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1" r:id="rId2"/>
    <p:sldId id="257" r:id="rId3"/>
    <p:sldId id="340" r:id="rId4"/>
    <p:sldId id="335" r:id="rId5"/>
    <p:sldId id="256" r:id="rId6"/>
    <p:sldId id="330" r:id="rId7"/>
    <p:sldId id="329" r:id="rId8"/>
    <p:sldId id="337" r:id="rId9"/>
    <p:sldId id="339" r:id="rId10"/>
    <p:sldId id="341" r:id="rId11"/>
    <p:sldId id="342" r:id="rId12"/>
    <p:sldId id="344" r:id="rId13"/>
    <p:sldId id="343" r:id="rId14"/>
    <p:sldId id="346" r:id="rId15"/>
    <p:sldId id="345" r:id="rId16"/>
    <p:sldId id="347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1" autoAdjust="0"/>
  </p:normalViewPr>
  <p:slideViewPr>
    <p:cSldViewPr snapToGrid="0">
      <p:cViewPr varScale="1">
        <p:scale>
          <a:sx n="109" d="100"/>
          <a:sy n="109" d="100"/>
        </p:scale>
        <p:origin x="61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A072B-9469-468D-A7B7-ED2DE3498A74}" type="datetimeFigureOut">
              <a:rPr lang="en-US" smtClean="0"/>
              <a:t>9/24/2021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70AD-C141-490C-99B6-D86CEC07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87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00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3170AD-C141-490C-99B6-D86CEC071E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990B-C6F1-4199-8F1F-844318720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5DAFB-C18C-4F59-BE45-E02B2ABBD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C8C6B-CCC0-49BC-82EC-8F7DB707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23CD-2273-4DC4-8E3F-83883238502A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75F7-1F73-4AAE-BC1D-255652E5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50630" y="6539864"/>
            <a:ext cx="4114800" cy="365125"/>
          </a:xfrm>
        </p:spPr>
        <p:txBody>
          <a:bodyPr/>
          <a:lstStyle/>
          <a:p>
            <a:r>
              <a:rPr lang="en-US" dirty="0"/>
              <a:t>Dr. Nike Dattani, MATH 135, Fall 2021</a:t>
            </a:r>
          </a:p>
        </p:txBody>
      </p:sp>
    </p:spTree>
    <p:extLst>
      <p:ext uri="{BB962C8B-B14F-4D97-AF65-F5344CB8AC3E}">
        <p14:creationId xmlns:p14="http://schemas.microsoft.com/office/powerpoint/2010/main" val="414911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2B6-249F-4546-845E-F98DCB72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91396-2F2C-4EF0-BB61-E5B969724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3AAB4-C33C-4237-B137-57549906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85AA-0DCE-4B51-9123-EC4AC79557F9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DE3B4-434D-4539-B2EA-62452C63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F21C8-51A4-4FB8-AE41-660B21AF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C49F9-19A0-4418-9173-A7FC08163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B02F6-08F6-4E12-A830-E2A090115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42074-C0FD-4439-8C9B-23CD02A99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A4FB-A7F6-42FA-8CC6-75C3908C54C0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7A00-D183-4582-8007-2B789B7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823A-F072-4572-875A-9D8845E2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1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59F8-BE48-483B-BA63-DF860DEE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A63E-90CB-4FBC-B96D-FA3FA5FE9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F0932-74A2-4795-8C30-7D330427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8B6DF-C511-453D-80D1-6A936F24DDAD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E145-A1F7-47E6-A821-5F1AFA54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18E2A-91B8-4631-9CB2-5B743CF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3C7-9B50-4710-9118-B697DCB7A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7DB09-514C-4BDC-8B76-A02DD0670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EDD29-69C9-4D3F-96E0-09248FD2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9B1C4-3072-46BA-82C6-A48724D00CAB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7C495-6414-47A2-B616-D00A827D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4CD8-64F2-4CEE-9415-E4E6C538C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827-45DE-4416-B2B9-22CC21329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7B85-608E-43AC-AF27-1EE069A24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C001B-7836-4BCB-8301-FA352E48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B7A37-9CC4-49F9-8CF4-B675F304B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95E83-A363-46BB-8E14-19BADAC5D9F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00BD4-57C8-419D-8FCA-B3229EF2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9DF38-2FF4-480A-A091-F014E1DF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8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E348-A2ED-4747-ABB4-6B8EE1980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827C1-4DB5-4AA1-8376-21BCDB5B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3AC4B-D326-432A-BDC5-BEC7F25E1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69EDA2-2586-433B-A6D2-CDA2C765B7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40F07-EAB0-481F-A310-4C28E555C6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1189EE-1FFA-4625-A9F3-0C419FB7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42E9A-7D8A-46F5-9106-F2FD57E08547}" type="datetime1">
              <a:rPr lang="en-US" smtClean="0"/>
              <a:t>9/24/2021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DA594-753D-4476-BCFA-54BA9E16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80ECFA-2CB0-4E8B-8166-3644540F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9E8AC-8A1A-4530-A52B-BC8413A6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05D56-9E49-45E6-AFF4-76141D163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168F9-25D4-43D1-9D40-3A911DA1FF47}" type="datetime1">
              <a:rPr lang="en-US" smtClean="0"/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161E5-095C-4A70-B247-A55B35DF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BF535-8CA7-4955-A3A6-10C386B02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47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004F10-3853-443F-9AF5-B8700ADC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1D92-52DE-4FA4-BF89-650DC17B91CE}" type="datetime1">
              <a:rPr lang="en-US" smtClean="0"/>
              <a:t>9/24/2021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BD454-189E-454D-BFFA-B7F12B0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B5F50-4C68-4E32-B4F2-57E70D0F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77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0FCA-9C8E-4FEA-8C67-D9D2FBCCF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82E9-DFDA-49B5-B41D-36E49104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99863-254A-4160-AE12-4CB38C72D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8A18A-1FA4-4CC3-84F4-3A6ED7B6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6810C-E8AC-4C34-BC13-2B0240CC477A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EF740-5571-420F-BB00-DB39036A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14CE5-7CF2-4D67-9894-8D5F36C3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E3A-4032-4C8E-AC42-97EFB784C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03B82-AF4F-4947-96FD-27F690BC3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99E17-60DD-43F1-8FA0-BD701F2F84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C16A6-DA59-4973-A9DA-905F9171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A161-7F83-4796-A0A2-12AE4E5369DE}" type="datetime1">
              <a:rPr lang="en-US" smtClean="0"/>
              <a:t>9/24/2021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AA1A1-C4A8-4FE1-81A9-8A9D9E96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CAD4-0987-4F0D-8228-57E679D33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70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1BA1A-16A7-4DB3-AA3C-AF520104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A9A2E-385B-42BF-B4C4-DE247D06A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34B6-CE0D-426C-B369-0307D639E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8366F-C4C1-4766-8824-82CE78B09586}" type="datetime1">
              <a:rPr lang="en-US" smtClean="0"/>
              <a:t>9/24/2021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509CF-B315-485A-A7C9-DC7900502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Dr. Nike Dattani, MATH 135, Fall 2021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ACC64-5367-46C2-8738-8CCF3FC89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B1B54-9536-4654-B658-6C9F83E3D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0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1C79-B5D8-4B3A-9E13-C7BB4471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1" y="232732"/>
            <a:ext cx="5502453" cy="474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489D-6E9D-44F2-9D72-2580A82B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712" y="232732"/>
            <a:ext cx="5502453" cy="47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9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8D5C0-36E9-4C34-AD4A-C4F4A0C45CA4}"/>
              </a:ext>
            </a:extLst>
          </p:cNvPr>
          <p:cNvSpPr txBox="1"/>
          <p:nvPr/>
        </p:nvSpPr>
        <p:spPr>
          <a:xfrm>
            <a:off x="272045" y="289679"/>
            <a:ext cx="10023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iff</a:t>
            </a:r>
            <a:r>
              <a:rPr lang="en-US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if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precisely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true whenever B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materially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logically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XNOR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A is necessary and sufficient for B:   A necessary for B (B =&gt; A), A </a:t>
            </a:r>
            <a:r>
              <a:rPr lang="en-US" b="1" dirty="0" err="1">
                <a:solidFill>
                  <a:srgbClr val="FF0000"/>
                </a:solidFill>
              </a:rPr>
              <a:t>sufficent</a:t>
            </a:r>
            <a:r>
              <a:rPr lang="en-US" b="1" dirty="0">
                <a:solidFill>
                  <a:srgbClr val="FF0000"/>
                </a:solidFill>
              </a:rPr>
              <a:t> for B (A =&gt;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72B02-A734-4818-978B-BD902915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5413361"/>
            <a:ext cx="12192000" cy="140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7ECEE-7CB4-4900-8130-EAFB676D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4108436"/>
            <a:ext cx="4876800" cy="130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884D09-7151-4247-9BA0-B2C430D4C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82" y="653195"/>
            <a:ext cx="5838940" cy="17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45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0806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Contradiction: </a:t>
            </a:r>
            <a:r>
              <a:rPr lang="en-US" sz="5400" dirty="0">
                <a:solidFill>
                  <a:srgbClr val="3333FF"/>
                </a:solidFill>
              </a:rPr>
              <a:t>( A ^ </a:t>
            </a:r>
            <a:r>
              <a:rPr lang="en-US" sz="5400" baseline="30000" dirty="0">
                <a:solidFill>
                  <a:srgbClr val="3333FF"/>
                </a:solidFill>
              </a:rPr>
              <a:t>¬</a:t>
            </a:r>
            <a:r>
              <a:rPr lang="en-US" sz="5400" dirty="0">
                <a:solidFill>
                  <a:srgbClr val="3333FF"/>
                </a:solidFill>
              </a:rPr>
              <a:t>A) is true 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6139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48257-DAD2-454D-A172-3C23BF548E40}"/>
              </a:ext>
            </a:extLst>
          </p:cNvPr>
          <p:cNvSpPr txBox="1"/>
          <p:nvPr/>
        </p:nvSpPr>
        <p:spPr>
          <a:xfrm>
            <a:off x="348776" y="628878"/>
            <a:ext cx="11677649" cy="8987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Converse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Contrapositive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Counter-example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Contradiction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Corollary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Conclusion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400" dirty="0"/>
              <a:t>Combinations</a:t>
            </a:r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8160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B6A3DE-C256-406F-9A13-3A139FEF6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54" y="104897"/>
            <a:ext cx="7863567" cy="66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75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E13117-2A48-4385-A34E-9ECD397B2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0116" y="65945"/>
            <a:ext cx="4290646" cy="36833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CB90E7-565D-45D0-B1FD-7B97E2360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5" y="142112"/>
            <a:ext cx="4155548" cy="34979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98D848-8433-415F-8DB1-17525A170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471" y="2848707"/>
            <a:ext cx="4719529" cy="399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89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27A135-7BA2-4942-9BFF-DA0A28E6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49" y="134731"/>
            <a:ext cx="8792309" cy="6316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DC21EC-65C1-479D-9625-33A5D1B8344A}"/>
              </a:ext>
            </a:extLst>
          </p:cNvPr>
          <p:cNvSpPr txBox="1"/>
          <p:nvPr/>
        </p:nvSpPr>
        <p:spPr>
          <a:xfrm>
            <a:off x="8774723" y="1661746"/>
            <a:ext cx="28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FF"/>
                </a:solidFill>
              </a:rPr>
              <a:t>(Add and subtract 5x</a:t>
            </a:r>
            <a:r>
              <a:rPr lang="en-US" baseline="30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y -3y</a:t>
            </a:r>
            <a:r>
              <a:rPr lang="en-US" baseline="30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45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9728F-2044-42A6-9DD9-EA052EA5C07D}"/>
              </a:ext>
            </a:extLst>
          </p:cNvPr>
          <p:cNvSpPr/>
          <p:nvPr/>
        </p:nvSpPr>
        <p:spPr>
          <a:xfrm>
            <a:off x="4893077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594C5-155D-46B0-8861-CBC068AC1F66}"/>
              </a:ext>
            </a:extLst>
          </p:cNvPr>
          <p:cNvSpPr/>
          <p:nvPr/>
        </p:nvSpPr>
        <p:spPr>
          <a:xfrm>
            <a:off x="7460203" y="485904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8E3BA1-D526-4030-9953-9AC120817B0B}"/>
              </a:ext>
            </a:extLst>
          </p:cNvPr>
          <p:cNvSpPr/>
          <p:nvPr/>
        </p:nvSpPr>
        <p:spPr>
          <a:xfrm>
            <a:off x="7535524" y="5177162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D295C6-620C-4F29-B14B-1F4854583011}"/>
              </a:ext>
            </a:extLst>
          </p:cNvPr>
          <p:cNvSpPr/>
          <p:nvPr/>
        </p:nvSpPr>
        <p:spPr>
          <a:xfrm>
            <a:off x="5871706" y="4866441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FC4ED4-8B17-43EE-A03F-D392E2A8FCE7}"/>
              </a:ext>
            </a:extLst>
          </p:cNvPr>
          <p:cNvSpPr/>
          <p:nvPr/>
        </p:nvSpPr>
        <p:spPr>
          <a:xfrm>
            <a:off x="4893077" y="48560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FE678D-D40E-40CF-83C2-42357A1B909A}"/>
              </a:ext>
            </a:extLst>
          </p:cNvPr>
          <p:cNvSpPr/>
          <p:nvPr/>
        </p:nvSpPr>
        <p:spPr>
          <a:xfrm>
            <a:off x="5834041" y="5184563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346FCA-21D6-495A-8237-AF590F0E0416}"/>
              </a:ext>
            </a:extLst>
          </p:cNvPr>
          <p:cNvSpPr/>
          <p:nvPr/>
        </p:nvSpPr>
        <p:spPr>
          <a:xfrm>
            <a:off x="4893077" y="5504163"/>
            <a:ext cx="433526" cy="233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46B4D-AAF7-4DA2-BBF8-A58B5832E0E3}"/>
              </a:ext>
            </a:extLst>
          </p:cNvPr>
          <p:cNvSpPr/>
          <p:nvPr/>
        </p:nvSpPr>
        <p:spPr>
          <a:xfrm>
            <a:off x="5871706" y="5489368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5C4F75-C478-4D5C-9371-58E0FD2529F3}"/>
              </a:ext>
            </a:extLst>
          </p:cNvPr>
          <p:cNvSpPr/>
          <p:nvPr/>
        </p:nvSpPr>
        <p:spPr>
          <a:xfrm>
            <a:off x="7460203" y="5495285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BE8D50-AE35-4BC3-8861-657847901AF4}"/>
              </a:ext>
            </a:extLst>
          </p:cNvPr>
          <p:cNvSpPr/>
          <p:nvPr/>
        </p:nvSpPr>
        <p:spPr>
          <a:xfrm>
            <a:off x="7535524" y="582228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4EA0A-35F4-4036-940C-2C035225FC7D}"/>
              </a:ext>
            </a:extLst>
          </p:cNvPr>
          <p:cNvSpPr/>
          <p:nvPr/>
        </p:nvSpPr>
        <p:spPr>
          <a:xfrm>
            <a:off x="5970838" y="5810449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6B88A8-D534-41E8-9CBA-6B727F100B53}"/>
              </a:ext>
            </a:extLst>
          </p:cNvPr>
          <p:cNvSpPr/>
          <p:nvPr/>
        </p:nvSpPr>
        <p:spPr>
          <a:xfrm>
            <a:off x="4870017" y="5810450"/>
            <a:ext cx="433526" cy="26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506ADA-1C16-4573-B13D-A904F9C958D0}"/>
              </a:ext>
            </a:extLst>
          </p:cNvPr>
          <p:cNvSpPr/>
          <p:nvPr/>
        </p:nvSpPr>
        <p:spPr>
          <a:xfrm>
            <a:off x="2342368" y="1830279"/>
            <a:ext cx="7290499" cy="7975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4E14E6-4F33-4AFE-BEBC-BAB574EE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5D4027-C099-4FD6-96EE-93CC0AE70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669" y="253938"/>
            <a:ext cx="8018585" cy="628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241480" y="63319"/>
            <a:ext cx="12261182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You should be done </a:t>
            </a:r>
            <a:r>
              <a:rPr lang="en-US" sz="2400" dirty="0">
                <a:solidFill>
                  <a:srgbClr val="7030A0"/>
                </a:solidFill>
              </a:rPr>
              <a:t>reading up to Chapter 3.6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35-57.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FF0000"/>
                </a:solidFill>
              </a:rPr>
              <a:t>Wednesday 22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Complete Written Assignment 2: WA2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5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Wednesday 22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Look at your WA01 results thoroughly! Where did you lose marks?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Thursday 23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WA02 solutions will be posted, hopefully before 12pm: </a:t>
            </a:r>
            <a:r>
              <a:rPr lang="en-US" sz="2400" dirty="0">
                <a:solidFill>
                  <a:srgbClr val="FF0000"/>
                </a:solidFill>
              </a:rPr>
              <a:t>Check the solutions in detail!</a:t>
            </a:r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Friday 24 September before class: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Sunday 26 September: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</a:t>
            </a:r>
            <a:r>
              <a:rPr lang="en-US" sz="2400" dirty="0"/>
              <a:t> up to the end of </a:t>
            </a:r>
            <a:r>
              <a:rPr lang="en-US" sz="2400" dirty="0">
                <a:solidFill>
                  <a:srgbClr val="7030A0"/>
                </a:solidFill>
              </a:rPr>
              <a:t>Section 0.3 (Polynomials)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Monday 27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Mobius Quiz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Tuesday 28 September: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Complete </a:t>
            </a:r>
            <a:r>
              <a:rPr lang="en-US" sz="2400" dirty="0">
                <a:solidFill>
                  <a:srgbClr val="7030A0"/>
                </a:solidFill>
              </a:rPr>
              <a:t>reading from Chapter 3.6 up to 4.4 </a:t>
            </a:r>
            <a:r>
              <a:rPr lang="en-US" sz="2400" dirty="0"/>
              <a:t>of the course notes. </a:t>
            </a:r>
            <a:r>
              <a:rPr lang="en-US" sz="2400" b="1" dirty="0">
                <a:solidFill>
                  <a:srgbClr val="7030A0"/>
                </a:solidFill>
              </a:rPr>
              <a:t>Pages 55-75.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  <a:p>
            <a:pPr lvl="1"/>
            <a:endParaRPr lang="en-US" sz="2400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9C336-ED0B-4645-B697-B71980959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9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Tm="300000"/>
    </mc:Choice>
    <mc:Fallback xmlns="">
      <p:transition spd="slow" advTm="30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51C79-B5D8-4B3A-9E13-C7BB44717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01" y="232732"/>
            <a:ext cx="4123653" cy="35550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4489D-6E9D-44F2-9D72-2580A82B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504" y="207947"/>
            <a:ext cx="4123653" cy="35798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00321C-E018-4675-B1B0-08130A22E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6023" y="3617888"/>
            <a:ext cx="4445977" cy="32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318" y="427839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5B6C8-CC18-4A98-B6F9-EBA54B06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55ED2-531F-41D7-8B20-3D2A1F40E93C}"/>
              </a:ext>
            </a:extLst>
          </p:cNvPr>
          <p:cNvSpPr txBox="1"/>
          <p:nvPr/>
        </p:nvSpPr>
        <p:spPr>
          <a:xfrm>
            <a:off x="894459" y="882819"/>
            <a:ext cx="12855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Office hours: Mondays and </a:t>
            </a:r>
            <a:r>
              <a:rPr lang="en-US" sz="3600" dirty="0" err="1"/>
              <a:t>Wednesdsays</a:t>
            </a:r>
            <a:r>
              <a:rPr lang="en-US" sz="3600" dirty="0"/>
              <a:t> 5-6pm.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 </a:t>
            </a:r>
          </a:p>
          <a:p>
            <a:pPr lvl="1"/>
            <a:r>
              <a:rPr lang="en-US" sz="3600" dirty="0">
                <a:solidFill>
                  <a:srgbClr val="FF0000"/>
                </a:solidFill>
              </a:rPr>
              <a:t> 				         MC 4059</a:t>
            </a:r>
          </a:p>
          <a:p>
            <a:pPr lvl="1"/>
            <a:endParaRPr lang="en-US" sz="3600" dirty="0">
              <a:solidFill>
                <a:srgbClr val="FF0000"/>
              </a:solidFill>
            </a:endParaRPr>
          </a:p>
          <a:p>
            <a:pPr lvl="1"/>
            <a:r>
              <a:rPr lang="en-US" sz="3600" dirty="0"/>
              <a:t>			Also: online tutorial center</a:t>
            </a:r>
          </a:p>
        </p:txBody>
      </p:sp>
    </p:spTree>
    <p:extLst>
      <p:ext uri="{BB962C8B-B14F-4D97-AF65-F5344CB8AC3E}">
        <p14:creationId xmlns:p14="http://schemas.microsoft.com/office/powerpoint/2010/main" val="146478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0"/>
    </mc:Choice>
    <mc:Fallback xmlns="">
      <p:transition spd="slow" advTm="30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DFE6E-0F70-4498-A727-114AF49CE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430" y="-310392"/>
            <a:ext cx="10472257" cy="3236053"/>
          </a:xfrm>
        </p:spPr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MATH 135: Lecture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1896-C725-462F-BB08-4D8D8507E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8835" y="3518148"/>
            <a:ext cx="9144000" cy="1655762"/>
          </a:xfrm>
        </p:spPr>
        <p:txBody>
          <a:bodyPr/>
          <a:lstStyle/>
          <a:p>
            <a:r>
              <a:rPr lang="en-US" sz="4000" dirty="0"/>
              <a:t>Dr. Nike Dattani</a:t>
            </a:r>
          </a:p>
          <a:p>
            <a:r>
              <a:rPr lang="en-US" dirty="0"/>
              <a:t>22 September 2021</a:t>
            </a:r>
          </a:p>
        </p:txBody>
      </p:sp>
    </p:spTree>
    <p:extLst>
      <p:ext uri="{BB962C8B-B14F-4D97-AF65-F5344CB8AC3E}">
        <p14:creationId xmlns:p14="http://schemas.microsoft.com/office/powerpoint/2010/main" val="248545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3265714" y="2257348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If A then B.   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A if B.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0F63C-F24B-418E-BDFE-97833F294133}"/>
              </a:ext>
            </a:extLst>
          </p:cNvPr>
          <p:cNvSpPr txBox="1"/>
          <p:nvPr/>
        </p:nvSpPr>
        <p:spPr>
          <a:xfrm>
            <a:off x="6096000" y="2257348"/>
            <a:ext cx="12501369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4800" dirty="0"/>
          </a:p>
          <a:p>
            <a:pPr lvl="1"/>
            <a:r>
              <a:rPr lang="en-US" sz="2800" dirty="0"/>
              <a:t>(A =&gt; B)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(B =&gt; A)             </a:t>
            </a:r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6DA32-FA4A-468A-A1E7-D2B1F58919E9}"/>
              </a:ext>
            </a:extLst>
          </p:cNvPr>
          <p:cNvSpPr txBox="1"/>
          <p:nvPr/>
        </p:nvSpPr>
        <p:spPr>
          <a:xfrm>
            <a:off x="-309369" y="237910"/>
            <a:ext cx="12501369" cy="7394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Quick Review</a:t>
            </a:r>
          </a:p>
          <a:p>
            <a:pPr lvl="1" algn="ctr"/>
            <a:endParaRPr lang="en-US" sz="4800" dirty="0"/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4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117577" y="325660"/>
            <a:ext cx="12501369" cy="5732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4800" dirty="0"/>
              <a:t>“</a:t>
            </a:r>
            <a:r>
              <a:rPr lang="en-US" sz="4800" dirty="0" err="1"/>
              <a:t>Iff</a:t>
            </a:r>
            <a:r>
              <a:rPr lang="en-US" sz="4800" dirty="0"/>
              <a:t>” is short for what?</a:t>
            </a:r>
          </a:p>
          <a:p>
            <a:pPr lvl="1"/>
            <a:endParaRPr lang="en-US" sz="4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If A then B </a:t>
            </a:r>
            <a:r>
              <a:rPr lang="en-US" sz="2800" b="1" i="1" dirty="0"/>
              <a:t>and</a:t>
            </a:r>
            <a:r>
              <a:rPr lang="en-US" sz="2800" dirty="0"/>
              <a:t> only if B then A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6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4E45B2-07CC-43F3-92B9-C70644650306}"/>
              </a:ext>
            </a:extLst>
          </p:cNvPr>
          <p:cNvSpPr txBox="1"/>
          <p:nvPr/>
        </p:nvSpPr>
        <p:spPr>
          <a:xfrm>
            <a:off x="-309369" y="237910"/>
            <a:ext cx="12501369" cy="8871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Don’t consider </a:t>
            </a:r>
            <a:r>
              <a:rPr lang="en-US" sz="4800" b="1" u="sng" dirty="0" err="1"/>
              <a:t>iff</a:t>
            </a:r>
            <a:r>
              <a:rPr lang="en-US" sz="4800" b="1" dirty="0"/>
              <a:t> </a:t>
            </a:r>
            <a:r>
              <a:rPr lang="en-US" sz="4800" dirty="0"/>
              <a:t>to be an English term </a:t>
            </a:r>
          </a:p>
          <a:p>
            <a:pPr lvl="1" algn="ctr"/>
            <a:endParaRPr lang="en-US" sz="4800" dirty="0"/>
          </a:p>
          <a:p>
            <a:pPr lvl="1" algn="ctr"/>
            <a:r>
              <a:rPr lang="en-US" sz="4800" dirty="0"/>
              <a:t>Mathematically: A =&gt; B and B=&gt; A (A </a:t>
            </a:r>
            <a:r>
              <a:rPr lang="en-US" sz="4800" dirty="0">
                <a:sym typeface="Wingdings" panose="05000000000000000000" pitchFamily="2" charset="2"/>
              </a:rPr>
              <a:t>&lt;=&gt; B)</a:t>
            </a: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>
              <a:sym typeface="Wingdings" panose="05000000000000000000" pitchFamily="2" charset="2"/>
            </a:endParaRPr>
          </a:p>
          <a:p>
            <a:pPr lvl="1" algn="ctr"/>
            <a:endParaRPr lang="en-US" sz="4800" dirty="0"/>
          </a:p>
          <a:p>
            <a:pPr lvl="1"/>
            <a:endParaRPr lang="en-US" sz="4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lvl="1"/>
            <a:endParaRPr lang="en-US" b="1" dirty="0">
              <a:solidFill>
                <a:srgbClr val="00B0F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2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E833F2-644A-4B03-953D-9B938F244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Nike Dattani, MATH 135, Fall 2021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8D5C0-36E9-4C34-AD4A-C4F4A0C45CA4}"/>
              </a:ext>
            </a:extLst>
          </p:cNvPr>
          <p:cNvSpPr txBox="1"/>
          <p:nvPr/>
        </p:nvSpPr>
        <p:spPr>
          <a:xfrm>
            <a:off x="272045" y="289679"/>
            <a:ext cx="100232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iff</a:t>
            </a:r>
            <a:r>
              <a:rPr lang="en-US" dirty="0"/>
              <a:t>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if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precisely when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true whenever B is true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materially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logically equivalent to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exactly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just in case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XNOR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is necessary and sufficient for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472B02-A734-4818-978B-BD902915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" y="5413361"/>
            <a:ext cx="12192000" cy="1402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A7ECEE-7CB4-4900-8130-EAFB676DC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1" y="4108436"/>
            <a:ext cx="4876800" cy="130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B79343-DE8E-42DF-AF61-EAC460E3B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482" y="653195"/>
            <a:ext cx="5838940" cy="17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36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574</Words>
  <Application>Microsoft Office PowerPoint</Application>
  <PresentationFormat>Widescreen</PresentationFormat>
  <Paragraphs>151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  </vt:lpstr>
      <vt:lpstr>  </vt:lpstr>
      <vt:lpstr>  </vt:lpstr>
      <vt:lpstr>  </vt:lpstr>
      <vt:lpstr>  MATH 135: Lecture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135 Introduction to proofs, number theory, and cryptography for Honors Mathematics</dc:title>
  <dc:creator>Nike Dattani</dc:creator>
  <cp:lastModifiedBy>Nike Dattani</cp:lastModifiedBy>
  <cp:revision>823</cp:revision>
  <dcterms:created xsi:type="dcterms:W3CDTF">2021-09-07T23:50:01Z</dcterms:created>
  <dcterms:modified xsi:type="dcterms:W3CDTF">2021-09-25T01:53:30Z</dcterms:modified>
</cp:coreProperties>
</file>