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1" r:id="rId2"/>
    <p:sldId id="257" r:id="rId3"/>
    <p:sldId id="362" r:id="rId4"/>
    <p:sldId id="357" r:id="rId5"/>
    <p:sldId id="358" r:id="rId6"/>
    <p:sldId id="363" r:id="rId7"/>
    <p:sldId id="256" r:id="rId8"/>
    <p:sldId id="355" r:id="rId9"/>
    <p:sldId id="354" r:id="rId10"/>
    <p:sldId id="350" r:id="rId11"/>
    <p:sldId id="351" r:id="rId12"/>
    <p:sldId id="360" r:id="rId13"/>
    <p:sldId id="352" r:id="rId14"/>
    <p:sldId id="353" r:id="rId15"/>
    <p:sldId id="3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21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FFB87-4E89-48A8-B1D8-2FABB817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7" y="144182"/>
            <a:ext cx="4823506" cy="4124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4C451-A27D-41C4-9162-8EFCB755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41" y="118302"/>
            <a:ext cx="4903177" cy="4150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96955-AB6E-4F72-BBE7-72C0E0292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646" y="3612957"/>
            <a:ext cx="3810354" cy="323605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80682"/>
            <a:ext cx="1167764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Assignment 3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1a) Brute force is okay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1d) Try brute force on m, what if it starts to look like the statement is false?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dirty="0"/>
              <a:t>negate and prove that negation is true.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∀</a:t>
            </a:r>
            <a:r>
              <a:rPr lang="en-US" sz="4400" dirty="0"/>
              <a:t>n in Z, </a:t>
            </a:r>
            <a:r>
              <a:rPr lang="en-US" sz="4400" b="1" baseline="30000" dirty="0"/>
              <a:t>¬</a:t>
            </a:r>
            <a:r>
              <a:rPr lang="en-US" sz="4400" dirty="0"/>
              <a:t>A V </a:t>
            </a:r>
            <a:r>
              <a:rPr lang="en-US" sz="4400" b="1" baseline="30000" dirty="0"/>
              <a:t>¬</a:t>
            </a:r>
            <a:r>
              <a:rPr lang="en-US" sz="4400" dirty="0"/>
              <a:t>B. 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400" dirty="0"/>
              <a:t>Case 1: </a:t>
            </a:r>
            <a:r>
              <a:rPr lang="en-US" sz="4400" b="1" baseline="30000" dirty="0"/>
              <a:t>¬</a:t>
            </a:r>
            <a:r>
              <a:rPr lang="en-US" sz="4400" dirty="0"/>
              <a:t>A true. 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400" dirty="0"/>
              <a:t>Case 2: m</a:t>
            </a:r>
            <a:r>
              <a:rPr lang="en-US" sz="4400" baseline="30000" dirty="0"/>
              <a:t>2</a:t>
            </a:r>
            <a:r>
              <a:rPr lang="en-US" sz="4400" dirty="0"/>
              <a:t> – 5 is even =&gt; </a:t>
            </a:r>
            <a:r>
              <a:rPr lang="en-US" sz="4400" b="1" baseline="30000" dirty="0"/>
              <a:t>¬</a:t>
            </a:r>
            <a:r>
              <a:rPr lang="en-US" sz="4400" dirty="0"/>
              <a:t>B true.</a:t>
            </a:r>
          </a:p>
        </p:txBody>
      </p:sp>
    </p:spTree>
    <p:extLst>
      <p:ext uri="{BB962C8B-B14F-4D97-AF65-F5344CB8AC3E}">
        <p14:creationId xmlns:p14="http://schemas.microsoft.com/office/powerpoint/2010/main" val="221196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11979" y="213380"/>
            <a:ext cx="11677649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Assignment 3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For many cases: </a:t>
            </a:r>
          </a:p>
          <a:p>
            <a:pPr lvl="1"/>
            <a:r>
              <a:rPr lang="en-US" sz="5400" dirty="0"/>
              <a:t>     ½ the marks are for correct answer,</a:t>
            </a:r>
          </a:p>
          <a:p>
            <a:pPr lvl="1"/>
            <a:r>
              <a:rPr lang="en-US" sz="5400" dirty="0"/>
              <a:t>     ½ for correct argument </a:t>
            </a:r>
          </a:p>
          <a:p>
            <a:pPr lvl="1"/>
            <a:r>
              <a:rPr lang="en-US" sz="5400" dirty="0">
                <a:solidFill>
                  <a:srgbClr val="FF0000"/>
                </a:solidFill>
              </a:rPr>
              <a:t>            (even for 1-pont questions)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021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11979" y="159592"/>
            <a:ext cx="118724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Q2a)</a:t>
            </a:r>
          </a:p>
          <a:p>
            <a:endParaRPr lang="en-US" sz="1200" dirty="0"/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∀ </a:t>
            </a:r>
            <a:r>
              <a:rPr lang="en-US" sz="4000" dirty="0">
                <a:solidFill>
                  <a:srgbClr val="FF0000"/>
                </a:solidFill>
              </a:rPr>
              <a:t>x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ℝ</a:t>
            </a:r>
            <a:r>
              <a:rPr lang="en-US" sz="4000" dirty="0">
                <a:solidFill>
                  <a:srgbClr val="FF0000"/>
                </a:solidFill>
              </a:rPr>
              <a:t>,     P =&gt; Q V R</a:t>
            </a:r>
          </a:p>
          <a:p>
            <a:r>
              <a:rPr lang="en-US" sz="4000" dirty="0"/>
              <a:t>	</a:t>
            </a:r>
            <a:r>
              <a:rPr lang="en-US" sz="3200" u="sng" dirty="0"/>
              <a:t>Case 1:</a:t>
            </a:r>
            <a:r>
              <a:rPr lang="en-US" sz="3200" dirty="0"/>
              <a:t> Assume P=&gt;Q is true. Then statement is true in this case.</a:t>
            </a:r>
          </a:p>
          <a:p>
            <a:r>
              <a:rPr lang="en-US" sz="3200" dirty="0"/>
              <a:t> 	</a:t>
            </a:r>
            <a:r>
              <a:rPr lang="en-US" sz="3200" u="sng" dirty="0"/>
              <a:t>Case 2:</a:t>
            </a:r>
            <a:r>
              <a:rPr lang="en-US" sz="3200" dirty="0"/>
              <a:t> Assume P=&gt;Q is false. Then R turns out implied by P.</a:t>
            </a:r>
          </a:p>
          <a:p>
            <a:endParaRPr lang="en-US" dirty="0"/>
          </a:p>
          <a:p>
            <a:r>
              <a:rPr lang="en-US" sz="4000" dirty="0"/>
              <a:t>b) Converse?</a:t>
            </a:r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∀ </a:t>
            </a:r>
            <a:r>
              <a:rPr lang="en-US" sz="4000" dirty="0">
                <a:solidFill>
                  <a:srgbClr val="FF0000"/>
                </a:solidFill>
              </a:rPr>
              <a:t>x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ℝ</a:t>
            </a:r>
            <a:r>
              <a:rPr lang="en-US" sz="4000" dirty="0">
                <a:solidFill>
                  <a:srgbClr val="FF0000"/>
                </a:solidFill>
              </a:rPr>
              <a:t>,     Q V R =&gt; 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04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11979" y="159592"/>
            <a:ext cx="1198002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Q2a)</a:t>
            </a:r>
          </a:p>
          <a:p>
            <a:endParaRPr lang="en-US" sz="1200" dirty="0"/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∀ </a:t>
            </a:r>
            <a:r>
              <a:rPr lang="en-US" sz="4000" dirty="0">
                <a:solidFill>
                  <a:srgbClr val="FF0000"/>
                </a:solidFill>
              </a:rPr>
              <a:t>x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ℝ</a:t>
            </a:r>
            <a:r>
              <a:rPr lang="en-US" sz="4000" dirty="0">
                <a:solidFill>
                  <a:srgbClr val="FF0000"/>
                </a:solidFill>
              </a:rPr>
              <a:t>,     P =&gt; Q V R</a:t>
            </a:r>
          </a:p>
          <a:p>
            <a:r>
              <a:rPr lang="en-US" sz="4000" dirty="0"/>
              <a:t>	</a:t>
            </a:r>
            <a:r>
              <a:rPr lang="en-US" sz="3200" u="sng" dirty="0"/>
              <a:t>Case 1:</a:t>
            </a:r>
            <a:r>
              <a:rPr lang="en-US" sz="3200" dirty="0"/>
              <a:t> Assume P=&gt;Q is true. Then statement is true in this case.</a:t>
            </a:r>
          </a:p>
          <a:p>
            <a:r>
              <a:rPr lang="en-US" sz="3200" dirty="0"/>
              <a:t> 	</a:t>
            </a:r>
            <a:r>
              <a:rPr lang="en-US" sz="3200" u="sng" dirty="0"/>
              <a:t>Case 2:</a:t>
            </a:r>
            <a:r>
              <a:rPr lang="en-US" sz="3200" dirty="0"/>
              <a:t> Assume P=&gt;Q is false. Then R turns out implied by P.</a:t>
            </a:r>
          </a:p>
          <a:p>
            <a:endParaRPr lang="en-US" dirty="0"/>
          </a:p>
          <a:p>
            <a:r>
              <a:rPr lang="en-US" sz="4000" dirty="0"/>
              <a:t>b) Converse?</a:t>
            </a:r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∀ </a:t>
            </a:r>
            <a:r>
              <a:rPr lang="en-US" sz="4000" dirty="0">
                <a:solidFill>
                  <a:srgbClr val="FF0000"/>
                </a:solidFill>
              </a:rPr>
              <a:t>x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ℝ</a:t>
            </a:r>
            <a:r>
              <a:rPr lang="en-US" sz="4000" dirty="0">
                <a:solidFill>
                  <a:srgbClr val="FF0000"/>
                </a:solidFill>
              </a:rPr>
              <a:t>,     Q V R =&gt; P</a:t>
            </a:r>
            <a:r>
              <a:rPr lang="en-US" sz="4000" dirty="0"/>
              <a:t>       </a:t>
            </a:r>
            <a:r>
              <a:rPr lang="en-US" sz="3600" dirty="0"/>
              <a:t>(quantifier doesn’t change!)</a:t>
            </a:r>
            <a:endParaRPr lang="en-US" sz="4000" dirty="0"/>
          </a:p>
          <a:p>
            <a:endParaRPr lang="en-US" sz="2800" dirty="0"/>
          </a:p>
          <a:p>
            <a:r>
              <a:rPr lang="en-US" sz="4000" dirty="0"/>
              <a:t>c) Case 1: Assume Q. Does it imply P?</a:t>
            </a:r>
          </a:p>
          <a:p>
            <a:r>
              <a:rPr lang="en-US" sz="4000" dirty="0"/>
              <a:t>    Case 2: Assume R. Does it imply P? </a:t>
            </a:r>
          </a:p>
        </p:txBody>
      </p:sp>
    </p:spTree>
    <p:extLst>
      <p:ext uri="{BB962C8B-B14F-4D97-AF65-F5344CB8AC3E}">
        <p14:creationId xmlns:p14="http://schemas.microsoft.com/office/powerpoint/2010/main" val="27081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11979" y="213380"/>
            <a:ext cx="1167764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Q3)</a:t>
            </a:r>
          </a:p>
          <a:p>
            <a:endParaRPr lang="en-US" sz="1400" dirty="0"/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∀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a,b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ℕ</a:t>
            </a:r>
            <a:r>
              <a:rPr lang="en-US" sz="4000" b="0" i="0" dirty="0">
                <a:solidFill>
                  <a:srgbClr val="3A3A3A"/>
                </a:solidFill>
                <a:effectLst/>
                <a:latin typeface="-apple-system"/>
              </a:rPr>
              <a:t> , </a:t>
            </a:r>
            <a:r>
              <a:rPr lang="en-US" sz="4000" dirty="0">
                <a:solidFill>
                  <a:srgbClr val="FF0000"/>
                </a:solidFill>
              </a:rPr>
              <a:t> A ^ B =&gt; C V D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4000" dirty="0"/>
              <a:t>Converse?</a:t>
            </a:r>
          </a:p>
          <a:p>
            <a:endParaRPr lang="en-US" sz="2000" dirty="0"/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∀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a,b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l-G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ϵ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-apple-system"/>
              </a:rPr>
              <a:t>ℕ</a:t>
            </a:r>
            <a:r>
              <a:rPr lang="en-US" sz="4000" b="0" i="0" dirty="0">
                <a:solidFill>
                  <a:srgbClr val="3A3A3A"/>
                </a:solidFill>
                <a:effectLst/>
                <a:latin typeface="-apple-system"/>
              </a:rPr>
              <a:t> , </a:t>
            </a:r>
            <a:r>
              <a:rPr lang="en-US" sz="4000" dirty="0">
                <a:solidFill>
                  <a:srgbClr val="FF0000"/>
                </a:solidFill>
              </a:rPr>
              <a:t> C V D =&gt; A ^ B</a:t>
            </a:r>
          </a:p>
          <a:p>
            <a:endParaRPr lang="en-US" sz="4000" dirty="0"/>
          </a:p>
          <a:p>
            <a:r>
              <a:rPr lang="en-US" sz="4000" dirty="0"/>
              <a:t>Quantifier stays same!</a:t>
            </a:r>
          </a:p>
          <a:p>
            <a:endParaRPr lang="en-US" sz="4000" dirty="0"/>
          </a:p>
          <a:p>
            <a:r>
              <a:rPr lang="en-US" sz="3200" dirty="0"/>
              <a:t>List all methods you use (e.g. Transitivity, D.I.C., contrapositive, etc.)</a:t>
            </a:r>
          </a:p>
        </p:txBody>
      </p:sp>
    </p:spTree>
    <p:extLst>
      <p:ext uri="{BB962C8B-B14F-4D97-AF65-F5344CB8AC3E}">
        <p14:creationId xmlns:p14="http://schemas.microsoft.com/office/powerpoint/2010/main" val="18682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11979" y="213380"/>
            <a:ext cx="116776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Q4) If it’s false:</a:t>
            </a:r>
          </a:p>
          <a:p>
            <a:r>
              <a:rPr lang="en-US" sz="2400" dirty="0"/>
              <a:t>	 give a correct counter-example, and explain why counter-example is correct</a:t>
            </a:r>
          </a:p>
          <a:p>
            <a:endParaRPr lang="en-US" sz="2400" dirty="0"/>
          </a:p>
          <a:p>
            <a:r>
              <a:rPr lang="en-US" sz="4000" dirty="0"/>
              <a:t>       If it’s true:</a:t>
            </a:r>
          </a:p>
          <a:p>
            <a:r>
              <a:rPr lang="en-US" sz="2400" dirty="0"/>
              <a:t>	 prove it, using words!</a:t>
            </a:r>
          </a:p>
          <a:p>
            <a:r>
              <a:rPr lang="en-US" sz="2400" dirty="0"/>
              <a:t>	 e.g. prove </a:t>
            </a:r>
            <a:r>
              <a:rPr lang="en-US" sz="2400" b="1" i="1" dirty="0"/>
              <a:t>c</a:t>
            </a:r>
            <a:r>
              <a:rPr lang="en-US" sz="2400" dirty="0"/>
              <a:t> is even, then prove </a:t>
            </a:r>
            <a:r>
              <a:rPr lang="en-US" sz="2400" b="1" i="1" dirty="0"/>
              <a:t>a</a:t>
            </a:r>
            <a:r>
              <a:rPr lang="en-US" sz="2400" dirty="0"/>
              <a:t> and </a:t>
            </a:r>
            <a:r>
              <a:rPr lang="en-US" sz="2400" b="1" i="1" dirty="0"/>
              <a:t>b</a:t>
            </a:r>
            <a:r>
              <a:rPr lang="en-US" sz="2400" dirty="0"/>
              <a:t> have same </a:t>
            </a:r>
            <a:r>
              <a:rPr lang="en-US" sz="2400" b="1" dirty="0">
                <a:solidFill>
                  <a:srgbClr val="FF0000"/>
                </a:solidFill>
              </a:rPr>
              <a:t>parity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21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0"/>
            <a:ext cx="12261182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24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26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</a:t>
            </a:r>
            <a:r>
              <a:rPr lang="en-US" sz="2400" dirty="0"/>
              <a:t> up to the end of </a:t>
            </a:r>
            <a:r>
              <a:rPr lang="en-US" sz="2400" dirty="0">
                <a:solidFill>
                  <a:srgbClr val="7030A0"/>
                </a:solidFill>
              </a:rPr>
              <a:t>Section 0.3 (Polynomials)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27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WA02 results thoroughly! Where did you lose marks?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4.4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3: WA3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29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WA03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FFB87-4E89-48A8-B1D8-2FABB817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7" y="144182"/>
            <a:ext cx="4823506" cy="4124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4C451-A27D-41C4-9162-8EFCB755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41" y="118302"/>
            <a:ext cx="4903177" cy="4150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96955-AB6E-4F72-BBE7-72C0E0292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646" y="3612957"/>
            <a:ext cx="3810354" cy="323605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91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	Mobius quizzes are open book!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37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1168" y="133985"/>
            <a:ext cx="12060114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Don’t be afraid to get help on written assignments either!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4000" dirty="0"/>
              <a:t>    </a:t>
            </a:r>
            <a:r>
              <a:rPr lang="en-US" sz="3600" dirty="0">
                <a:solidFill>
                  <a:srgbClr val="FF0000"/>
                </a:solidFill>
              </a:rPr>
              <a:t>Someone put (|x| + 1)</a:t>
            </a:r>
            <a:r>
              <a:rPr lang="en-US" sz="3600" baseline="30000" dirty="0">
                <a:solidFill>
                  <a:srgbClr val="FF0000"/>
                </a:solidFill>
              </a:rPr>
              <a:t>0 </a:t>
            </a:r>
            <a:r>
              <a:rPr lang="en-US" sz="3600" dirty="0">
                <a:solidFill>
                  <a:srgbClr val="FF0000"/>
                </a:solidFill>
              </a:rPr>
              <a:t>&lt; y, when the answer was x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sz="3600" dirty="0">
                <a:solidFill>
                  <a:srgbClr val="FF0000"/>
                </a:solidFill>
              </a:rPr>
              <a:t> y </a:t>
            </a:r>
            <a:r>
              <a:rPr lang="en-US" sz="3600" baseline="30000" dirty="0">
                <a:solidFill>
                  <a:srgbClr val="FF0000"/>
                </a:solidFill>
              </a:rPr>
              <a:t>  </a:t>
            </a:r>
          </a:p>
          <a:p>
            <a:endParaRPr lang="en-US" sz="2400" baseline="30000" dirty="0"/>
          </a:p>
          <a:p>
            <a:r>
              <a:rPr lang="en-US" sz="4400" baseline="30000" dirty="0"/>
              <a:t>      </a:t>
            </a:r>
            <a:r>
              <a:rPr lang="en-US" sz="3600" dirty="0"/>
              <a:t>Wouldn’t have happened if you saw what others were asking at tutorial </a:t>
            </a:r>
            <a:r>
              <a:rPr lang="en-US" sz="3600" dirty="0" err="1"/>
              <a:t>centre</a:t>
            </a:r>
            <a:r>
              <a:rPr lang="en-US" sz="3600" dirty="0"/>
              <a:t>, office hours, Piazza, etc.</a:t>
            </a:r>
          </a:p>
          <a:p>
            <a:endParaRPr lang="en-US" sz="3600" dirty="0"/>
          </a:p>
          <a:p>
            <a:r>
              <a:rPr lang="en-US" sz="3600" dirty="0"/>
              <a:t>     </a:t>
            </a:r>
            <a:r>
              <a:rPr lang="en-US" sz="3600" dirty="0">
                <a:solidFill>
                  <a:srgbClr val="FF0000"/>
                </a:solidFill>
              </a:rPr>
              <a:t>If you had to do everything </a:t>
            </a:r>
            <a:r>
              <a:rPr lang="en-US" sz="3600" i="1" dirty="0">
                <a:solidFill>
                  <a:srgbClr val="FF0000"/>
                </a:solidFill>
              </a:rPr>
              <a:t>entirely</a:t>
            </a:r>
            <a:r>
              <a:rPr lang="en-US" sz="3600" dirty="0">
                <a:solidFill>
                  <a:srgbClr val="FF0000"/>
                </a:solidFill>
              </a:rPr>
              <a:t> by yourself, then why do we offer all these resources?</a:t>
            </a:r>
          </a:p>
          <a:p>
            <a:r>
              <a:rPr lang="en-US" sz="3600" dirty="0"/>
              <a:t>  </a:t>
            </a:r>
          </a:p>
          <a:p>
            <a:r>
              <a:rPr lang="en-US" sz="3600" dirty="0"/>
              <a:t>   If you’re not using these resources in order to challenge yourself, then why not learn the whole course by yourself? 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97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1168" y="133985"/>
            <a:ext cx="120601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Office Hours: Monday/Wednesday 5-6pm in MC 4059</a:t>
            </a:r>
          </a:p>
          <a:p>
            <a:pPr algn="ctr"/>
            <a:endParaRPr lang="en-US" sz="4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4000" dirty="0"/>
              <a:t>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743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24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48792" y="80515"/>
            <a:ext cx="12186643" cy="1208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Before coming to UW….</a:t>
            </a:r>
          </a:p>
          <a:p>
            <a:endParaRPr lang="en-US" sz="105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How many of you have been in a math class with &lt; 15 students?</a:t>
            </a:r>
          </a:p>
          <a:p>
            <a:r>
              <a:rPr lang="en-US" sz="2800" dirty="0"/>
              <a:t>                                                                                                &lt; 20 students?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many of you have been in a math class with</a:t>
            </a:r>
            <a:r>
              <a:rPr lang="en-US" sz="2800" dirty="0"/>
              <a:t> &lt; 30 students?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many of you have been in a math class with</a:t>
            </a:r>
            <a:r>
              <a:rPr lang="en-US" sz="2800" dirty="0"/>
              <a:t> &lt; 40 students?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many of you have been in a math class with</a:t>
            </a:r>
            <a:r>
              <a:rPr lang="en-US" sz="2800" dirty="0"/>
              <a:t>    40 or more?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Now look around you, and this is half the usual MATH 135 size (COVID).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Now imagine what the next stage will be like: law school, med school? PhD?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2800" dirty="0"/>
              <a:t>Only 8 law schools in Ontario,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2800" dirty="0"/>
              <a:t>Only 6 medical schools in Ontario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The instructor to student ratio will converge to 0.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For the next 4 years, learn to read the textbook on your own!</a:t>
            </a:r>
          </a:p>
          <a:p>
            <a:pPr lvl="2"/>
            <a:endParaRPr lang="en-US" sz="2800" dirty="0"/>
          </a:p>
          <a:p>
            <a:pPr lvl="2"/>
            <a:br>
              <a:rPr lang="en-US" sz="2800" dirty="0"/>
            </a:b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11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Transitivity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3600" b="1" i="1" dirty="0"/>
              <a:t>a</a:t>
            </a:r>
            <a:r>
              <a:rPr lang="en-US" sz="3600" dirty="0"/>
              <a:t> relates to </a:t>
            </a:r>
            <a:r>
              <a:rPr lang="en-US" sz="3600" b="1" i="1" dirty="0"/>
              <a:t>b</a:t>
            </a:r>
            <a:r>
              <a:rPr lang="en-US" sz="3600" dirty="0"/>
              <a:t>, </a:t>
            </a:r>
            <a:r>
              <a:rPr lang="en-US" sz="3600" b="1" i="1" dirty="0"/>
              <a:t>b</a:t>
            </a:r>
            <a:r>
              <a:rPr lang="en-US" sz="3600" dirty="0"/>
              <a:t> relates to </a:t>
            </a:r>
            <a:r>
              <a:rPr lang="en-US" sz="3600" b="1" i="1" dirty="0"/>
              <a:t>c</a:t>
            </a:r>
            <a:r>
              <a:rPr lang="en-US" sz="3600" dirty="0"/>
              <a:t>, then </a:t>
            </a:r>
            <a:r>
              <a:rPr lang="en-US" sz="3600" b="1" i="1" dirty="0"/>
              <a:t>a</a:t>
            </a:r>
            <a:r>
              <a:rPr lang="en-US" sz="3600" dirty="0"/>
              <a:t> relates to </a:t>
            </a:r>
            <a:r>
              <a:rPr lang="en-US" sz="3600" b="1" i="1" dirty="0"/>
              <a:t>c</a:t>
            </a:r>
            <a:r>
              <a:rPr lang="en-US" sz="36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D.I.C.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/>
              <a:t>If 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b</a:t>
            </a:r>
            <a:r>
              <a:rPr lang="en-US" sz="4000" dirty="0"/>
              <a:t> and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c</a:t>
            </a:r>
            <a:r>
              <a:rPr lang="en-US" sz="4000" dirty="0"/>
              <a:t>, then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bx</a:t>
            </a:r>
            <a:r>
              <a:rPr lang="en-US" sz="4000" b="1" i="1" dirty="0"/>
              <a:t> + cy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Is converse of D.I.C. true?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Prove it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/>
              <a:t>If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bx+cy</a:t>
            </a:r>
            <a:r>
              <a:rPr lang="en-US" sz="4000" dirty="0"/>
              <a:t>, then 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b</a:t>
            </a:r>
            <a:r>
              <a:rPr lang="en-US" sz="4000" b="1" i="1" dirty="0"/>
              <a:t>(1) + c(0)</a:t>
            </a:r>
            <a:r>
              <a:rPr lang="en-US" sz="4000" dirty="0"/>
              <a:t>. So </a:t>
            </a:r>
            <a:r>
              <a:rPr lang="en-US" sz="4000" b="1" i="1" dirty="0" err="1"/>
              <a:t>a</a:t>
            </a:r>
            <a:r>
              <a:rPr lang="en-US" sz="4000" b="1" dirty="0" err="1"/>
              <a:t>|</a:t>
            </a:r>
            <a:r>
              <a:rPr lang="en-US" sz="4000" b="1" i="1" dirty="0" err="1"/>
              <a:t>b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551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965</Words>
  <Application>Microsoft Office PowerPoint</Application>
  <PresentationFormat>Widescreen</PresentationFormat>
  <Paragraphs>151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Arial</vt:lpstr>
      <vt:lpstr>Calibri</vt:lpstr>
      <vt:lpstr>Calibri Light</vt:lpstr>
      <vt:lpstr>Office Theme</vt:lpstr>
      <vt:lpstr>  </vt:lpstr>
      <vt:lpstr>  </vt:lpstr>
      <vt:lpstr>  </vt:lpstr>
      <vt:lpstr>PowerPoint Presentation</vt:lpstr>
      <vt:lpstr>PowerPoint Presentation</vt:lpstr>
      <vt:lpstr>PowerPoint Presentation</vt:lpstr>
      <vt:lpstr>  MATH 135: Lecture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939</cp:revision>
  <dcterms:created xsi:type="dcterms:W3CDTF">2021-09-07T23:50:01Z</dcterms:created>
  <dcterms:modified xsi:type="dcterms:W3CDTF">2021-09-25T01:57:21Z</dcterms:modified>
</cp:coreProperties>
</file>