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9" r:id="rId2"/>
    <p:sldId id="606" r:id="rId3"/>
    <p:sldId id="628" r:id="rId4"/>
    <p:sldId id="631" r:id="rId5"/>
    <p:sldId id="629" r:id="rId6"/>
    <p:sldId id="578" r:id="rId7"/>
    <p:sldId id="623" r:id="rId8"/>
    <p:sldId id="624" r:id="rId9"/>
    <p:sldId id="619" r:id="rId10"/>
    <p:sldId id="620" r:id="rId11"/>
    <p:sldId id="630" r:id="rId12"/>
    <p:sldId id="632" r:id="rId13"/>
    <p:sldId id="633" r:id="rId14"/>
    <p:sldId id="634" r:id="rId15"/>
    <p:sldId id="635" r:id="rId16"/>
    <p:sldId id="636" r:id="rId17"/>
    <p:sldId id="639" r:id="rId18"/>
    <p:sldId id="641" r:id="rId19"/>
    <p:sldId id="638" r:id="rId20"/>
    <p:sldId id="642" r:id="rId21"/>
    <p:sldId id="643" r:id="rId22"/>
    <p:sldId id="644" r:id="rId23"/>
    <p:sldId id="625" r:id="rId24"/>
    <p:sldId id="584" r:id="rId25"/>
    <p:sldId id="6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C7C"/>
    <a:srgbClr val="3333FF"/>
    <a:srgbClr val="FF7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82139" autoAdjust="0"/>
  </p:normalViewPr>
  <p:slideViewPr>
    <p:cSldViewPr snapToGrid="0">
      <p:cViewPr varScale="1">
        <p:scale>
          <a:sx n="98" d="100"/>
          <a:sy n="98" d="100"/>
        </p:scale>
        <p:origin x="101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lframalpha.com/input/?i=49x+%2B+53y+%3D+1000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dh7COSiB7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288871" y="-59278"/>
            <a:ext cx="1239007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Warm up!</a:t>
            </a:r>
          </a:p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I want to spend exactly $100</a:t>
            </a:r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on buying 49¢ and 53¢ stamps.</a:t>
            </a:r>
          </a:p>
          <a:p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sz="6000" dirty="0">
                <a:solidFill>
                  <a:srgbClr val="FF0000"/>
                </a:solidFill>
                <a:latin typeface="arial" panose="020B0604020202020204" pitchFamily="34" charset="0"/>
              </a:rPr>
              <a:t>In how many ways can I do it? </a:t>
            </a:r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1AA82D-9CA2-41A0-9861-BE3C44A88966}"/>
                  </a:ext>
                </a:extLst>
              </p:cNvPr>
              <p:cNvSpPr txBox="1"/>
              <p:nvPr/>
            </p:nvSpPr>
            <p:spPr>
              <a:xfrm>
                <a:off x="366319" y="323801"/>
                <a:ext cx="11731896" cy="10153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28 </a:t>
                </a:r>
                <a:r>
                  <a:rPr lang="en-US" sz="4000" dirty="0">
                    <a:solidFill>
                      <a:srgbClr val="FF0000"/>
                    </a:solidFill>
                  </a:rPr>
                  <a:t>      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 0          </a:t>
                </a:r>
                <a:r>
                  <a:rPr lang="en-US" sz="3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28 -1</a:t>
                </a:r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-1    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27   </a:t>
                </a:r>
                <a:r>
                  <a:rPr lang="en-US" sz="14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sz="32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-1    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endParaRPr lang="en-US" sz="12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r>
                  <a:rPr lang="en-US" sz="4000" b="0" i="0" baseline="3000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47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?           </a:t>
                </a:r>
                <a:r>
                  <a:rPr lang="en-US" sz="3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p>
                    </m:sSup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     </a:t>
                </a:r>
                <a:r>
                  <a:rPr lang="en-US" sz="7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1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8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11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≡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sz="4000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   ≡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   </a:t>
                </a:r>
                <a:r>
                  <a:rPr lang="en-US" sz="28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dirty="0">
                    <a:solidFill>
                      <a:srgbClr val="FF0000"/>
                    </a:solidFill>
                  </a:rPr>
                  <a:t>3</a:t>
                </a:r>
                <a:r>
                  <a:rPr lang="en-US" sz="4000" baseline="30000" dirty="0">
                    <a:solidFill>
                      <a:srgbClr val="FF0000"/>
                    </a:solidFill>
                  </a:rPr>
                  <a:t>47</a:t>
                </a:r>
                <a:r>
                  <a:rPr lang="en-US" sz="4000" dirty="0">
                    <a:solidFill>
                      <a:srgbClr val="FF0000"/>
                    </a:solidFill>
                  </a:rPr>
                  <a:t> + 2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≡ 0           </a:t>
                </a:r>
                <a:r>
                  <a:rPr lang="en-US" sz="2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(mod 7).      7 | </a:t>
                </a:r>
                <a:r>
                  <a:rPr lang="en-US" sz="4000" dirty="0">
                    <a:solidFill>
                      <a:srgbClr val="FF0000"/>
                    </a:solidFill>
                  </a:rPr>
                  <a:t>3</a:t>
                </a:r>
                <a:r>
                  <a:rPr lang="en-US" sz="4000" baseline="30000" dirty="0">
                    <a:solidFill>
                      <a:srgbClr val="FF0000"/>
                    </a:solidFill>
                  </a:rPr>
                  <a:t>47</a:t>
                </a:r>
                <a:r>
                  <a:rPr lang="en-US" sz="4000" dirty="0">
                    <a:solidFill>
                      <a:srgbClr val="FF0000"/>
                    </a:solidFill>
                  </a:rPr>
                  <a:t> + 2</a:t>
                </a:r>
                <a:endParaRPr lang="en-US" sz="40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endParaRPr lang="en-US" sz="40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1AA82D-9CA2-41A0-9861-BE3C44A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9" y="323801"/>
                <a:ext cx="11731896" cy="10153805"/>
              </a:xfrm>
              <a:prstGeom prst="rect">
                <a:avLst/>
              </a:prstGeom>
              <a:blipFill>
                <a:blip r:embed="rId2"/>
                <a:stretch>
                  <a:fillRect l="-181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8F7C80-1A94-4D4D-B8EA-7ABE7642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801"/>
            <a:ext cx="12581596" cy="490087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8EE3A5-1298-4F5F-B951-78A1A90319B1}"/>
              </a:ext>
            </a:extLst>
          </p:cNvPr>
          <p:cNvCxnSpPr/>
          <p:nvPr/>
        </p:nvCxnSpPr>
        <p:spPr>
          <a:xfrm>
            <a:off x="20096" y="2301073"/>
            <a:ext cx="609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FDF0-ABE9-4579-BBA1-BC842D59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" y="1197050"/>
            <a:ext cx="11876001" cy="96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AD953-440E-4E24-AE66-1A993E45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84" y="1892652"/>
            <a:ext cx="7511703" cy="2415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15D087-8C7C-4A6D-B624-C1889DBDD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33"/>
            <a:ext cx="12192000" cy="769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8A870-694C-4C20-A0D4-8746DF40DB04}"/>
              </a:ext>
            </a:extLst>
          </p:cNvPr>
          <p:cNvSpPr txBox="1"/>
          <p:nvPr/>
        </p:nvSpPr>
        <p:spPr>
          <a:xfrm>
            <a:off x="2695675" y="4106325"/>
            <a:ext cx="111770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   </a:t>
            </a:r>
            <a:r>
              <a:rPr lang="en-US" sz="3200" b="1" dirty="0">
                <a:solidFill>
                  <a:srgbClr val="FF0000"/>
                </a:solidFill>
              </a:rPr>
              <a:t> x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FF0000"/>
                </a:solidFill>
              </a:rPr>
              <a:t> 20n + 12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(20n + 12)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11 (mod 39)</a:t>
            </a:r>
          </a:p>
          <a:p>
            <a:r>
              <a:rPr lang="en-US" sz="3200" b="1" dirty="0"/>
              <a:t>           </a:t>
            </a:r>
            <a:r>
              <a:rPr lang="en-US" sz="14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>
                <a:solidFill>
                  <a:srgbClr val="FF71F8"/>
                </a:solidFill>
              </a:rPr>
              <a:t>-1 </a:t>
            </a:r>
            <a:r>
              <a:rPr lang="en-US" sz="3200" b="1" dirty="0">
                <a:solidFill>
                  <a:srgbClr val="3333FF"/>
                </a:solidFill>
              </a:rPr>
              <a:t> (mod 39)</a:t>
            </a:r>
          </a:p>
          <a:p>
            <a:r>
              <a:rPr lang="en-US" sz="3200" b="1" dirty="0"/>
              <a:t>           </a:t>
            </a:r>
            <a:r>
              <a:rPr lang="en-US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3333FF"/>
                </a:solidFill>
              </a:rPr>
              <a:t> 39y </a:t>
            </a:r>
            <a:r>
              <a:rPr lang="en-US" sz="3200" b="1" dirty="0">
                <a:solidFill>
                  <a:srgbClr val="FF71F8"/>
                </a:solidFill>
              </a:rPr>
              <a:t>- 1</a:t>
            </a:r>
          </a:p>
          <a:p>
            <a:r>
              <a:rPr lang="en-US" sz="3200" b="1" dirty="0"/>
              <a:t>                </a:t>
            </a:r>
            <a:r>
              <a:rPr lang="en-US" sz="1050" b="1" dirty="0"/>
              <a:t> </a:t>
            </a:r>
            <a:r>
              <a:rPr lang="en-US" sz="3200" b="1" dirty="0">
                <a:solidFill>
                  <a:srgbClr val="FF71F8"/>
                </a:solidFill>
              </a:rPr>
              <a:t>1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3333FF"/>
                </a:solidFill>
              </a:rPr>
              <a:t>39y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-20n </a:t>
            </a:r>
            <a:r>
              <a:rPr lang="en-US" sz="3200" b="1" dirty="0"/>
              <a:t>[now solve the Diophantine </a:t>
            </a:r>
            <a:r>
              <a:rPr lang="en-US" sz="3200" b="1" dirty="0" err="1"/>
              <a:t>eqn</a:t>
            </a:r>
            <a:r>
              <a:rPr lang="en-US" sz="3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36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034C8-DB3C-4F2A-B43B-D521F7661B23}"/>
              </a:ext>
            </a:extLst>
          </p:cNvPr>
          <p:cNvSpPr txBox="1"/>
          <p:nvPr/>
        </p:nvSpPr>
        <p:spPr>
          <a:xfrm>
            <a:off x="0" y="2045865"/>
            <a:ext cx="13028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Powers of 2: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2, 4, 8, 16, 32, 64, 128, 256, 512, 1024, 2048, 4096, 8192, 16384, 32768, </a:t>
            </a:r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034C8-DB3C-4F2A-B43B-D521F7661B23}"/>
              </a:ext>
            </a:extLst>
          </p:cNvPr>
          <p:cNvSpPr txBox="1"/>
          <p:nvPr/>
        </p:nvSpPr>
        <p:spPr>
          <a:xfrm>
            <a:off x="0" y="2045865"/>
            <a:ext cx="130283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Powers of 2: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2, 4, 8, 16, </a:t>
            </a:r>
            <a:r>
              <a:rPr lang="en-US" sz="3200" b="1" dirty="0">
                <a:solidFill>
                  <a:srgbClr val="3333FF"/>
                </a:solidFill>
              </a:rPr>
              <a:t>32</a:t>
            </a:r>
            <a:r>
              <a:rPr lang="en-US" sz="3200" b="1" dirty="0">
                <a:solidFill>
                  <a:srgbClr val="FF0000"/>
                </a:solidFill>
              </a:rPr>
              <a:t>, 64, 128, 256, 512, 1024, 2048, 4096, 8192, 16384, 32768,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u="sng" dirty="0">
                <a:solidFill>
                  <a:srgbClr val="00B050"/>
                </a:solidFill>
              </a:rPr>
              <a:t>Powers of 3: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3, 9, 27, 81, 243, 729, 2187, 6561</a:t>
            </a: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034C8-DB3C-4F2A-B43B-D521F7661B23}"/>
              </a:ext>
            </a:extLst>
          </p:cNvPr>
          <p:cNvSpPr txBox="1"/>
          <p:nvPr/>
        </p:nvSpPr>
        <p:spPr>
          <a:xfrm>
            <a:off x="0" y="2045865"/>
            <a:ext cx="130283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Powers of 2: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2, 4, 8, 16, </a:t>
            </a:r>
            <a:r>
              <a:rPr lang="en-US" sz="3200" b="1" dirty="0">
                <a:solidFill>
                  <a:srgbClr val="3333FF"/>
                </a:solidFill>
              </a:rPr>
              <a:t>32</a:t>
            </a:r>
            <a:r>
              <a:rPr lang="en-US" sz="3200" b="1" dirty="0">
                <a:solidFill>
                  <a:srgbClr val="FF0000"/>
                </a:solidFill>
              </a:rPr>
              <a:t>, 64, 128, 256, 512, 1024, 2048, 4096, 8192, 16384, 32768,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u="sng" dirty="0">
                <a:solidFill>
                  <a:srgbClr val="00B050"/>
                </a:solidFill>
              </a:rPr>
              <a:t>Powers of 3: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3, </a:t>
            </a:r>
            <a:r>
              <a:rPr lang="en-US" sz="3200" b="1" dirty="0">
                <a:solidFill>
                  <a:srgbClr val="3333FF"/>
                </a:solidFill>
              </a:rPr>
              <a:t>9</a:t>
            </a:r>
            <a:r>
              <a:rPr lang="en-US" sz="3200" b="1" dirty="0">
                <a:solidFill>
                  <a:srgbClr val="FF0000"/>
                </a:solidFill>
              </a:rPr>
              <a:t>, 27, 81, 243, 729, 2187, 6561.                              </a:t>
            </a:r>
            <a:r>
              <a:rPr lang="en-US" sz="3200" b="1" dirty="0">
                <a:solidFill>
                  <a:srgbClr val="3333FF"/>
                </a:solidFill>
              </a:rPr>
              <a:t>3</a:t>
            </a:r>
            <a:r>
              <a:rPr lang="en-US" sz="3200" b="1" baseline="30000" dirty="0">
                <a:solidFill>
                  <a:srgbClr val="3333FF"/>
                </a:solidFill>
              </a:rPr>
              <a:t>2</a:t>
            </a:r>
            <a:r>
              <a:rPr lang="en-US" sz="3200" b="1" dirty="0">
                <a:solidFill>
                  <a:srgbClr val="3333FF"/>
                </a:solidFill>
              </a:rPr>
              <a:t> = 9 </a:t>
            </a:r>
            <a:r>
              <a:rPr lang="en-US" sz="3200" b="1" dirty="0">
                <a:solidFill>
                  <a:srgbClr val="3333FF"/>
                </a:solidFill>
                <a:latin typeface="arial" panose="020B0604020202020204" pitchFamily="34" charset="0"/>
              </a:rPr>
              <a:t>≡ -2 (mod 11)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u="sng" dirty="0">
                <a:solidFill>
                  <a:srgbClr val="00B050"/>
                </a:solidFill>
              </a:rPr>
              <a:t>Powers of 5: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5, 25, 125, 625, 3125, 15625, 78125.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034C8-DB3C-4F2A-B43B-D521F7661B23}"/>
              </a:ext>
            </a:extLst>
          </p:cNvPr>
          <p:cNvSpPr txBox="1"/>
          <p:nvPr/>
        </p:nvSpPr>
        <p:spPr>
          <a:xfrm>
            <a:off x="0" y="2045865"/>
            <a:ext cx="130283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Powers of 2: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2, 4, 8, 16, </a:t>
            </a:r>
            <a:r>
              <a:rPr lang="en-US" sz="3200" b="1" dirty="0">
                <a:solidFill>
                  <a:srgbClr val="3333FF"/>
                </a:solidFill>
              </a:rPr>
              <a:t>32</a:t>
            </a:r>
            <a:r>
              <a:rPr lang="en-US" sz="3200" b="1" dirty="0">
                <a:solidFill>
                  <a:srgbClr val="FF0000"/>
                </a:solidFill>
              </a:rPr>
              <a:t>, 64, 128, 256, 512, 1024, 2048, 4096, 8192, 16384, 32768,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u="sng" dirty="0">
                <a:solidFill>
                  <a:srgbClr val="00B050"/>
                </a:solidFill>
              </a:rPr>
              <a:t>Powers of 3: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3, </a:t>
            </a:r>
            <a:r>
              <a:rPr lang="en-US" sz="3200" b="1" dirty="0">
                <a:solidFill>
                  <a:srgbClr val="3333FF"/>
                </a:solidFill>
              </a:rPr>
              <a:t>9</a:t>
            </a:r>
            <a:r>
              <a:rPr lang="en-US" sz="3200" b="1" dirty="0">
                <a:solidFill>
                  <a:srgbClr val="FF0000"/>
                </a:solidFill>
              </a:rPr>
              <a:t>, 27, 81, 243, 729, 2187, 6561.                              </a:t>
            </a:r>
            <a:r>
              <a:rPr lang="en-US" sz="3200" b="1" dirty="0">
                <a:solidFill>
                  <a:srgbClr val="3333FF"/>
                </a:solidFill>
              </a:rPr>
              <a:t>3</a:t>
            </a:r>
            <a:r>
              <a:rPr lang="en-US" sz="3200" b="1" baseline="30000" dirty="0">
                <a:solidFill>
                  <a:srgbClr val="3333FF"/>
                </a:solidFill>
              </a:rPr>
              <a:t>2</a:t>
            </a:r>
            <a:r>
              <a:rPr lang="en-US" sz="3200" b="1" dirty="0">
                <a:solidFill>
                  <a:srgbClr val="3333FF"/>
                </a:solidFill>
              </a:rPr>
              <a:t> = 9 </a:t>
            </a:r>
            <a:r>
              <a:rPr lang="en-US" sz="3200" b="1" dirty="0">
                <a:solidFill>
                  <a:srgbClr val="3333FF"/>
                </a:solidFill>
                <a:latin typeface="arial" panose="020B0604020202020204" pitchFamily="34" charset="0"/>
              </a:rPr>
              <a:t>≡ -2 (mod 11)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u="sng" dirty="0">
                <a:solidFill>
                  <a:srgbClr val="00B050"/>
                </a:solidFill>
              </a:rPr>
              <a:t>Powers of 5: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5, 25, 125, 625, </a:t>
            </a:r>
            <a:r>
              <a:rPr lang="en-US" sz="3200" b="1" dirty="0">
                <a:solidFill>
                  <a:srgbClr val="3333FF"/>
                </a:solidFill>
              </a:rPr>
              <a:t>3125</a:t>
            </a:r>
            <a:r>
              <a:rPr lang="en-US" sz="3200" b="1" dirty="0">
                <a:solidFill>
                  <a:srgbClr val="FF0000"/>
                </a:solidFill>
              </a:rPr>
              <a:t>, 15625, 78125.                    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3333FF"/>
                </a:solidFill>
              </a:rPr>
              <a:t>5</a:t>
            </a:r>
            <a:r>
              <a:rPr lang="en-US" sz="3200" b="1" baseline="30000" dirty="0">
                <a:solidFill>
                  <a:srgbClr val="3333FF"/>
                </a:solidFill>
              </a:rPr>
              <a:t>5</a:t>
            </a:r>
            <a:r>
              <a:rPr lang="en-US" sz="3200" b="1" dirty="0">
                <a:solidFill>
                  <a:srgbClr val="3333FF"/>
                </a:solidFill>
              </a:rPr>
              <a:t> = 3125 </a:t>
            </a:r>
            <a:r>
              <a:rPr lang="en-US" sz="3200" b="1" dirty="0">
                <a:solidFill>
                  <a:srgbClr val="3333FF"/>
                </a:solidFill>
                <a:latin typeface="arial" panose="020B0604020202020204" pitchFamily="34" charset="0"/>
              </a:rPr>
              <a:t>≡ 1 (mod 11)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373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3739870"/>
              </a:xfrm>
              <a:prstGeom prst="rect">
                <a:avLst/>
              </a:prstGeom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5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410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4101507"/>
              </a:xfrm>
              <a:prstGeom prst="rect">
                <a:avLst/>
              </a:prstGeom>
              <a:blipFill>
                <a:blip r:embed="rId2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6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4092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4092915"/>
              </a:xfrm>
              <a:prstGeom prst="rect">
                <a:avLst/>
              </a:prstGeom>
              <a:blipFill>
                <a:blip r:embed="rId2"/>
                <a:stretch>
                  <a:fillRect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55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410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4101507"/>
              </a:xfrm>
              <a:prstGeom prst="rect">
                <a:avLst/>
              </a:prstGeom>
              <a:blipFill>
                <a:blip r:embed="rId2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71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AutoNum type="arabicParenR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rabicParenR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2E6BA-22C5-4498-A835-0E6040D5A611}"/>
              </a:ext>
            </a:extLst>
          </p:cNvPr>
          <p:cNvSpPr txBox="1"/>
          <p:nvPr/>
        </p:nvSpPr>
        <p:spPr>
          <a:xfrm>
            <a:off x="-288871" y="-59278"/>
            <a:ext cx="1239007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I want to spend exactly $100</a:t>
            </a:r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on buying 49¢ and 53¢ stamps.</a:t>
            </a:r>
          </a:p>
          <a:p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   	  49x + 53y = 10000, 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x,y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Google Sans"/>
              </a:rPr>
              <a:t>∈ </a:t>
            </a:r>
            <a:r>
              <a:rPr lang="en-US" sz="6000" b="0" i="0" dirty="0">
                <a:solidFill>
                  <a:srgbClr val="404040"/>
                </a:solidFill>
                <a:effectLst/>
                <a:latin typeface="-apple-system"/>
              </a:rPr>
              <a:t>ℕ</a:t>
            </a:r>
          </a:p>
          <a:p>
            <a:endParaRPr lang="en-US" sz="6000" dirty="0">
              <a:solidFill>
                <a:srgbClr val="404040"/>
              </a:solidFill>
              <a:latin typeface="-apple-system"/>
            </a:endParaRPr>
          </a:p>
          <a:p>
            <a:r>
              <a:rPr lang="en-US" sz="6000" dirty="0">
                <a:solidFill>
                  <a:srgbClr val="404040"/>
                </a:solidFill>
                <a:latin typeface="-apple-system"/>
              </a:rPr>
              <a:t>		Does </a:t>
            </a:r>
            <a:r>
              <a:rPr lang="en-US" sz="6000" dirty="0" err="1">
                <a:solidFill>
                  <a:srgbClr val="404040"/>
                </a:solidFill>
                <a:latin typeface="-apple-system"/>
              </a:rPr>
              <a:t>gcd</a:t>
            </a:r>
            <a:r>
              <a:rPr lang="en-US" sz="6000" dirty="0">
                <a:solidFill>
                  <a:srgbClr val="404040"/>
                </a:solidFill>
                <a:latin typeface="-apple-system"/>
              </a:rPr>
              <a:t>(49,53) | 10000 ?</a:t>
            </a: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3116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11)</m:t>
                    </m:r>
                  </m:oMath>
                </a14:m>
                <a:endParaRPr lang="en-US" sz="32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3116622"/>
              </a:xfrm>
              <a:prstGeom prst="rect">
                <a:avLst/>
              </a:prstGeom>
              <a:blipFill>
                <a:blip r:embed="rId2"/>
                <a:stretch>
                  <a:fillRect t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2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565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11)</m:t>
                    </m:r>
                  </m:oMath>
                </a14:m>
                <a:endParaRPr lang="en-US" sz="32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5654881"/>
              </a:xfrm>
              <a:prstGeom prst="rect">
                <a:avLst/>
              </a:prstGeom>
              <a:blipFill>
                <a:blip r:embed="rId2"/>
                <a:stretch>
                  <a:fillRect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1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673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11)</m:t>
                    </m:r>
                  </m:oMath>
                </a14:m>
                <a:endParaRPr lang="en-US" sz="32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4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32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32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sz="32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2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sz="3200" b="1" i="0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m:rPr>
                        <m:nor/>
                      </m:rP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11)</m:t>
                    </m:r>
                  </m:oMath>
                </a14:m>
                <a:endParaRPr lang="en-US" sz="3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6738063"/>
              </a:xfrm>
              <a:prstGeom prst="rect">
                <a:avLst/>
              </a:prstGeom>
              <a:blipFill>
                <a:blip r:embed="rId2"/>
                <a:stretch>
                  <a:fillRect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8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022DD-4F27-4857-AF82-0FC94268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75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48C18-64E4-4C07-B5EB-83F914B52D1F}"/>
              </a:ext>
            </a:extLst>
          </p:cNvPr>
          <p:cNvSpPr txBox="1"/>
          <p:nvPr/>
        </p:nvSpPr>
        <p:spPr>
          <a:xfrm>
            <a:off x="366318" y="2775700"/>
            <a:ext cx="1239007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This tests whether you understand how the course notes proved the basic GCD theorems</a:t>
            </a:r>
          </a:p>
        </p:txBody>
      </p:sp>
    </p:spTree>
    <p:extLst>
      <p:ext uri="{BB962C8B-B14F-4D97-AF65-F5344CB8AC3E}">
        <p14:creationId xmlns:p14="http://schemas.microsoft.com/office/powerpoint/2010/main" val="31343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48080" y="-155643"/>
            <a:ext cx="1226118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Regrade requests: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 If you disagree with your regrade, let me know by end of Tuesday</a:t>
            </a:r>
            <a:endParaRPr lang="en-US" sz="3200" u="sng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Friday 5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Mobius quiz tonight! (covers up to middle of page 109)</a:t>
            </a:r>
            <a:endParaRPr lang="en-US" sz="3200" u="sng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10 November: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Submit Written Assignment 7: WA7 (covers up to page 121)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9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609509" y="427839"/>
            <a:ext cx="117318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4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AutoNum type="arabicParenR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rabicParenR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27381-8C6D-4D0E-8DB1-F416E81D2F9A}"/>
              </a:ext>
            </a:extLst>
          </p:cNvPr>
          <p:cNvSpPr txBox="1"/>
          <p:nvPr/>
        </p:nvSpPr>
        <p:spPr>
          <a:xfrm>
            <a:off x="1592093" y="1410748"/>
            <a:ext cx="900781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hlinkClick r:id="rId2"/>
              </a:rPr>
              <a:t>Answer!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2254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AutoNum type="arabicParenR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rabicParenR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9F04F-A3AD-4DFC-8B62-966C2E0B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0" y="138112"/>
            <a:ext cx="109728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AutoNum type="arabicParenR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rabicParenR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5A2C0A-D392-4733-BA3A-711A4216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509" y="-132770"/>
            <a:ext cx="7226934" cy="354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D5D1F-9211-4E6E-8914-B060E618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4509" y="2995038"/>
            <a:ext cx="6360721" cy="3757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B3FBC-D742-49A1-AA58-46EE8847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46" y="1377011"/>
            <a:ext cx="6451625" cy="32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5 November 2021</a:t>
            </a:r>
          </a:p>
        </p:txBody>
      </p:sp>
    </p:spTree>
    <p:extLst>
      <p:ext uri="{BB962C8B-B14F-4D97-AF65-F5344CB8AC3E}">
        <p14:creationId xmlns:p14="http://schemas.microsoft.com/office/powerpoint/2010/main" val="59438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Results from survey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FE638-2B02-4C81-B4AC-19174D7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9" y="1891045"/>
            <a:ext cx="12192000" cy="50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3E270-A598-4CC5-B144-93C70D9E9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9" y="1891045"/>
            <a:ext cx="12192000" cy="502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0E6CC1-D7DA-488E-81FB-94924E398B48}"/>
              </a:ext>
            </a:extLst>
          </p:cNvPr>
          <p:cNvSpPr txBox="1"/>
          <p:nvPr/>
        </p:nvSpPr>
        <p:spPr>
          <a:xfrm>
            <a:off x="-851579" y="-99472"/>
            <a:ext cx="1335162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	I will do previous exam questions!</a:t>
            </a: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Course notes: Try Piazza, office hours, tutorial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</a:rPr>
              <a:t>centre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, etc.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 	  …or let me know in advance what part of the reading is giving you trouble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3333FF"/>
                </a:solidFill>
                <a:latin typeface="arial" panose="020B0604020202020204" pitchFamily="34" charset="0"/>
              </a:rPr>
              <a:t>Office Hours: For real-life advice, advice for getting through university, etc. </a:t>
            </a:r>
          </a:p>
        </p:txBody>
      </p:sp>
    </p:spTree>
    <p:extLst>
      <p:ext uri="{BB962C8B-B14F-4D97-AF65-F5344CB8AC3E}">
        <p14:creationId xmlns:p14="http://schemas.microsoft.com/office/powerpoint/2010/main" val="299780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366319" y="323801"/>
            <a:ext cx="11731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hlinkClick r:id="rId2"/>
              </a:rPr>
              <a:t>18 second video:</a:t>
            </a:r>
            <a:r>
              <a:rPr lang="en-US" sz="7200" dirty="0"/>
              <a:t> </a:t>
            </a:r>
          </a:p>
          <a:p>
            <a:r>
              <a:rPr lang="en-US" sz="7200" dirty="0"/>
              <a:t>Former student of mine I taught at Oxford University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6000" dirty="0">
                <a:solidFill>
                  <a:srgbClr val="FF0000"/>
                </a:solidFill>
              </a:rPr>
              <a:t>Host:</a:t>
            </a:r>
            <a:r>
              <a:rPr lang="en-US" sz="6000" dirty="0"/>
              <a:t> How did you know that?</a:t>
            </a:r>
          </a:p>
          <a:p>
            <a:r>
              <a:rPr lang="en-US" sz="6000" dirty="0">
                <a:solidFill>
                  <a:srgbClr val="FF0000"/>
                </a:solidFill>
              </a:rPr>
              <a:t>Hugh Binnie: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3333FF"/>
                </a:solidFill>
              </a:rPr>
              <a:t>“Modular arithmetic”</a:t>
            </a:r>
          </a:p>
        </p:txBody>
      </p:sp>
    </p:spTree>
    <p:extLst>
      <p:ext uri="{BB962C8B-B14F-4D97-AF65-F5344CB8AC3E}">
        <p14:creationId xmlns:p14="http://schemas.microsoft.com/office/powerpoint/2010/main" val="379122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8464</TotalTime>
  <Words>1390</Words>
  <Application>Microsoft Office PowerPoint</Application>
  <PresentationFormat>Widescreen</PresentationFormat>
  <Paragraphs>232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arial</vt:lpstr>
      <vt:lpstr>Calibri</vt:lpstr>
      <vt:lpstr>Calibri Light</vt:lpstr>
      <vt:lpstr>Cambria Math</vt:lpstr>
      <vt:lpstr>Google Sans</vt:lpstr>
      <vt:lpstr>Office Theme</vt:lpstr>
      <vt:lpstr>  </vt:lpstr>
      <vt:lpstr>  </vt:lpstr>
      <vt:lpstr>  </vt:lpstr>
      <vt:lpstr>  </vt:lpstr>
      <vt:lpstr>  </vt:lpstr>
      <vt:lpstr>  MATH 135: Lecture 23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2191</cp:revision>
  <dcterms:created xsi:type="dcterms:W3CDTF">2021-09-07T23:50:01Z</dcterms:created>
  <dcterms:modified xsi:type="dcterms:W3CDTF">2021-11-05T22:55:19Z</dcterms:modified>
</cp:coreProperties>
</file>