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645" r:id="rId2"/>
    <p:sldId id="578" r:id="rId3"/>
    <p:sldId id="606" r:id="rId4"/>
    <p:sldId id="646" r:id="rId5"/>
    <p:sldId id="647" r:id="rId6"/>
    <p:sldId id="648" r:id="rId7"/>
    <p:sldId id="649" r:id="rId8"/>
    <p:sldId id="650" r:id="rId9"/>
    <p:sldId id="652" r:id="rId10"/>
    <p:sldId id="379" r:id="rId11"/>
    <p:sldId id="653" r:id="rId12"/>
    <p:sldId id="584" r:id="rId13"/>
    <p:sldId id="654" r:id="rId14"/>
    <p:sldId id="655" r:id="rId15"/>
    <p:sldId id="656" r:id="rId16"/>
    <p:sldId id="630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5" r:id="rId25"/>
    <p:sldId id="666" r:id="rId26"/>
    <p:sldId id="667" r:id="rId27"/>
    <p:sldId id="626" r:id="rId28"/>
    <p:sldId id="65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C1C7C"/>
    <a:srgbClr val="FF7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82139" autoAdjust="0"/>
  </p:normalViewPr>
  <p:slideViewPr>
    <p:cSldViewPr snapToGrid="0">
      <p:cViewPr varScale="1">
        <p:scale>
          <a:sx n="98" d="100"/>
          <a:sy n="98" d="100"/>
        </p:scale>
        <p:origin x="10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E74F5A-BE78-4DBD-ADDD-86587DA4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17" y="636671"/>
            <a:ext cx="7524475" cy="6283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B1DF06-A1A1-46DD-96BF-0F059245CBA7}"/>
              </a:ext>
            </a:extLst>
          </p:cNvPr>
          <p:cNvSpPr txBox="1"/>
          <p:nvPr/>
        </p:nvSpPr>
        <p:spPr>
          <a:xfrm>
            <a:off x="-6769" y="-132770"/>
            <a:ext cx="1239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333FF"/>
                </a:solidFill>
              </a:rPr>
              <a:t>Lecture 1 slide from a different MATH 135 instructor:</a:t>
            </a:r>
          </a:p>
        </p:txBody>
      </p:sp>
    </p:spTree>
    <p:extLst>
      <p:ext uri="{BB962C8B-B14F-4D97-AF65-F5344CB8AC3E}">
        <p14:creationId xmlns:p14="http://schemas.microsoft.com/office/powerpoint/2010/main" val="5066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30B72-FFFD-4A43-8DDB-866E842E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878"/>
            <a:ext cx="12192000" cy="4863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742BD-50B6-452C-B6FB-648F96E1510E}"/>
              </a:ext>
            </a:extLst>
          </p:cNvPr>
          <p:cNvSpPr txBox="1"/>
          <p:nvPr/>
        </p:nvSpPr>
        <p:spPr>
          <a:xfrm>
            <a:off x="0" y="-260119"/>
            <a:ext cx="1222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This week we’re supposed to be doing Chapter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55FF8-E57E-4A43-8323-E3B1C17AB60D}"/>
              </a:ext>
            </a:extLst>
          </p:cNvPr>
          <p:cNvSpPr txBox="1"/>
          <p:nvPr/>
        </p:nvSpPr>
        <p:spPr>
          <a:xfrm>
            <a:off x="0" y="5042118"/>
            <a:ext cx="12227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Usually I wait until Wednesday, to maximize assignment help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But end of Ch6 was just prime factorization. Ch7: not much content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I started Ch8 early because…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7056B-99E4-4044-BE39-7360EA8C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51" y="6292"/>
            <a:ext cx="10048078" cy="4657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3B71F6-76EA-4EFB-A235-C07B5255724E}"/>
              </a:ext>
            </a:extLst>
          </p:cNvPr>
          <p:cNvSpPr txBox="1"/>
          <p:nvPr/>
        </p:nvSpPr>
        <p:spPr>
          <a:xfrm>
            <a:off x="9636" y="4981218"/>
            <a:ext cx="121823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proofs will be complex: Must know EVERYTHING.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(divisibility, </a:t>
            </a:r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Diophantine, modular arithmetic, congruence classes, FLT, CRT, polynomials, etc.)  </a:t>
            </a:r>
          </a:p>
        </p:txBody>
      </p:sp>
    </p:spTree>
    <p:extLst>
      <p:ext uri="{BB962C8B-B14F-4D97-AF65-F5344CB8AC3E}">
        <p14:creationId xmlns:p14="http://schemas.microsoft.com/office/powerpoint/2010/main" val="782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109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Regrade requests: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 If you disagree with your regrade, let me know by end of Tuesday</a:t>
            </a:r>
            <a:endParaRPr lang="en-US" sz="3200" u="sng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Monday 8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Mobius quiz tonight! (covers up to middle of page 121)</a:t>
            </a: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10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7: WA7 (covers up to page 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8.1-8.4 (122-133) won’t take long (I’ve covered it already!)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8.5-8.9 (122-148) worth getting a head start!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20F2F-15FB-4592-9CEB-2700365B3F00}"/>
              </a:ext>
            </a:extLst>
          </p:cNvPr>
          <p:cNvSpPr txBox="1"/>
          <p:nvPr/>
        </p:nvSpPr>
        <p:spPr>
          <a:xfrm>
            <a:off x="-6769" y="0"/>
            <a:ext cx="1239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333FF"/>
                </a:solidFill>
              </a:rPr>
              <a:t>What’s the last digit of 7</a:t>
            </a:r>
            <a:r>
              <a:rPr lang="en-US" sz="4400" baseline="30000" dirty="0">
                <a:solidFill>
                  <a:srgbClr val="3333FF"/>
                </a:solidFill>
              </a:rPr>
              <a:t>3333</a:t>
            </a:r>
            <a:r>
              <a:rPr lang="en-US" sz="4400" dirty="0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F960-3EB3-4CED-BF58-90D95FF46CED}"/>
              </a:ext>
            </a:extLst>
          </p:cNvPr>
          <p:cNvSpPr txBox="1"/>
          <p:nvPr/>
        </p:nvSpPr>
        <p:spPr>
          <a:xfrm>
            <a:off x="200942" y="846963"/>
            <a:ext cx="121823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digiti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 fingers 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decem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10.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Binary “digit” is a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bit</a:t>
            </a:r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In quantum computing: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qubit</a:t>
            </a:r>
          </a:p>
          <a:p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u="sng" dirty="0">
                <a:solidFill>
                  <a:srgbClr val="202122"/>
                </a:solidFill>
                <a:latin typeface="Arial" panose="020B0604020202020204" pitchFamily="34" charset="0"/>
              </a:rPr>
              <a:t>Powers of 7: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7, 49, 343, 2401, 16807 </a:t>
            </a:r>
          </a:p>
          <a:p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20F2F-15FB-4592-9CEB-2700365B3F00}"/>
              </a:ext>
            </a:extLst>
          </p:cNvPr>
          <p:cNvSpPr txBox="1"/>
          <p:nvPr/>
        </p:nvSpPr>
        <p:spPr>
          <a:xfrm>
            <a:off x="-6769" y="0"/>
            <a:ext cx="1239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333FF"/>
                </a:solidFill>
              </a:rPr>
              <a:t>What’s the last digit of 7</a:t>
            </a:r>
            <a:r>
              <a:rPr lang="en-US" sz="4400" baseline="30000" dirty="0">
                <a:solidFill>
                  <a:srgbClr val="3333FF"/>
                </a:solidFill>
              </a:rPr>
              <a:t>3333</a:t>
            </a:r>
            <a:r>
              <a:rPr lang="en-US" sz="4400" dirty="0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F960-3EB3-4CED-BF58-90D95FF46CED}"/>
              </a:ext>
            </a:extLst>
          </p:cNvPr>
          <p:cNvSpPr txBox="1"/>
          <p:nvPr/>
        </p:nvSpPr>
        <p:spPr>
          <a:xfrm>
            <a:off x="200942" y="846963"/>
            <a:ext cx="1218236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digiti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 fingers 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decem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10.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Binary “digit” is a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bit</a:t>
            </a:r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In quantum computing: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qubit</a:t>
            </a:r>
          </a:p>
          <a:p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u="sng" dirty="0">
                <a:solidFill>
                  <a:srgbClr val="202122"/>
                </a:solidFill>
                <a:latin typeface="Arial" panose="020B0604020202020204" pitchFamily="34" charset="0"/>
              </a:rPr>
              <a:t>Powers of 7: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7, </a:t>
            </a:r>
            <a:r>
              <a:rPr lang="en-US" sz="2800" dirty="0">
                <a:solidFill>
                  <a:srgbClr val="3333FF"/>
                </a:solidFill>
                <a:latin typeface="Arial" panose="020B0604020202020204" pitchFamily="34" charset="0"/>
              </a:rPr>
              <a:t>49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, 343, 2401, 16807 </a:t>
            </a:r>
          </a:p>
          <a:p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   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 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(mod 10) </a:t>
            </a:r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3333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  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2 </a:t>
            </a:r>
            <a:r>
              <a:rPr lang="en-US" sz="2800" baseline="30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1666 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1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10) </a:t>
            </a:r>
            <a:endParaRPr lang="en-US" sz="2800" baseline="30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           </a:t>
            </a:r>
            <a:r>
              <a:rPr lang="en-US" sz="16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2 </a:t>
            </a:r>
            <a:r>
              <a:rPr lang="en-US" sz="2800" baseline="30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1666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  </a:t>
            </a:r>
            <a:r>
              <a:rPr lang="en-US" sz="3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10) </a:t>
            </a:r>
          </a:p>
          <a:p>
            <a:r>
              <a:rPr lang="en-US" sz="16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</a:t>
            </a:r>
            <a:r>
              <a:rPr lang="en-US" sz="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10) </a:t>
            </a:r>
            <a:endParaRPr lang="en-US" sz="2800" baseline="30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40F960-3EB3-4CED-BF58-90D95FF46CED}"/>
              </a:ext>
            </a:extLst>
          </p:cNvPr>
          <p:cNvSpPr txBox="1"/>
          <p:nvPr/>
        </p:nvSpPr>
        <p:spPr>
          <a:xfrm>
            <a:off x="113393" y="151179"/>
            <a:ext cx="1218236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How do you know if a number is divisible by 3?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Proposition 8 in Chapter 8.3.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How do you know if a number is divisible by 11?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Proposition 9 in Chapter 8.3: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Check if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11 | A – B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A = sum of 1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st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3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rd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5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7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etc. digits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B = sum of 2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nd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4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6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8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etc. digits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Does 11 | 6455874532635 ?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28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48" y="1108881"/>
            <a:ext cx="7511703" cy="241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725820" y="3524305"/>
            <a:ext cx="11177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(20n + 12)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11 (mod 39)</a:t>
            </a:r>
          </a:p>
          <a:p>
            <a:r>
              <a:rPr lang="en-US" sz="3200" b="1" dirty="0"/>
              <a:t>           </a:t>
            </a:r>
            <a:r>
              <a:rPr lang="en-US" sz="14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FF71F8"/>
                </a:solidFill>
              </a:rPr>
              <a:t>-1 </a:t>
            </a:r>
            <a:r>
              <a:rPr lang="en-US" sz="3200" b="1" dirty="0">
                <a:solidFill>
                  <a:srgbClr val="3333FF"/>
                </a:solidFill>
              </a:rPr>
              <a:t> (mod 39)</a:t>
            </a:r>
          </a:p>
          <a:p>
            <a:r>
              <a:rPr lang="en-US" sz="3200" b="1" dirty="0"/>
              <a:t>           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3333FF"/>
                </a:solidFill>
              </a:rPr>
              <a:t> 39y </a:t>
            </a:r>
            <a:r>
              <a:rPr lang="en-US" sz="3200" b="1" dirty="0">
                <a:solidFill>
                  <a:srgbClr val="FF71F8"/>
                </a:solidFill>
              </a:rPr>
              <a:t>- 1</a:t>
            </a:r>
          </a:p>
          <a:p>
            <a:r>
              <a:rPr lang="en-US" sz="3200" b="1" dirty="0"/>
              <a:t>                </a:t>
            </a:r>
            <a:r>
              <a:rPr lang="en-US" sz="1050" b="1" dirty="0"/>
              <a:t> </a:t>
            </a:r>
            <a:r>
              <a:rPr lang="en-US" sz="3200" b="1" dirty="0">
                <a:solidFill>
                  <a:srgbClr val="FF71F8"/>
                </a:solidFill>
              </a:rPr>
              <a:t>1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3333FF"/>
                </a:solidFill>
              </a:rPr>
              <a:t>39y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-20n </a:t>
            </a:r>
            <a:r>
              <a:rPr lang="en-US" sz="3200" b="1" dirty="0"/>
              <a:t>[now solve the Diophantine </a:t>
            </a:r>
            <a:r>
              <a:rPr lang="en-US" sz="3200" b="1" dirty="0" err="1"/>
              <a:t>eqn</a:t>
            </a:r>
            <a:r>
              <a:rPr lang="en-US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36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28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48" y="1108881"/>
            <a:ext cx="7511703" cy="241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725820" y="3524305"/>
            <a:ext cx="1117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C5632-0C5E-4391-91FF-2F8EBA05D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343" y="4066878"/>
            <a:ext cx="5502205" cy="1624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0DC48-1A16-4A40-A8BC-287E6092A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70" y="5788922"/>
            <a:ext cx="3943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7C3AE-B634-448F-8C28-F0D47338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15" y="140677"/>
            <a:ext cx="8699989" cy="2485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3155D6-9B67-465A-97E4-8B022D6E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3" y="3156310"/>
            <a:ext cx="11788554" cy="5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AE282-FE83-48D1-B3CE-E684CF01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22" y="162479"/>
            <a:ext cx="6771237" cy="192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D5278-9489-449C-9763-5052846C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4" y="3249260"/>
            <a:ext cx="11821181" cy="1716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49B984-BB0D-4670-BC61-2171A3C1E78A}"/>
              </a:ext>
            </a:extLst>
          </p:cNvPr>
          <p:cNvSpPr txBox="1"/>
          <p:nvPr/>
        </p:nvSpPr>
        <p:spPr>
          <a:xfrm>
            <a:off x="96164" y="2479515"/>
            <a:ext cx="12182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Small modulus! Skip the EEA: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977C9-8EB6-420F-A621-445719CEE56E}"/>
              </a:ext>
            </a:extLst>
          </p:cNvPr>
          <p:cNvSpPr/>
          <p:nvPr/>
        </p:nvSpPr>
        <p:spPr>
          <a:xfrm>
            <a:off x="6883121" y="3429000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BC6C42-2FF3-4EDD-B854-467332A775DA}"/>
              </a:ext>
            </a:extLst>
          </p:cNvPr>
          <p:cNvSpPr/>
          <p:nvPr/>
        </p:nvSpPr>
        <p:spPr>
          <a:xfrm>
            <a:off x="10863939" y="3430679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8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45724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49F76-D66D-47C5-84A0-32FC05B8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3" y="261257"/>
            <a:ext cx="9923097" cy="1869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649FA-B602-4DF7-8650-2B499646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4" y="2743521"/>
            <a:ext cx="11161593" cy="2545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D7910C-C939-468C-91B9-9823F360D484}"/>
              </a:ext>
            </a:extLst>
          </p:cNvPr>
          <p:cNvSpPr/>
          <p:nvPr/>
        </p:nvSpPr>
        <p:spPr>
          <a:xfrm>
            <a:off x="5516551" y="3700297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55C2F8-AE44-4E26-9B14-C27C2230A34E}"/>
              </a:ext>
            </a:extLst>
          </p:cNvPr>
          <p:cNvSpPr/>
          <p:nvPr/>
        </p:nvSpPr>
        <p:spPr>
          <a:xfrm>
            <a:off x="9555991" y="3700297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AB2E4-297D-4404-BC0D-5D797E74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24" y="0"/>
            <a:ext cx="520715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248167-29BD-4CBE-ADD5-5B862107E710}"/>
              </a:ext>
            </a:extLst>
          </p:cNvPr>
          <p:cNvSpPr/>
          <p:nvPr/>
        </p:nvSpPr>
        <p:spPr>
          <a:xfrm>
            <a:off x="3697800" y="4419845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EDAEB-A607-46D5-A778-3827262BC337}"/>
              </a:ext>
            </a:extLst>
          </p:cNvPr>
          <p:cNvSpPr/>
          <p:nvPr/>
        </p:nvSpPr>
        <p:spPr>
          <a:xfrm>
            <a:off x="3699475" y="1206040"/>
            <a:ext cx="5152830" cy="197928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7F6F9-B773-4073-86A1-0EB69D3A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23" y="0"/>
            <a:ext cx="54373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99F84-894E-41C3-8487-C465EC1A1E55}"/>
              </a:ext>
            </a:extLst>
          </p:cNvPr>
          <p:cNvSpPr/>
          <p:nvPr/>
        </p:nvSpPr>
        <p:spPr>
          <a:xfrm>
            <a:off x="3499489" y="5123309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0976F-6521-4B5F-9CA4-CF059F5C0FD7}"/>
              </a:ext>
            </a:extLst>
          </p:cNvPr>
          <p:cNvSpPr/>
          <p:nvPr/>
        </p:nvSpPr>
        <p:spPr>
          <a:xfrm>
            <a:off x="3496838" y="3495396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A6A1D-9D56-41D0-BD0B-A48922A7BB05}"/>
              </a:ext>
            </a:extLst>
          </p:cNvPr>
          <p:cNvSpPr/>
          <p:nvPr/>
        </p:nvSpPr>
        <p:spPr>
          <a:xfrm>
            <a:off x="3496834" y="460789"/>
            <a:ext cx="5152830" cy="503853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50353" y="4302319"/>
            <a:ext cx="8169304" cy="184727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78E7-FEC4-43D0-8A3F-1D28E36CCDF1}"/>
              </a:ext>
            </a:extLst>
          </p:cNvPr>
          <p:cNvSpPr/>
          <p:nvPr/>
        </p:nvSpPr>
        <p:spPr>
          <a:xfrm>
            <a:off x="2150354" y="465658"/>
            <a:ext cx="8169303" cy="312825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1B828-6539-43FC-A90B-1BF0BD1C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04" y="0"/>
            <a:ext cx="839419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23792" y="1844893"/>
            <a:ext cx="8169304" cy="293812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D7FCC-74F1-4FDD-A6AC-F4E713C5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17" y="87548"/>
            <a:ext cx="2780681" cy="3341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9A8EC5-C699-40E7-B130-5F18EF8F8562}"/>
              </a:ext>
            </a:extLst>
          </p:cNvPr>
          <p:cNvSpPr txBox="1"/>
          <p:nvPr/>
        </p:nvSpPr>
        <p:spPr>
          <a:xfrm>
            <a:off x="9636" y="3318570"/>
            <a:ext cx="121823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I’d like to do more examples but: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There’s not much sense in doing more examples until you’ve learned all this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Why practice proving things without these theorems,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if on the exam you’ll be allowed to use them?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faster we get there,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sooner we can start doing practice exams more seriously / realistically.</a:t>
            </a:r>
          </a:p>
        </p:txBody>
      </p:sp>
    </p:spTree>
    <p:extLst>
      <p:ext uri="{BB962C8B-B14F-4D97-AF65-F5344CB8AC3E}">
        <p14:creationId xmlns:p14="http://schemas.microsoft.com/office/powerpoint/2010/main" val="15849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A8EC5-C699-40E7-B130-5F18EF8F8562}"/>
              </a:ext>
            </a:extLst>
          </p:cNvPr>
          <p:cNvSpPr txBox="1"/>
          <p:nvPr/>
        </p:nvSpPr>
        <p:spPr>
          <a:xfrm>
            <a:off x="110120" y="124462"/>
            <a:ext cx="1218236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If I went through 8.1 to 8.5 too fast: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    Tell me what you need me to go through more slowly, and </a:t>
            </a:r>
            <a:r>
              <a:rPr lang="en-US" sz="2800" b="1" i="1" dirty="0">
                <a:solidFill>
                  <a:srgbClr val="202124"/>
                </a:solidFill>
                <a:latin typeface="arial" panose="020B0604020202020204" pitchFamily="34" charset="0"/>
              </a:rPr>
              <a:t>I will do it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Read the course notes to fill in the gaps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Ask on Piazza.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Ask at office hours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Go to online tutorial </a:t>
            </a:r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centre</a:t>
            </a: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If you really think you’ll learn what’s in the course notes better if “lectured”,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     Look at lecture notes of other instructors on LEARN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no assignment tips, no previous exam problems, but content covered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But be careful: Lectures don’t tend to be as “refined” as the course notes. One mistake could be very costly.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99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58601" y="926660"/>
            <a:ext cx="1239007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Tutor connect, if no one replied, what to do.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Jason D’Souza apology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Laith: EEA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Survey results: overall satisfaction (academia.SE page)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Survey: course notes (add that you can look at Jerry’s)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Maybe Example 2 of Chapter 8</a:t>
            </a:r>
          </a:p>
        </p:txBody>
      </p:sp>
    </p:spTree>
    <p:extLst>
      <p:ext uri="{BB962C8B-B14F-4D97-AF65-F5344CB8AC3E}">
        <p14:creationId xmlns:p14="http://schemas.microsoft.com/office/powerpoint/2010/main" val="20282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62E6BA-22C5-4498-A835-0E6040D5A611}"/>
              </a:ext>
            </a:extLst>
          </p:cNvPr>
          <p:cNvSpPr txBox="1"/>
          <p:nvPr/>
        </p:nvSpPr>
        <p:spPr>
          <a:xfrm>
            <a:off x="158601" y="-216897"/>
            <a:ext cx="123900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u="sng" dirty="0">
                <a:solidFill>
                  <a:srgbClr val="202124"/>
                </a:solidFill>
                <a:latin typeface="arial" panose="020B0604020202020204" pitchFamily="34" charset="0"/>
              </a:rPr>
              <a:t>Assignment 4 Tips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58601" y="926660"/>
            <a:ext cx="12390075" cy="2219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Q2) </a:t>
            </a: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After applying unique factorization,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you’re allowed to use an Exercise from Section 6.8 to get the d(n) formula.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You’re asked to prove that d(n) is odd </a:t>
            </a:r>
            <a:r>
              <a:rPr lang="en-US" sz="4000" dirty="0" err="1">
                <a:solidFill>
                  <a:srgbClr val="202124"/>
                </a:solidFill>
                <a:latin typeface="arial" panose="020B0604020202020204" pitchFamily="34" charset="0"/>
              </a:rPr>
              <a:t>iff</a:t>
            </a: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 n is a perfect square.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If d(n) is odd, can the variables in d(n) be odd?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1 mark for determining the answer.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Q3) Two cases: n = 1, n &gt; 1.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If n = st</a:t>
            </a:r>
            <a:r>
              <a:rPr lang="en-US" sz="4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, what does the prime factorization look like?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In a prime factorization, what’s a condition on the exponents in order for the number to be square free?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Q4) 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a) 1 mark for finding w and explaining how you got it.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b and c) 1 mark for finding each w, 1 mark for explaining how you got them.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LDET1</a:t>
            </a: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LDET2</a:t>
            </a: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Use part a and b</a:t>
            </a:r>
          </a:p>
          <a:p>
            <a:pPr marL="1143000" indent="-1143000">
              <a:buAutoNum type="alphaLcParenR"/>
            </a:pP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Q5) Use the degree of products formula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1 mark for setting up the proof by contradiction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You can use the quadratic formula (I hope you saw that on Piazza!)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Is f(x) reducible when f(x) = g(x)h(x) for deg g(x) = deg h(x) = 1? 1 mark for answering this right.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07004" y="109536"/>
            <a:ext cx="12390075" cy="1603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Q3) </a:t>
            </a:r>
          </a:p>
          <a:p>
            <a:endParaRPr lang="en-US" sz="1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Two cases: n = 1, n &gt; 1.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If n = st</a:t>
            </a:r>
            <a:r>
              <a:rPr lang="en-US" sz="4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, what does the prime factorization look like?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In a prime factorization, what’s a condition on the exponents in order for the number to be square free?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Q4) 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a) 1 mark for finding w and explaining how you got it.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b and c) 1 mark for finding each w, 1 mark for explaining how you got them.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LDET1</a:t>
            </a: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LDET2</a:t>
            </a: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Use part a and b</a:t>
            </a:r>
          </a:p>
          <a:p>
            <a:pPr marL="1143000" indent="-1143000">
              <a:buAutoNum type="alphaLcParenR"/>
            </a:pP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Q5) Use the degree of products formula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1 mark for setting up the proof by contradiction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You can use the quadratic formula (I hope you saw that on Piazza!)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Is f(x) reducible when f(x) = g(x)h(x) for deg g(x) = deg h(x) = 1? 1 mark for answering this right.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07004" y="109536"/>
            <a:ext cx="123900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Q4) 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a) 1 mark for finding w and explaining how you got it.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b and c) 1 mark for finding each w, 1 mark for explaining how you got them.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LDET1</a:t>
            </a: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LDET2</a:t>
            </a:r>
          </a:p>
          <a:p>
            <a:pPr marL="1143000" indent="-1143000">
              <a:buAutoNum type="alphaLcParenR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Use part a and b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07004" y="109536"/>
            <a:ext cx="1239007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Q5) Use the degree of products formula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1 mark for setting up the proof by contradiction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You can use the quadratic formula (I hope you saw that on Piazza!)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Is f(x) reducible when f(x) = g(x)h(x) for deg g(x) = deg h(x) = 1? 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1 mark for answering the latter question correctly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07004" y="109536"/>
            <a:ext cx="122276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How many people have not noticed Phil recording these lectures?</a:t>
            </a:r>
          </a:p>
          <a:p>
            <a:endParaRPr lang="en-US" sz="11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These were only for specific students (e.g. those who had to quarantine after arriving in Canada at beginning of term).</a:t>
            </a:r>
          </a:p>
          <a:p>
            <a:endParaRPr lang="en-US" sz="1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How many people would like these videos to be posted for you to review for the final exam?</a:t>
            </a:r>
          </a:p>
          <a:p>
            <a:endParaRPr lang="en-US" sz="11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Vote: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MS Streams (requires 2-factor authentication)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LEARN (requires 2-factor authentication, and compression)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02124"/>
                </a:solidFill>
                <a:latin typeface="arial" panose="020B0604020202020204" pitchFamily="34" charset="0"/>
              </a:rPr>
              <a:t>Youtube</a:t>
            </a: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 (public) ?</a:t>
            </a:r>
          </a:p>
        </p:txBody>
      </p:sp>
    </p:spTree>
    <p:extLst>
      <p:ext uri="{BB962C8B-B14F-4D97-AF65-F5344CB8AC3E}">
        <p14:creationId xmlns:p14="http://schemas.microsoft.com/office/powerpoint/2010/main" val="11961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5889-0476-4623-9563-9A9C80E6FE2D}"/>
              </a:ext>
            </a:extLst>
          </p:cNvPr>
          <p:cNvSpPr txBox="1"/>
          <p:nvPr/>
        </p:nvSpPr>
        <p:spPr>
          <a:xfrm>
            <a:off x="60697" y="128991"/>
            <a:ext cx="122276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Videos don’t contain any students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There is no PII (e.g. last names). Anything you want out, can be removed (will take time / video-editing).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Anyone with questions, don’t hesitate to get in touch with me! 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	Do not worry about:</a:t>
            </a:r>
          </a:p>
          <a:p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	Because no students will be in recordings 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	(and we’ll take things out if needed).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DF70-2CB6-4A3E-9040-28AD33BE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3643413"/>
            <a:ext cx="11801475" cy="1866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5889-0476-4623-9563-9A9C80E6FE2D}"/>
              </a:ext>
            </a:extLst>
          </p:cNvPr>
          <p:cNvSpPr txBox="1"/>
          <p:nvPr/>
        </p:nvSpPr>
        <p:spPr>
          <a:xfrm>
            <a:off x="612842" y="0"/>
            <a:ext cx="12558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Does anybody not know how to find the general solution to an LDE?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16C90-60B7-491E-8EDE-CE84CFAB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073"/>
            <a:ext cx="12192000" cy="288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F341A-1207-4C06-81DE-9F704E211028}"/>
              </a:ext>
            </a:extLst>
          </p:cNvPr>
          <p:cNvSpPr txBox="1"/>
          <p:nvPr/>
        </p:nvSpPr>
        <p:spPr>
          <a:xfrm>
            <a:off x="1780125" y="3921753"/>
            <a:ext cx="12558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Chapter 7 was only 5 pages long (2 simple theorems).</a:t>
            </a:r>
          </a:p>
        </p:txBody>
      </p:sp>
    </p:spTree>
    <p:extLst>
      <p:ext uri="{BB962C8B-B14F-4D97-AF65-F5344CB8AC3E}">
        <p14:creationId xmlns:p14="http://schemas.microsoft.com/office/powerpoint/2010/main" val="32073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8753</TotalTime>
  <Words>1512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Office Theme</vt:lpstr>
      <vt:lpstr>PowerPoint Presentation</vt:lpstr>
      <vt:lpstr>  MATH 135: Lecture 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2342</cp:revision>
  <dcterms:created xsi:type="dcterms:W3CDTF">2021-09-07T23:50:01Z</dcterms:created>
  <dcterms:modified xsi:type="dcterms:W3CDTF">2021-11-08T09:35:48Z</dcterms:modified>
</cp:coreProperties>
</file>