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8288000" cy="10287000"/>
  <p:notesSz cx="6858000" cy="9144000"/>
  <p:embeddedFontLst>
    <p:embeddedFont>
      <p:font typeface="League Gothic" panose="020B060402020202020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0E2A-7E43-4336-A166-ABF2BB12F4AD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5DA1D-1F12-4150-AB50-E92228C8F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3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5DA1D-1F12-4150-AB50-E92228C8F57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5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4628" y="1442578"/>
            <a:ext cx="15258743" cy="7173244"/>
            <a:chOff x="0" y="0"/>
            <a:chExt cx="24875711" cy="116942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75711" cy="11694249"/>
            </a:xfrm>
            <a:custGeom>
              <a:avLst/>
              <a:gdLst/>
              <a:ahLst/>
              <a:cxnLst/>
              <a:rect l="l" t="t" r="r" b="b"/>
              <a:pathLst>
                <a:path w="24875711" h="11694249">
                  <a:moveTo>
                    <a:pt x="0" y="0"/>
                  </a:moveTo>
                  <a:lnTo>
                    <a:pt x="0" y="11694249"/>
                  </a:lnTo>
                  <a:lnTo>
                    <a:pt x="24875711" y="11694249"/>
                  </a:lnTo>
                  <a:lnTo>
                    <a:pt x="24875711" y="0"/>
                  </a:lnTo>
                  <a:lnTo>
                    <a:pt x="0" y="0"/>
                  </a:lnTo>
                  <a:close/>
                  <a:moveTo>
                    <a:pt x="24814750" y="11633289"/>
                  </a:moveTo>
                  <a:lnTo>
                    <a:pt x="59690" y="11633289"/>
                  </a:lnTo>
                  <a:lnTo>
                    <a:pt x="59690" y="59690"/>
                  </a:lnTo>
                  <a:lnTo>
                    <a:pt x="24814750" y="59690"/>
                  </a:lnTo>
                  <a:lnTo>
                    <a:pt x="24814750" y="11633289"/>
                  </a:lnTo>
                  <a:close/>
                </a:path>
              </a:pathLst>
            </a:custGeom>
            <a:solidFill>
              <a:srgbClr val="F4F5F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238172" y="4465304"/>
            <a:ext cx="11811656" cy="177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16"/>
              </a:lnSpc>
            </a:pPr>
            <a:r>
              <a:rPr lang="en-US" sz="14400" b="0" dirty="0">
                <a:solidFill>
                  <a:srgbClr val="F4F5F7"/>
                </a:solidFill>
                <a:latin typeface="League Gothic"/>
              </a:rPr>
              <a:t>A LIFE </a:t>
            </a:r>
            <a:r>
              <a:rPr lang="en-US" sz="14400" b="0">
                <a:solidFill>
                  <a:srgbClr val="F4F5F7"/>
                </a:solidFill>
                <a:latin typeface="League Gothic"/>
              </a:rPr>
              <a:t>LIVED </a:t>
            </a:r>
            <a:r>
              <a:rPr lang="en-US" sz="14400" b="0" smtClean="0">
                <a:solidFill>
                  <a:srgbClr val="F4F5F7"/>
                </a:solidFill>
                <a:latin typeface="League Gothic"/>
              </a:rPr>
              <a:t>WELL</a:t>
            </a:r>
            <a:endParaRPr lang="en-US" sz="14400" b="0" dirty="0">
              <a:solidFill>
                <a:srgbClr val="F4F5F7"/>
              </a:solidFill>
              <a:latin typeface="League Gothic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5924550" y="1103233"/>
            <a:ext cx="6438900" cy="765334"/>
            <a:chOff x="0" y="0"/>
            <a:chExt cx="8585200" cy="102044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8585200" cy="1020445"/>
            </a:xfrm>
            <a:prstGeom prst="rect">
              <a:avLst/>
            </a:prstGeom>
            <a:solidFill>
              <a:srgbClr val="F4F5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22431" y="194606"/>
              <a:ext cx="7140338" cy="64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b="0" i="0" spc="256">
                  <a:solidFill>
                    <a:srgbClr val="35382F"/>
                  </a:solidFill>
                  <a:latin typeface="Montserrat Light"/>
                </a:rPr>
                <a:t>EPHESIANS 5:15-21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0" y="-791311"/>
            <a:ext cx="8001000" cy="125267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" y="3251956"/>
            <a:ext cx="8375726" cy="3783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 i="1" dirty="0">
                <a:solidFill>
                  <a:srgbClr val="35382F"/>
                </a:solidFill>
                <a:latin typeface="Montserrat Light"/>
              </a:rPr>
              <a:t>Alcohol is not a stimulant </a:t>
            </a:r>
            <a:r>
              <a:rPr lang="en-US" sz="4200" i="1" dirty="0">
                <a:solidFill>
                  <a:srgbClr val="35382F"/>
                </a:solidFill>
                <a:latin typeface="Montserrat Light"/>
              </a:rPr>
              <a:t>– it is a depressant. </a:t>
            </a:r>
            <a:r>
              <a:rPr lang="en-US" sz="4200" i="1" dirty="0" smtClean="0">
                <a:solidFill>
                  <a:srgbClr val="35382F"/>
                </a:solidFill>
                <a:latin typeface="Montserrat Light"/>
              </a:rPr>
              <a:t>... </a:t>
            </a:r>
            <a:r>
              <a:rPr lang="en-US" sz="4200" b="1" i="1" dirty="0">
                <a:solidFill>
                  <a:srgbClr val="35382F"/>
                </a:solidFill>
                <a:latin typeface="Montserrat Light"/>
              </a:rPr>
              <a:t>What the Holy spirit does, however is the exact opposite</a:t>
            </a:r>
            <a:r>
              <a:rPr lang="en-US" sz="4200" i="1" dirty="0">
                <a:solidFill>
                  <a:srgbClr val="35382F"/>
                </a:solidFill>
                <a:latin typeface="Montserrat Light"/>
              </a:rPr>
              <a:t>. ... He really does stimulate</a:t>
            </a:r>
            <a:r>
              <a:rPr lang="en-US" sz="4200" i="1" dirty="0" smtClean="0">
                <a:solidFill>
                  <a:srgbClr val="35382F"/>
                </a:solidFill>
                <a:latin typeface="Montserrat Light"/>
              </a:rPr>
              <a:t>.</a:t>
            </a:r>
            <a:endParaRPr lang="en-US" sz="4200" i="1" dirty="0">
              <a:solidFill>
                <a:srgbClr val="35382F"/>
              </a:solidFill>
              <a:latin typeface="Montserrat Ligh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1755" y="2662433"/>
            <a:ext cx="775689" cy="5895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50576" y="6732524"/>
            <a:ext cx="775689" cy="605037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9669635" y="1028700"/>
            <a:ext cx="50384" cy="822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AutoShape 7"/>
          <p:cNvSpPr/>
          <p:nvPr/>
        </p:nvSpPr>
        <p:spPr>
          <a:xfrm>
            <a:off x="9246915" y="1492091"/>
            <a:ext cx="1257300" cy="609600"/>
          </a:xfrm>
          <a:prstGeom prst="rect">
            <a:avLst/>
          </a:prstGeom>
          <a:solidFill>
            <a:srgbClr val="35382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5181" y="4051888"/>
            <a:ext cx="8301038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...where you are...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78231" y="5949745"/>
            <a:ext cx="6122035" cy="2596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...being filled</a:t>
            </a:r>
          </a:p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by the spirit.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34437"/>
            <a:ext cx="7779242" cy="2867944"/>
            <a:chOff x="0" y="0"/>
            <a:chExt cx="12682182" cy="46754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82182" cy="4675493"/>
            </a:xfrm>
            <a:custGeom>
              <a:avLst/>
              <a:gdLst/>
              <a:ahLst/>
              <a:cxnLst/>
              <a:rect l="l" t="t" r="r" b="b"/>
              <a:pathLst>
                <a:path w="12682182" h="4675493">
                  <a:moveTo>
                    <a:pt x="0" y="0"/>
                  </a:moveTo>
                  <a:lnTo>
                    <a:pt x="0" y="4675493"/>
                  </a:lnTo>
                  <a:lnTo>
                    <a:pt x="12682182" y="4675493"/>
                  </a:lnTo>
                  <a:lnTo>
                    <a:pt x="12682182" y="0"/>
                  </a:lnTo>
                  <a:lnTo>
                    <a:pt x="0" y="0"/>
                  </a:lnTo>
                  <a:close/>
                  <a:moveTo>
                    <a:pt x="12621222" y="4614533"/>
                  </a:moveTo>
                  <a:lnTo>
                    <a:pt x="59690" y="4614533"/>
                  </a:lnTo>
                  <a:lnTo>
                    <a:pt x="59690" y="59690"/>
                  </a:lnTo>
                  <a:lnTo>
                    <a:pt x="12621222" y="59690"/>
                  </a:lnTo>
                  <a:lnTo>
                    <a:pt x="12621222" y="4614533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60171" y="1084898"/>
            <a:ext cx="14967658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0"/>
              </a:lnSpc>
            </a:pPr>
            <a:r>
              <a:rPr lang="en-US" sz="4500" i="0" spc="90" dirty="0" smtClean="0">
                <a:solidFill>
                  <a:srgbClr val="35382F"/>
                </a:solidFill>
                <a:latin typeface="Montserrat Light"/>
              </a:rPr>
              <a:t>…being </a:t>
            </a:r>
            <a:r>
              <a:rPr lang="en-US" sz="4500" i="0" spc="90" dirty="0">
                <a:solidFill>
                  <a:srgbClr val="35382F"/>
                </a:solidFill>
                <a:latin typeface="Montserrat Light"/>
              </a:rPr>
              <a:t>filled by the </a:t>
            </a:r>
            <a:r>
              <a:rPr lang="en-US" sz="4500" i="0" spc="90" dirty="0" smtClean="0">
                <a:solidFill>
                  <a:srgbClr val="35382F"/>
                </a:solidFill>
                <a:latin typeface="Montserrat Light"/>
              </a:rPr>
              <a:t>spirt</a:t>
            </a:r>
            <a:endParaRPr lang="en-US" sz="4500" i="0" spc="90" dirty="0">
              <a:solidFill>
                <a:srgbClr val="35382F"/>
              </a:solidFill>
              <a:latin typeface="Montserrat Ligh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82642" y="3106701"/>
            <a:ext cx="6471358" cy="1923415"/>
            <a:chOff x="0" y="0"/>
            <a:chExt cx="8628477" cy="25645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8628477" cy="1099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 i="0" spc="480">
                  <a:solidFill>
                    <a:srgbClr val="35382F"/>
                  </a:solidFill>
                  <a:latin typeface="Montserrat Light"/>
                </a:rPr>
                <a:t>SPEAKING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372235"/>
              <a:ext cx="8628477" cy="1192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b="0" i="0" spc="104" dirty="0">
                  <a:solidFill>
                    <a:srgbClr val="35382F"/>
                  </a:solidFill>
                  <a:latin typeface="Montserrat Light"/>
                </a:rPr>
                <a:t>To one another with psalms, hymns, and songs from the Spirit.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609600" y="3230209"/>
            <a:ext cx="647700" cy="838200"/>
          </a:xfrm>
          <a:prstGeom prst="rect">
            <a:avLst/>
          </a:prstGeom>
          <a:solidFill>
            <a:srgbClr val="35382F"/>
          </a:solidFill>
        </p:spPr>
      </p:sp>
      <p:grpSp>
        <p:nvGrpSpPr>
          <p:cNvPr id="9" name="Group 9"/>
          <p:cNvGrpSpPr/>
          <p:nvPr/>
        </p:nvGrpSpPr>
        <p:grpSpPr>
          <a:xfrm>
            <a:off x="1028700" y="5987237"/>
            <a:ext cx="7779242" cy="2867944"/>
            <a:chOff x="0" y="0"/>
            <a:chExt cx="12682182" cy="46754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682182" cy="4675493"/>
            </a:xfrm>
            <a:custGeom>
              <a:avLst/>
              <a:gdLst/>
              <a:ahLst/>
              <a:cxnLst/>
              <a:rect l="l" t="t" r="r" b="b"/>
              <a:pathLst>
                <a:path w="12682182" h="4675493">
                  <a:moveTo>
                    <a:pt x="0" y="0"/>
                  </a:moveTo>
                  <a:lnTo>
                    <a:pt x="0" y="4675493"/>
                  </a:lnTo>
                  <a:lnTo>
                    <a:pt x="12682182" y="4675493"/>
                  </a:lnTo>
                  <a:lnTo>
                    <a:pt x="12682182" y="0"/>
                  </a:lnTo>
                  <a:lnTo>
                    <a:pt x="0" y="0"/>
                  </a:lnTo>
                  <a:close/>
                  <a:moveTo>
                    <a:pt x="12621222" y="4614533"/>
                  </a:moveTo>
                  <a:lnTo>
                    <a:pt x="59690" y="4614533"/>
                  </a:lnTo>
                  <a:lnTo>
                    <a:pt x="59690" y="59690"/>
                  </a:lnTo>
                  <a:lnTo>
                    <a:pt x="12621222" y="59690"/>
                  </a:lnTo>
                  <a:lnTo>
                    <a:pt x="12621222" y="4614533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2642" y="6459501"/>
            <a:ext cx="6471358" cy="1923415"/>
            <a:chOff x="0" y="0"/>
            <a:chExt cx="8628477" cy="256455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85725"/>
              <a:ext cx="8628477" cy="1099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 i="0" spc="480">
                  <a:solidFill>
                    <a:srgbClr val="35382F"/>
                  </a:solidFill>
                  <a:latin typeface="Montserrat Light"/>
                </a:rPr>
                <a:t>GIVING THANKS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72235"/>
              <a:ext cx="8628477" cy="1192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b="0" i="0" spc="104">
                  <a:solidFill>
                    <a:srgbClr val="35382F"/>
                  </a:solidFill>
                  <a:latin typeface="Montserrat Light"/>
                </a:rPr>
                <a:t>Always, to God the Father for everything.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480058" y="2634437"/>
            <a:ext cx="7779242" cy="2867944"/>
            <a:chOff x="0" y="0"/>
            <a:chExt cx="12682182" cy="46754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682182" cy="4675493"/>
            </a:xfrm>
            <a:custGeom>
              <a:avLst/>
              <a:gdLst/>
              <a:ahLst/>
              <a:cxnLst/>
              <a:rect l="l" t="t" r="r" b="b"/>
              <a:pathLst>
                <a:path w="12682182" h="4675493">
                  <a:moveTo>
                    <a:pt x="0" y="0"/>
                  </a:moveTo>
                  <a:lnTo>
                    <a:pt x="0" y="4675493"/>
                  </a:lnTo>
                  <a:lnTo>
                    <a:pt x="12682182" y="4675493"/>
                  </a:lnTo>
                  <a:lnTo>
                    <a:pt x="12682182" y="0"/>
                  </a:lnTo>
                  <a:lnTo>
                    <a:pt x="0" y="0"/>
                  </a:lnTo>
                  <a:close/>
                  <a:moveTo>
                    <a:pt x="12621222" y="4614533"/>
                  </a:moveTo>
                  <a:lnTo>
                    <a:pt x="59690" y="4614533"/>
                  </a:lnTo>
                  <a:lnTo>
                    <a:pt x="59690" y="59690"/>
                  </a:lnTo>
                  <a:lnTo>
                    <a:pt x="12621222" y="59690"/>
                  </a:lnTo>
                  <a:lnTo>
                    <a:pt x="12621222" y="4614533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134000" y="3106701"/>
            <a:ext cx="6471358" cy="1923415"/>
            <a:chOff x="0" y="0"/>
            <a:chExt cx="8628477" cy="256455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8628477" cy="1099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 i="0" spc="480">
                  <a:solidFill>
                    <a:srgbClr val="35382F"/>
                  </a:solidFill>
                  <a:latin typeface="Montserrat Light"/>
                </a:rPr>
                <a:t>SINGING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72235"/>
              <a:ext cx="8628477" cy="1192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b="0" i="0" spc="104" dirty="0">
                  <a:solidFill>
                    <a:srgbClr val="35382F"/>
                  </a:solidFill>
                  <a:latin typeface="Montserrat Light"/>
                </a:rPr>
                <a:t>Making music from the heart to the Lord.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480058" y="5987237"/>
            <a:ext cx="7779242" cy="2867944"/>
            <a:chOff x="0" y="0"/>
            <a:chExt cx="12682182" cy="46754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682182" cy="4675493"/>
            </a:xfrm>
            <a:custGeom>
              <a:avLst/>
              <a:gdLst/>
              <a:ahLst/>
              <a:cxnLst/>
              <a:rect l="l" t="t" r="r" b="b"/>
              <a:pathLst>
                <a:path w="12682182" h="4675493">
                  <a:moveTo>
                    <a:pt x="0" y="0"/>
                  </a:moveTo>
                  <a:lnTo>
                    <a:pt x="0" y="4675493"/>
                  </a:lnTo>
                  <a:lnTo>
                    <a:pt x="12682182" y="4675493"/>
                  </a:lnTo>
                  <a:lnTo>
                    <a:pt x="12682182" y="0"/>
                  </a:lnTo>
                  <a:lnTo>
                    <a:pt x="0" y="0"/>
                  </a:lnTo>
                  <a:close/>
                  <a:moveTo>
                    <a:pt x="12621222" y="4614533"/>
                  </a:moveTo>
                  <a:lnTo>
                    <a:pt x="59690" y="4614533"/>
                  </a:lnTo>
                  <a:lnTo>
                    <a:pt x="59690" y="59690"/>
                  </a:lnTo>
                  <a:lnTo>
                    <a:pt x="12621222" y="59690"/>
                  </a:lnTo>
                  <a:lnTo>
                    <a:pt x="12621222" y="4614533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0134000" y="6459501"/>
            <a:ext cx="6471358" cy="1923415"/>
            <a:chOff x="0" y="0"/>
            <a:chExt cx="8628477" cy="256455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85725"/>
              <a:ext cx="8628477" cy="1099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 i="0" spc="480">
                  <a:solidFill>
                    <a:srgbClr val="35382F"/>
                  </a:solidFill>
                  <a:latin typeface="Montserrat Light"/>
                </a:rPr>
                <a:t>SUBMITTING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372235"/>
              <a:ext cx="8628477" cy="1192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b="0" i="0" spc="104">
                  <a:solidFill>
                    <a:srgbClr val="35382F"/>
                  </a:solidFill>
                  <a:latin typeface="Montserrat Light"/>
                </a:rPr>
                <a:t>to one another out of reverence for Christ.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609600" y="6616029"/>
            <a:ext cx="647700" cy="8382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25" name="AutoShape 25"/>
          <p:cNvSpPr/>
          <p:nvPr/>
        </p:nvSpPr>
        <p:spPr>
          <a:xfrm>
            <a:off x="9144000" y="3197189"/>
            <a:ext cx="647700" cy="8382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26" name="AutoShape 26"/>
          <p:cNvSpPr/>
          <p:nvPr/>
        </p:nvSpPr>
        <p:spPr>
          <a:xfrm>
            <a:off x="9144000" y="6583009"/>
            <a:ext cx="647700" cy="838200"/>
          </a:xfrm>
          <a:prstGeom prst="rect">
            <a:avLst/>
          </a:prstGeom>
          <a:solidFill>
            <a:srgbClr val="35382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1442578"/>
            <a:ext cx="15240000" cy="7155680"/>
          </a:xfrm>
          <a:prstGeom prst="rect">
            <a:avLst/>
          </a:prstGeom>
          <a:solidFill>
            <a:schemeClr val="dk1">
              <a:alpha val="5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"/>
          <p:cNvGrpSpPr/>
          <p:nvPr/>
        </p:nvGrpSpPr>
        <p:grpSpPr>
          <a:xfrm>
            <a:off x="1514628" y="1442578"/>
            <a:ext cx="15258743" cy="7173244"/>
            <a:chOff x="0" y="0"/>
            <a:chExt cx="24875711" cy="116942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75711" cy="11694249"/>
            </a:xfrm>
            <a:custGeom>
              <a:avLst/>
              <a:gdLst/>
              <a:ahLst/>
              <a:cxnLst/>
              <a:rect l="l" t="t" r="r" b="b"/>
              <a:pathLst>
                <a:path w="24875711" h="11694249">
                  <a:moveTo>
                    <a:pt x="0" y="0"/>
                  </a:moveTo>
                  <a:lnTo>
                    <a:pt x="0" y="11694249"/>
                  </a:lnTo>
                  <a:lnTo>
                    <a:pt x="24875711" y="11694249"/>
                  </a:lnTo>
                  <a:lnTo>
                    <a:pt x="24875711" y="0"/>
                  </a:lnTo>
                  <a:lnTo>
                    <a:pt x="0" y="0"/>
                  </a:lnTo>
                  <a:close/>
                  <a:moveTo>
                    <a:pt x="24814750" y="11633289"/>
                  </a:moveTo>
                  <a:lnTo>
                    <a:pt x="59690" y="11633289"/>
                  </a:lnTo>
                  <a:lnTo>
                    <a:pt x="59690" y="59690"/>
                  </a:lnTo>
                  <a:lnTo>
                    <a:pt x="24814750" y="59690"/>
                  </a:lnTo>
                  <a:lnTo>
                    <a:pt x="24814750" y="11633289"/>
                  </a:lnTo>
                  <a:close/>
                </a:path>
              </a:pathLst>
            </a:custGeom>
            <a:solidFill>
              <a:srgbClr val="F4F5F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2874" y="3263621"/>
            <a:ext cx="14902249" cy="3148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51"/>
              </a:lnSpc>
            </a:pPr>
            <a:r>
              <a:rPr lang="en-US" sz="8000" b="1" dirty="0">
                <a:solidFill>
                  <a:srgbClr val="F4F5F7"/>
                </a:solidFill>
                <a:latin typeface="Montserrat Light"/>
              </a:rPr>
              <a:t>L</a:t>
            </a:r>
            <a:r>
              <a:rPr lang="en-US" sz="8000" b="1" i="0" dirty="0">
                <a:solidFill>
                  <a:srgbClr val="F4F5F7"/>
                </a:solidFill>
                <a:latin typeface="Montserrat Light"/>
              </a:rPr>
              <a:t>ive </a:t>
            </a:r>
            <a:r>
              <a:rPr lang="en-US" sz="8000" b="1" i="0" dirty="0" smtClean="0">
                <a:solidFill>
                  <a:srgbClr val="F4F5F7"/>
                </a:solidFill>
                <a:latin typeface="Montserrat Light"/>
              </a:rPr>
              <a:t>wisely where </a:t>
            </a:r>
            <a:r>
              <a:rPr lang="en-US" sz="8000" b="1" i="0" dirty="0">
                <a:solidFill>
                  <a:srgbClr val="F4F5F7"/>
                </a:solidFill>
                <a:latin typeface="Montserrat Light"/>
              </a:rPr>
              <a:t>you </a:t>
            </a:r>
            <a:r>
              <a:rPr lang="en-US" sz="8000" b="1" i="0" dirty="0" smtClean="0">
                <a:solidFill>
                  <a:srgbClr val="F4F5F7"/>
                </a:solidFill>
                <a:latin typeface="Montserrat Light"/>
              </a:rPr>
              <a:t>are; being </a:t>
            </a:r>
            <a:r>
              <a:rPr lang="en-US" sz="8000" b="1" i="0" dirty="0">
                <a:solidFill>
                  <a:srgbClr val="F4F5F7"/>
                </a:solidFill>
                <a:latin typeface="Montserrat Light"/>
              </a:rPr>
              <a:t>filled by the spirit.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924550" y="8233155"/>
            <a:ext cx="6438900" cy="765334"/>
            <a:chOff x="0" y="0"/>
            <a:chExt cx="8585200" cy="102044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8585200" cy="1020445"/>
            </a:xfrm>
            <a:prstGeom prst="rect">
              <a:avLst/>
            </a:prstGeom>
            <a:solidFill>
              <a:srgbClr val="F4F5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22431" y="194606"/>
              <a:ext cx="7140338" cy="64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b="0" i="0" spc="256">
                  <a:solidFill>
                    <a:srgbClr val="35382F"/>
                  </a:solidFill>
                  <a:latin typeface="Montserrat Light"/>
                </a:rPr>
                <a:t>EPHESIANS 5:15-21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58607" y="3953414"/>
            <a:ext cx="7384947" cy="169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35382F"/>
                </a:solidFill>
                <a:latin typeface="Montserrat Light"/>
              </a:rPr>
              <a:t>Be </a:t>
            </a:r>
            <a:r>
              <a:rPr lang="en-US" sz="4800" b="1">
                <a:solidFill>
                  <a:srgbClr val="35382F"/>
                </a:solidFill>
                <a:latin typeface="Montserrat Light"/>
              </a:rPr>
              <a:t>very careful</a:t>
            </a:r>
            <a:r>
              <a:rPr lang="en-US" sz="4800">
                <a:solidFill>
                  <a:srgbClr val="35382F"/>
                </a:solidFill>
                <a:latin typeface="Montserrat Light"/>
              </a:rPr>
              <a:t>, then, how you live.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94702" y="3772729"/>
            <a:ext cx="775689" cy="58952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655710" y="5350155"/>
            <a:ext cx="775689" cy="60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58607" y="3835256"/>
            <a:ext cx="7384947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35382F"/>
                </a:solidFill>
                <a:latin typeface="Montserrat Light"/>
              </a:rPr>
              <a:t>Not as </a:t>
            </a:r>
            <a:r>
              <a:rPr lang="en-US" sz="4800" b="1">
                <a:solidFill>
                  <a:srgbClr val="35382F"/>
                </a:solidFill>
                <a:latin typeface="Montserrat Light"/>
              </a:rPr>
              <a:t>unwise </a:t>
            </a:r>
            <a:r>
              <a:rPr lang="en-US" sz="4800">
                <a:solidFill>
                  <a:srgbClr val="35382F"/>
                </a:solidFill>
                <a:latin typeface="Montserrat Light"/>
              </a:rPr>
              <a:t>but 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35382F"/>
                </a:solidFill>
                <a:latin typeface="Montserrat Light"/>
              </a:rPr>
              <a:t>as </a:t>
            </a:r>
            <a:r>
              <a:rPr lang="en-US" sz="4800" b="1">
                <a:solidFill>
                  <a:srgbClr val="35382F"/>
                </a:solidFill>
                <a:latin typeface="Montserrat Light"/>
              </a:rPr>
              <a:t>wise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94702" y="3772729"/>
            <a:ext cx="775689" cy="58952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655710" y="5350155"/>
            <a:ext cx="775689" cy="60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593743" y="6603848"/>
            <a:ext cx="1545802" cy="74198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05378" y="6386830"/>
            <a:ext cx="737726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35382F"/>
                </a:solidFill>
                <a:latin typeface="Montserrat Light"/>
              </a:rPr>
              <a:t>As those who </a:t>
            </a:r>
            <a:r>
              <a:rPr lang="en-US" sz="3100" b="1">
                <a:solidFill>
                  <a:srgbClr val="35382F"/>
                </a:solidFill>
                <a:latin typeface="Montserrat Light"/>
              </a:rPr>
              <a:t>know </a:t>
            </a:r>
            <a:r>
              <a:rPr lang="en-US" sz="3100">
                <a:solidFill>
                  <a:srgbClr val="35382F"/>
                </a:solidFill>
                <a:latin typeface="Montserrat Light"/>
              </a:rPr>
              <a:t>and </a:t>
            </a:r>
            <a:r>
              <a:rPr lang="en-US" sz="3100" b="1">
                <a:solidFill>
                  <a:srgbClr val="35382F"/>
                </a:solidFill>
                <a:latin typeface="Montserrat Light"/>
              </a:rPr>
              <a:t>understand</a:t>
            </a:r>
            <a:r>
              <a:rPr lang="en-US" sz="3100">
                <a:solidFill>
                  <a:srgbClr val="35382F"/>
                </a:solidFill>
                <a:latin typeface="Montserrat Light"/>
              </a:rPr>
              <a:t> the </a:t>
            </a:r>
            <a:r>
              <a:rPr lang="en-US" sz="3100" b="1">
                <a:solidFill>
                  <a:srgbClr val="35382F"/>
                </a:solidFill>
                <a:latin typeface="Montserrat Light"/>
              </a:rPr>
              <a:t>redemption </a:t>
            </a:r>
            <a:r>
              <a:rPr lang="en-US" sz="3100">
                <a:solidFill>
                  <a:srgbClr val="35382F"/>
                </a:solidFill>
                <a:latin typeface="Montserrat Light"/>
              </a:rPr>
              <a:t>in Christ's blood.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8607" y="3835221"/>
            <a:ext cx="7384947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35382F"/>
                </a:solidFill>
                <a:latin typeface="Montserrat Light"/>
              </a:rPr>
              <a:t>Not as </a:t>
            </a:r>
            <a:r>
              <a:rPr lang="en-US" sz="4800" b="1" dirty="0">
                <a:solidFill>
                  <a:srgbClr val="35382F"/>
                </a:solidFill>
                <a:latin typeface="Montserrat Light"/>
              </a:rPr>
              <a:t>unwise </a:t>
            </a:r>
            <a:r>
              <a:rPr lang="en-US" sz="4800" dirty="0">
                <a:solidFill>
                  <a:srgbClr val="35382F"/>
                </a:solidFill>
                <a:latin typeface="Montserrat Light"/>
              </a:rPr>
              <a:t>but 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35382F"/>
                </a:solidFill>
                <a:latin typeface="Montserrat Light"/>
              </a:rPr>
              <a:t>as </a:t>
            </a:r>
            <a:r>
              <a:rPr lang="en-US" sz="4800" b="1" dirty="0">
                <a:solidFill>
                  <a:srgbClr val="35382F"/>
                </a:solidFill>
                <a:latin typeface="Montserrat Light"/>
              </a:rPr>
              <a:t>wise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94702" y="3772729"/>
            <a:ext cx="775689" cy="58952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655710" y="5350155"/>
            <a:ext cx="775689" cy="60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5181" y="4051888"/>
            <a:ext cx="8301038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...where you are...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8001000" cy="1041990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553450" y="1028700"/>
            <a:ext cx="50384" cy="822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4" name="AutoShape 4"/>
          <p:cNvSpPr/>
          <p:nvPr/>
        </p:nvSpPr>
        <p:spPr>
          <a:xfrm>
            <a:off x="7772400" y="1492091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5" name="TextBox 5"/>
          <p:cNvSpPr txBox="1"/>
          <p:nvPr/>
        </p:nvSpPr>
        <p:spPr>
          <a:xfrm>
            <a:off x="9907906" y="3019247"/>
            <a:ext cx="7384947" cy="437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i="1">
                <a:solidFill>
                  <a:srgbClr val="35382F"/>
                </a:solidFill>
                <a:latin typeface="Montserrat Light"/>
              </a:rPr>
              <a:t>Resolved, never to lose </a:t>
            </a:r>
            <a:r>
              <a:rPr lang="en-US" sz="4800" b="1" i="1">
                <a:solidFill>
                  <a:srgbClr val="35382F"/>
                </a:solidFill>
                <a:latin typeface="Montserrat Light"/>
              </a:rPr>
              <a:t>one moment</a:t>
            </a:r>
            <a:r>
              <a:rPr lang="en-US" sz="4800" i="1">
                <a:solidFill>
                  <a:srgbClr val="35382F"/>
                </a:solidFill>
                <a:latin typeface="Montserrat Light"/>
              </a:rPr>
              <a:t> of 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i="1">
                <a:solidFill>
                  <a:srgbClr val="35382F"/>
                </a:solidFill>
                <a:latin typeface="Montserrat Light"/>
              </a:rPr>
              <a:t>time; </a:t>
            </a:r>
            <a:r>
              <a:rPr lang="en-US" sz="4800" b="1" i="1">
                <a:solidFill>
                  <a:srgbClr val="35382F"/>
                </a:solidFill>
                <a:latin typeface="Montserrat Light"/>
              </a:rPr>
              <a:t>but improve it</a:t>
            </a:r>
            <a:r>
              <a:rPr lang="en-US" sz="4800" i="1">
                <a:solidFill>
                  <a:srgbClr val="35382F"/>
                </a:solidFill>
                <a:latin typeface="Montserrat Light"/>
              </a:rPr>
              <a:t> the most profitable way I possibly can.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2867137"/>
            <a:ext cx="775689" cy="58952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46146" y="6947733"/>
            <a:ext cx="775689" cy="60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5181" y="4051888"/>
            <a:ext cx="8301038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...where you are...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5181" y="4051888"/>
            <a:ext cx="8301038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...where you are...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93776" y="6210300"/>
            <a:ext cx="5615481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35382F"/>
                </a:solidFill>
                <a:latin typeface="Montserrat Light"/>
              </a:rPr>
              <a:t>It is </a:t>
            </a:r>
            <a:r>
              <a:rPr lang="en-US" sz="3100" b="1">
                <a:solidFill>
                  <a:srgbClr val="35382F"/>
                </a:solidFill>
                <a:latin typeface="Montserrat Light"/>
              </a:rPr>
              <a:t>never</a:t>
            </a:r>
            <a:r>
              <a:rPr lang="en-US" sz="3100">
                <a:solidFill>
                  <a:srgbClr val="35382F"/>
                </a:solidFill>
                <a:latin typeface="Montserrat Light"/>
              </a:rPr>
              <a:t> the Lord's will for someone to be </a:t>
            </a:r>
            <a:r>
              <a:rPr lang="en-US" sz="3100" b="1">
                <a:solidFill>
                  <a:srgbClr val="35382F"/>
                </a:solidFill>
                <a:latin typeface="Montserrat Light"/>
              </a:rPr>
              <a:t>drunk</a:t>
            </a:r>
            <a:r>
              <a:rPr lang="en-US" sz="3100">
                <a:solidFill>
                  <a:srgbClr val="35382F"/>
                </a:solidFill>
                <a:latin typeface="Montserrat Light"/>
              </a:rPr>
              <a:t>.</a:t>
            </a:r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511096" y="6420448"/>
            <a:ext cx="1545802" cy="741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5700" y="-228600"/>
            <a:ext cx="10896600" cy="10744200"/>
          </a:xfrm>
          <a:prstGeom prst="rect">
            <a:avLst/>
          </a:prstGeom>
          <a:solidFill>
            <a:srgbClr val="F4F5F7"/>
          </a:solidFill>
        </p:spPr>
      </p:sp>
      <p:grpSp>
        <p:nvGrpSpPr>
          <p:cNvPr id="3" name="Group 3"/>
          <p:cNvGrpSpPr/>
          <p:nvPr/>
        </p:nvGrpSpPr>
        <p:grpSpPr>
          <a:xfrm>
            <a:off x="4505478" y="718678"/>
            <a:ext cx="9277043" cy="8849644"/>
            <a:chOff x="0" y="0"/>
            <a:chExt cx="15123988" cy="144272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3988" cy="14427216"/>
            </a:xfrm>
            <a:custGeom>
              <a:avLst/>
              <a:gdLst/>
              <a:ahLst/>
              <a:cxnLst/>
              <a:rect l="l" t="t" r="r" b="b"/>
              <a:pathLst>
                <a:path w="15123988" h="14427216">
                  <a:moveTo>
                    <a:pt x="0" y="0"/>
                  </a:moveTo>
                  <a:lnTo>
                    <a:pt x="0" y="14427216"/>
                  </a:lnTo>
                  <a:lnTo>
                    <a:pt x="15123988" y="14427216"/>
                  </a:lnTo>
                  <a:lnTo>
                    <a:pt x="15123988" y="0"/>
                  </a:lnTo>
                  <a:lnTo>
                    <a:pt x="0" y="0"/>
                  </a:lnTo>
                  <a:close/>
                  <a:moveTo>
                    <a:pt x="15063028" y="14366256"/>
                  </a:moveTo>
                  <a:lnTo>
                    <a:pt x="59690" y="14366256"/>
                  </a:lnTo>
                  <a:lnTo>
                    <a:pt x="59690" y="59690"/>
                  </a:lnTo>
                  <a:lnTo>
                    <a:pt x="15063028" y="59690"/>
                  </a:lnTo>
                  <a:lnTo>
                    <a:pt x="15063028" y="14366256"/>
                  </a:lnTo>
                  <a:close/>
                </a:path>
              </a:pathLst>
            </a:custGeom>
            <a:solidFill>
              <a:srgbClr val="35382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9124950" y="8934450"/>
            <a:ext cx="38100" cy="32004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6" name="AutoShape 6"/>
          <p:cNvSpPr/>
          <p:nvPr/>
        </p:nvSpPr>
        <p:spPr>
          <a:xfrm>
            <a:off x="3695700" y="1505839"/>
            <a:ext cx="1257300" cy="609600"/>
          </a:xfrm>
          <a:prstGeom prst="rect">
            <a:avLst/>
          </a:prstGeom>
          <a:solidFill>
            <a:srgbClr val="35382F"/>
          </a:solidFill>
        </p:spPr>
      </p:sp>
      <p:sp>
        <p:nvSpPr>
          <p:cNvPr id="7" name="TextBox 7"/>
          <p:cNvSpPr txBox="1"/>
          <p:nvPr/>
        </p:nvSpPr>
        <p:spPr>
          <a:xfrm>
            <a:off x="4593743" y="2126106"/>
            <a:ext cx="5945505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Live wisely...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5181" y="4051888"/>
            <a:ext cx="8301038" cy="127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5382F"/>
                </a:solidFill>
                <a:latin typeface="Montserrat Light"/>
              </a:rPr>
              <a:t>...where you are...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49560" y="6091061"/>
            <a:ext cx="7626980" cy="198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 dirty="0">
                <a:solidFill>
                  <a:srgbClr val="35382F"/>
                </a:solidFill>
                <a:latin typeface="Montserrat Light"/>
              </a:rPr>
              <a:t>Do not get drunk</a:t>
            </a:r>
            <a:r>
              <a:rPr lang="en-US" sz="3699" dirty="0">
                <a:solidFill>
                  <a:srgbClr val="35382F"/>
                </a:solidFill>
                <a:latin typeface="Montserrat Light"/>
              </a:rPr>
              <a:t> on wine, which leads to </a:t>
            </a:r>
            <a:r>
              <a:rPr lang="en-US" sz="3699" dirty="0" smtClean="0">
                <a:solidFill>
                  <a:srgbClr val="35382F"/>
                </a:solidFill>
                <a:latin typeface="Montserrat Light"/>
              </a:rPr>
              <a:t>debauchery. </a:t>
            </a:r>
            <a:r>
              <a:rPr lang="en-US" sz="3699" dirty="0">
                <a:solidFill>
                  <a:srgbClr val="35382F"/>
                </a:solidFill>
                <a:latin typeface="Montserrat Light"/>
              </a:rPr>
              <a:t>Instead, </a:t>
            </a:r>
            <a:r>
              <a:rPr lang="en-US" sz="3699" b="1" dirty="0">
                <a:solidFill>
                  <a:srgbClr val="35382F"/>
                </a:solidFill>
                <a:latin typeface="Montserrat Light"/>
              </a:rPr>
              <a:t>be filled with the spirit</a:t>
            </a:r>
            <a:r>
              <a:rPr lang="en-US" sz="3699" dirty="0">
                <a:solidFill>
                  <a:srgbClr val="35382F"/>
                </a:solidFill>
                <a:latin typeface="Montserrat Light"/>
              </a:rPr>
              <a:t>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85676" y="5862975"/>
            <a:ext cx="775689" cy="58952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858374" y="8216782"/>
            <a:ext cx="775689" cy="60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246</Words>
  <Application>Microsoft Office PowerPoint</Application>
  <PresentationFormat>Custom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League Gothic</vt:lpstr>
      <vt:lpstr>Calibri</vt:lpstr>
      <vt:lpstr>Montserrat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baptist church</dc:title>
  <cp:lastModifiedBy>Nathanael Davison</cp:lastModifiedBy>
  <cp:revision>5</cp:revision>
  <dcterms:created xsi:type="dcterms:W3CDTF">2006-08-16T00:00:00Z</dcterms:created>
  <dcterms:modified xsi:type="dcterms:W3CDTF">2019-08-10T13:20:01Z</dcterms:modified>
  <dc:identifier>DADiKsQID1Q</dc:identifier>
</cp:coreProperties>
</file>