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9" r:id="rId4"/>
    <p:sldId id="264" r:id="rId5"/>
    <p:sldId id="262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2" autoAdjust="0"/>
    <p:restoredTop sz="86525" autoAdjust="0"/>
  </p:normalViewPr>
  <p:slideViewPr>
    <p:cSldViewPr snapToGrid="0">
      <p:cViewPr varScale="1">
        <p:scale>
          <a:sx n="65" d="100"/>
          <a:sy n="65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869FF-C972-465F-BF03-73EB07ABDDBE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8904A-8E2E-45AF-A0A2-6970B88EC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1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8904A-8E2E-45AF-A0A2-6970B88ECA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随机控制实验：</a:t>
            </a:r>
            <a:r>
              <a:rPr lang="en-US" altLang="zh-CN" dirty="0"/>
              <a:t>BCI-</a:t>
            </a:r>
            <a:r>
              <a:rPr lang="zh-CN" altLang="en-US" dirty="0"/>
              <a:t>外骨骼</a:t>
            </a:r>
            <a:r>
              <a:rPr lang="en-US" altLang="zh-CN" dirty="0"/>
              <a:t>&amp;</a:t>
            </a:r>
            <a:r>
              <a:rPr lang="zh-CN" altLang="en-US" dirty="0"/>
              <a:t>外骨骼</a:t>
            </a:r>
            <a:r>
              <a:rPr lang="en-US" altLang="zh-CN" dirty="0"/>
              <a:t>&amp;SAT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8904A-8E2E-45AF-A0A2-6970B88ECA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0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A8758-96BC-4C00-85A2-60386660C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41B2E7-0462-47D3-89F3-6B4178891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6CC10-7FCD-4121-BBFA-83BD04D9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8B88-3622-4D66-836B-11F7DE3B03C7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0F145-8069-4159-98C0-04F3CE17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5FA7B-53FF-4190-8E6D-60C16FF8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495B-5ECB-4C69-928C-490EAA6DE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AFBE3-15CB-4602-99EF-835FA802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711E98-8497-4CBA-BBBA-B0E4BB95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003BA-8649-4E69-B781-F7AED0FE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8B88-3622-4D66-836B-11F7DE3B03C7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AA0BF-9031-41B0-AEED-35EC48B4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22291-C37F-400E-931E-0BEB1012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495B-5ECB-4C69-928C-490EAA6DE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E90E06-0E00-4A53-89B1-EFEDE5AC2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64965-FF21-4F2F-8F08-E44EC8E6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DC3A1-30ED-4F0C-88B4-63BA7508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8B88-3622-4D66-836B-11F7DE3B03C7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84FDE-782E-49F0-A36F-135F1B99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AB1D5-4F6B-4988-BE44-404F16D8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495B-5ECB-4C69-928C-490EAA6DE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DCA7B-748B-43BB-8249-562FF1D4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A5F0B-E363-4CFB-95A2-FDD6378C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FE75F-52ED-4C10-94E7-C9FB8755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8B88-3622-4D66-836B-11F7DE3B03C7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111D7-A64C-465A-A9A1-35BC6A4A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D0B9E-59B9-4A07-895F-F22820F3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495B-5ECB-4C69-928C-490EAA6DE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0854C-A96F-4450-B7D9-2CCF6592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9D323-CF67-4DDF-A32E-84FF4C26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6E700-4A93-416C-BAAA-3E1DC44A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8B88-3622-4D66-836B-11F7DE3B03C7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3E854-324D-424F-8666-B6980433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77055-2B73-438D-8A7A-36EDC773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495B-5ECB-4C69-928C-490EAA6DE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8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6A0B5-D8ED-49A2-8FE0-173DFF08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D8709-B541-42DD-85FC-79689163B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7B960D-1ED3-4CE7-ACFF-B93560761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7FBDF-4AF3-43AC-BA49-4D2CE98F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8B88-3622-4D66-836B-11F7DE3B03C7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1FA0A-D084-4BAC-B48C-3FA46CEC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476FE3-6D94-4C63-B2C3-B0F5D775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495B-5ECB-4C69-928C-490EAA6DE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5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5B8D5-8CBA-4303-A633-15ECAD35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70ADB-4E50-4CBE-B41A-22AE56FC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39C79-273C-46DB-9E5F-807FC8DF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12F7B6-C6DA-4184-9804-371EE0F01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00D0E-B524-4750-A91C-4A0674B5F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AC88EC-E50C-496A-B61B-C4D451FD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8B88-3622-4D66-836B-11F7DE3B03C7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FD251-A931-448F-956F-2EAE21F6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3D5C28-BAF8-4C4C-B47D-00A120CE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495B-5ECB-4C69-928C-490EAA6DE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8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0602E-C1EA-45F3-9F55-7B9574E5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AB6629-480D-4924-97C1-B1A8C0A3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8B88-3622-4D66-836B-11F7DE3B03C7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309BA-1E59-4604-BC7F-DA293D00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7B443-167B-4C6E-93D8-3D9CB31B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495B-5ECB-4C69-928C-490EAA6DE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0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1EEEA2-0A84-4C27-8A15-6C01C2A7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8B88-3622-4D66-836B-11F7DE3B03C7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F6513D-5C36-432B-97B1-958D3B7A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8FCB42-3417-44DD-BFCC-AE14FB7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495B-5ECB-4C69-928C-490EAA6DE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0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62873-95A7-40BE-92FF-0FB38DAD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7BDEA-67CE-49A9-AE23-FDA78C23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0EDE1-EC40-4838-8559-90894B60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0F281-320C-44C0-B4F5-906647C9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8B88-3622-4D66-836B-11F7DE3B03C7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4EDEB-D692-4EB2-ABDF-674CB152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1B6893-8EDB-4042-AD95-75B54866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495B-5ECB-4C69-928C-490EAA6DE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0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A46C8-D74D-474D-901D-B864B0FC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2C2A78-3833-4118-B0AE-77DEE62BF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45448-5379-4ABE-A5F2-B7433EA49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73D9B-C7A4-4425-8F98-DEA59A2E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8B88-3622-4D66-836B-11F7DE3B03C7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92C74-3613-4479-AE87-D9060615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4F6FCD-DD74-4F64-9994-E7D88B7F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495B-5ECB-4C69-928C-490EAA6DE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7259A2-535A-440F-8CBB-EAB22704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CB9B61-BE91-4BCC-90E1-A1ABD04F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8B802-993A-4479-A532-10F12DC4B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8B88-3622-4D66-836B-11F7DE3B03C7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26ED6-202D-46D2-B1A2-AFB7E357D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550D3-3EC5-4528-972B-AF150558C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495B-5ECB-4C69-928C-490EAA6DE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0A441-B30E-487F-967B-09A42E6C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4400" dirty="0"/>
              <a:t>基于运动想象</a:t>
            </a:r>
            <a:r>
              <a:rPr lang="en-US" altLang="zh-CN" sz="4400" dirty="0"/>
              <a:t>BCI</a:t>
            </a:r>
            <a:r>
              <a:rPr lang="zh-CN" altLang="en-US" sz="4400" dirty="0"/>
              <a:t>的</a:t>
            </a:r>
            <a:br>
              <a:rPr lang="en-US" altLang="zh-CN" sz="4400" dirty="0"/>
            </a:br>
            <a:r>
              <a:rPr lang="zh-CN" altLang="en-US" sz="4400" dirty="0"/>
              <a:t>脑卒中康复实验范式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D534E8-C2F3-4C07-AFAB-0618C4F0A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89634-6666-42D3-86C3-504AB3E1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患者筛选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ADD9819C-37BD-45D8-A355-3D5AA1DB4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108222"/>
              </p:ext>
            </p:extLst>
          </p:nvPr>
        </p:nvGraphicFramePr>
        <p:xfrm>
          <a:off x="838200" y="1690688"/>
          <a:ext cx="3167743" cy="32399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67743">
                  <a:extLst>
                    <a:ext uri="{9D8B030D-6E8A-4147-A177-3AD203B41FA5}">
                      <a16:colId xmlns:a16="http://schemas.microsoft.com/office/drawing/2014/main" val="2049984423"/>
                    </a:ext>
                  </a:extLst>
                </a:gridCol>
              </a:tblGrid>
              <a:tr h="3173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参与实验标准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0804768"/>
                  </a:ext>
                </a:extLst>
              </a:tr>
              <a:tr h="3173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首次中风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5337995"/>
                  </a:ext>
                </a:extLst>
              </a:tr>
              <a:tr h="31738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21-80</a:t>
                      </a:r>
                      <a:r>
                        <a:rPr lang="zh-CN" altLang="en-US" sz="1600" u="none" strike="noStrike" dirty="0">
                          <a:effectLst/>
                        </a:rPr>
                        <a:t>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6191858"/>
                  </a:ext>
                </a:extLst>
              </a:tr>
              <a:tr h="3173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中风</a:t>
                      </a:r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r>
                        <a:rPr lang="zh-CN" altLang="en-US" sz="1600" u="none" strike="noStrike">
                          <a:effectLst/>
                        </a:rPr>
                        <a:t>个月以上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8384065"/>
                  </a:ext>
                </a:extLst>
              </a:tr>
              <a:tr h="634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FMMA</a:t>
                      </a:r>
                      <a:r>
                        <a:rPr lang="zh-CN" altLang="en-US" sz="1600" u="none" strike="noStrike">
                          <a:effectLst/>
                        </a:rPr>
                        <a:t>上肢评估中度到重度损伤（得分</a:t>
                      </a:r>
                      <a:r>
                        <a:rPr lang="en-US" altLang="zh-CN" sz="1600" u="none" strike="noStrike">
                          <a:effectLst/>
                        </a:rPr>
                        <a:t>10-50</a:t>
                      </a:r>
                      <a:r>
                        <a:rPr lang="zh-CN" altLang="en-US" sz="1600" u="none" strike="noStrike">
                          <a:effectLst/>
                        </a:rPr>
                        <a:t>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0171717"/>
                  </a:ext>
                </a:extLst>
              </a:tr>
              <a:tr h="133566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医学研究委员会</a:t>
                      </a:r>
                      <a:r>
                        <a:rPr lang="en-US" altLang="zh-CN" sz="1600" u="none" strike="noStrike" dirty="0">
                          <a:effectLst/>
                        </a:rPr>
                        <a:t>(MRC)</a:t>
                      </a:r>
                      <a:r>
                        <a:rPr lang="zh-CN" altLang="en-US" sz="1600" u="none" strike="noStrike" dirty="0">
                          <a:effectLst/>
                        </a:rPr>
                        <a:t>评估的运动能力在肩外展肌</a:t>
                      </a:r>
                      <a:r>
                        <a:rPr lang="en-US" altLang="zh-CN" sz="1600" u="none" strike="noStrike" dirty="0">
                          <a:effectLst/>
                        </a:rPr>
                        <a:t>&gt;2/5</a:t>
                      </a:r>
                      <a:r>
                        <a:rPr lang="zh-CN" altLang="en-US" sz="1600" u="none" strike="noStrike" dirty="0">
                          <a:effectLst/>
                        </a:rPr>
                        <a:t>，在肘屈肌</a:t>
                      </a:r>
                      <a:r>
                        <a:rPr lang="en-US" altLang="zh-CN" sz="1600" u="none" strike="noStrike" dirty="0">
                          <a:effectLst/>
                        </a:rPr>
                        <a:t>&gt;2/5</a:t>
                      </a:r>
                      <a:r>
                        <a:rPr lang="zh-CN" altLang="en-US" sz="1600" u="none" strike="noStrike" dirty="0">
                          <a:effectLst/>
                        </a:rPr>
                        <a:t>，腕关节屈肌和指屈肌</a:t>
                      </a:r>
                      <a:r>
                        <a:rPr lang="en-US" altLang="zh-CN" sz="1600" u="none" strike="noStrike" dirty="0">
                          <a:effectLst/>
                        </a:rPr>
                        <a:t>1-3</a:t>
                      </a:r>
                      <a:r>
                        <a:rPr lang="zh-CN" altLang="en-US" sz="1600" u="none" strike="noStrike" dirty="0">
                          <a:effectLst/>
                        </a:rPr>
                        <a:t>，理解简单指令的能力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398087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0365F1D-7CDF-444D-9B6F-C4BCF0152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329831"/>
              </p:ext>
            </p:extLst>
          </p:nvPr>
        </p:nvGraphicFramePr>
        <p:xfrm>
          <a:off x="4149270" y="1690688"/>
          <a:ext cx="3530601" cy="480028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30601">
                  <a:extLst>
                    <a:ext uri="{9D8B030D-6E8A-4147-A177-3AD203B41FA5}">
                      <a16:colId xmlns:a16="http://schemas.microsoft.com/office/drawing/2014/main" val="297788989"/>
                    </a:ext>
                  </a:extLst>
                </a:gridCol>
              </a:tblGrid>
              <a:tr h="31228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排除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6021329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未解决的败血症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0440777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体位性低血压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8255760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终末期肾衰竭晚期疾病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2331557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严重的失语症，注意力不集中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706023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半空间忽视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2861824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严重的视力损害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4800343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癫痫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1846412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严重的抑郁症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6649176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精神障碍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2723778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复发性中风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4715407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头盖骨缺陷损害了脑电图帽的契合度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7038957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严重的痉挛（</a:t>
                      </a:r>
                      <a:r>
                        <a:rPr lang="en-US" altLang="zh-CN" sz="1600" u="none" strike="noStrike">
                          <a:effectLst/>
                        </a:rPr>
                        <a:t>MAS&gt;2</a:t>
                      </a:r>
                      <a:r>
                        <a:rPr lang="zh-CN" altLang="en-US" sz="1600" u="none" strike="noStrike">
                          <a:effectLst/>
                        </a:rPr>
                        <a:t>）</a:t>
                      </a:r>
                      <a:endParaRPr lang="zh-CN" altLang="en-US" sz="1600" b="0" i="0" u="none" strike="noStrike">
                        <a:solidFill>
                          <a:srgbClr val="2E3033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2893604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对疼痛进行评估</a:t>
                      </a:r>
                      <a:r>
                        <a:rPr lang="en-US" altLang="zh-CN" sz="1600" u="none" strike="noStrike">
                          <a:effectLst/>
                        </a:rPr>
                        <a:t>,</a:t>
                      </a:r>
                      <a:r>
                        <a:rPr lang="zh-CN" altLang="en-US" sz="1600" u="none" strike="noStrike">
                          <a:effectLst/>
                        </a:rPr>
                        <a:t>视觉模拟量表</a:t>
                      </a:r>
                      <a:r>
                        <a:rPr lang="en-US" altLang="zh-CN" sz="1600" u="none" strike="noStrike">
                          <a:effectLst/>
                        </a:rPr>
                        <a:t>(VAS)&gt;4/10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9502750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固定关节挛缩</a:t>
                      </a:r>
                      <a:endParaRPr lang="zh-CN" altLang="en-US" sz="1600" b="0" i="0" u="none" strike="noStrike">
                        <a:solidFill>
                          <a:srgbClr val="2E3033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0458973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皮肤状况，如感染或湿疹，可能因机器人外骨骼或</a:t>
                      </a:r>
                      <a:r>
                        <a:rPr lang="en-US" altLang="zh-CN" sz="1600" u="none" strike="noStrike" dirty="0">
                          <a:effectLst/>
                        </a:rPr>
                        <a:t>EEG</a:t>
                      </a:r>
                      <a:r>
                        <a:rPr lang="zh-CN" altLang="en-US" sz="1600" u="none" strike="noStrike" dirty="0">
                          <a:effectLst/>
                        </a:rPr>
                        <a:t>电极帽接触而恶化</a:t>
                      </a:r>
                      <a:endParaRPr lang="zh-CN" altLang="en-US" sz="1600" b="0" i="0" u="none" strike="noStrike" dirty="0">
                        <a:solidFill>
                          <a:srgbClr val="2E3033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972561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470BB74-8059-47C4-A5F9-A1A958D8D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47041"/>
              </p:ext>
            </p:extLst>
          </p:nvPr>
        </p:nvGraphicFramePr>
        <p:xfrm>
          <a:off x="7823198" y="2872047"/>
          <a:ext cx="2964544" cy="20586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64544">
                  <a:extLst>
                    <a:ext uri="{9D8B030D-6E8A-4147-A177-3AD203B41FA5}">
                      <a16:colId xmlns:a16="http://schemas.microsoft.com/office/drawing/2014/main" val="3492230886"/>
                    </a:ext>
                  </a:extLst>
                </a:gridCol>
              </a:tblGrid>
              <a:tr h="3261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中止条件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5912786"/>
                  </a:ext>
                </a:extLst>
              </a:tr>
              <a:tr h="495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新的神经上的或严重的不良事件</a:t>
                      </a:r>
                      <a:r>
                        <a:rPr lang="en-US" altLang="zh-CN" sz="1600" u="none" strike="noStrike" dirty="0">
                          <a:effectLst/>
                        </a:rPr>
                        <a:t>;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2467706"/>
                  </a:ext>
                </a:extLst>
              </a:tr>
              <a:tr h="742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手臂疼痛或痉挛的增加幅度超过基线的</a:t>
                      </a:r>
                      <a:r>
                        <a:rPr lang="en-US" altLang="zh-CN" sz="1600" u="none" strike="noStrike">
                          <a:effectLst/>
                        </a:rPr>
                        <a:t>30%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7732788"/>
                  </a:ext>
                </a:extLst>
              </a:tr>
              <a:tr h="495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由于实验造成的严重疲劳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127793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AF40FF0-351D-4C06-A2B6-115A33D8F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16612"/>
              </p:ext>
            </p:extLst>
          </p:nvPr>
        </p:nvGraphicFramePr>
        <p:xfrm>
          <a:off x="7823198" y="1690688"/>
          <a:ext cx="2964544" cy="756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64544">
                  <a:extLst>
                    <a:ext uri="{9D8B030D-6E8A-4147-A177-3AD203B41FA5}">
                      <a16:colId xmlns:a16="http://schemas.microsoft.com/office/drawing/2014/main" val="3973679046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BCI</a:t>
                      </a:r>
                      <a:r>
                        <a:rPr lang="zh-CN" altLang="en-US" sz="1600" u="none" strike="noStrike" dirty="0">
                          <a:effectLst/>
                        </a:rPr>
                        <a:t>筛选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487632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分类正确率</a:t>
                      </a:r>
                      <a:r>
                        <a:rPr lang="en-US" altLang="zh-CN" sz="1600" u="none" strike="noStrike" dirty="0">
                          <a:effectLst/>
                        </a:rPr>
                        <a:t>&gt;60%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0274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10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D4E31-8CBC-4594-A5E3-76F59DD7F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981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Session</a:t>
            </a:r>
          </a:p>
          <a:p>
            <a:pPr marL="457200" lvl="1" indent="0">
              <a:buNone/>
            </a:pPr>
            <a:r>
              <a:rPr lang="zh-CN" altLang="en-US" sz="2000" dirty="0"/>
              <a:t>进行一次完整的实验，时长</a:t>
            </a:r>
            <a:r>
              <a:rPr lang="en-US" altLang="zh-CN" sz="2000" dirty="0"/>
              <a:t>1.5h</a:t>
            </a:r>
          </a:p>
          <a:p>
            <a:pPr marL="457200" lvl="1" indent="0">
              <a:buNone/>
            </a:pPr>
            <a:r>
              <a:rPr lang="zh-CN" altLang="en-US" sz="2000" dirty="0"/>
              <a:t>从被试带上脑电帽到实验结束脱下脑电帽算一次</a:t>
            </a:r>
            <a:r>
              <a:rPr lang="en-US" altLang="zh-CN" sz="2000" dirty="0"/>
              <a:t>session</a:t>
            </a:r>
          </a:p>
          <a:p>
            <a:pPr marL="457200" lvl="1" indent="0">
              <a:buNone/>
            </a:pPr>
            <a:r>
              <a:rPr lang="en-US" altLang="zh-CN" sz="2000" dirty="0"/>
              <a:t>session</a:t>
            </a:r>
            <a:r>
              <a:rPr lang="zh-CN" altLang="en-US" sz="2000" dirty="0"/>
              <a:t>的频率在</a:t>
            </a:r>
            <a:r>
              <a:rPr lang="en-US" altLang="zh-CN" sz="2000" dirty="0"/>
              <a:t>1</a:t>
            </a:r>
            <a:r>
              <a:rPr lang="zh-CN" altLang="en-US" sz="2000" dirty="0"/>
              <a:t>次</a:t>
            </a:r>
            <a:r>
              <a:rPr lang="en-US" altLang="zh-CN" sz="2000" dirty="0"/>
              <a:t>/</a:t>
            </a:r>
            <a:r>
              <a:rPr lang="zh-CN" altLang="en-US" sz="2000" dirty="0"/>
              <a:t>天</a:t>
            </a:r>
            <a:r>
              <a:rPr lang="en-US" altLang="zh-CN" sz="2000" dirty="0"/>
              <a:t>~3</a:t>
            </a:r>
            <a:r>
              <a:rPr lang="zh-CN" altLang="en-US" sz="2000" dirty="0"/>
              <a:t>次</a:t>
            </a:r>
            <a:r>
              <a:rPr lang="en-US" altLang="zh-CN" sz="2000" dirty="0"/>
              <a:t>/</a:t>
            </a:r>
            <a:r>
              <a:rPr lang="zh-CN" altLang="en-US" sz="2000" dirty="0"/>
              <a:t>周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一个</a:t>
            </a:r>
            <a:r>
              <a:rPr lang="en-US" altLang="zh-CN" sz="2000" dirty="0"/>
              <a:t>session</a:t>
            </a:r>
            <a:r>
              <a:rPr lang="zh-CN" altLang="en-US" sz="2000" dirty="0"/>
              <a:t>包含多个</a:t>
            </a:r>
            <a:r>
              <a:rPr lang="en-US" altLang="zh-CN" sz="2000" dirty="0"/>
              <a:t>run</a:t>
            </a:r>
          </a:p>
          <a:p>
            <a:r>
              <a:rPr lang="en-US" altLang="zh-CN" sz="2400" dirty="0"/>
              <a:t>Run</a:t>
            </a:r>
          </a:p>
          <a:p>
            <a:pPr marL="457200" lvl="1" indent="0">
              <a:buNone/>
            </a:pPr>
            <a:r>
              <a:rPr lang="zh-CN" altLang="en-US" sz="2000" dirty="0"/>
              <a:t>一段连续的运动想象任务执行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一个</a:t>
            </a:r>
            <a:r>
              <a:rPr lang="en-US" altLang="zh-CN" sz="2000" dirty="0"/>
              <a:t>run</a:t>
            </a:r>
            <a:r>
              <a:rPr lang="zh-CN" altLang="en-US" sz="2000" dirty="0"/>
              <a:t>包含多个</a:t>
            </a:r>
            <a:r>
              <a:rPr lang="en-US" altLang="zh-CN" sz="2000" dirty="0"/>
              <a:t>trial</a:t>
            </a:r>
          </a:p>
          <a:p>
            <a:r>
              <a:rPr lang="en-US" altLang="zh-CN" sz="2400" dirty="0"/>
              <a:t>Trial</a:t>
            </a:r>
          </a:p>
          <a:p>
            <a:pPr marL="457200" lvl="1" indent="0">
              <a:buNone/>
            </a:pPr>
            <a:r>
              <a:rPr lang="zh-CN" altLang="en-US" sz="2000" dirty="0"/>
              <a:t>被试根据视觉提示进行一次运动想象的尝试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持续时长在</a:t>
            </a:r>
            <a:r>
              <a:rPr lang="en-US" altLang="zh-CN" sz="2000" dirty="0"/>
              <a:t>10s</a:t>
            </a:r>
            <a:r>
              <a:rPr lang="zh-CN" altLang="en-US" sz="2000" dirty="0"/>
              <a:t>左右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包括尝试前后的休息、准备、运动想象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A810D99-B0B7-4AF3-B942-593FB329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实验用词</a:t>
            </a:r>
          </a:p>
        </p:txBody>
      </p:sp>
    </p:spTree>
    <p:extLst>
      <p:ext uri="{BB962C8B-B14F-4D97-AF65-F5344CB8AC3E}">
        <p14:creationId xmlns:p14="http://schemas.microsoft.com/office/powerpoint/2010/main" val="365051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213BBD5-9C8E-449C-83EF-8818FFE7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运动想象</a:t>
            </a:r>
            <a:r>
              <a:rPr lang="en-US" altLang="zh-CN" dirty="0"/>
              <a:t>-BCI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6BC26D0-A867-4F77-9381-8A05027C1D85}"/>
              </a:ext>
            </a:extLst>
          </p:cNvPr>
          <p:cNvSpPr/>
          <p:nvPr/>
        </p:nvSpPr>
        <p:spPr>
          <a:xfrm>
            <a:off x="838200" y="1936444"/>
            <a:ext cx="3112699" cy="3881886"/>
          </a:xfrm>
          <a:prstGeom prst="roundRect">
            <a:avLst>
              <a:gd name="adj" fmla="val 609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C72BF18-1196-4ACC-91BA-C96CB32E20B4}"/>
              </a:ext>
            </a:extLst>
          </p:cNvPr>
          <p:cNvGrpSpPr/>
          <p:nvPr/>
        </p:nvGrpSpPr>
        <p:grpSpPr>
          <a:xfrm>
            <a:off x="4735140" y="1690688"/>
            <a:ext cx="6889629" cy="4127642"/>
            <a:chOff x="5683368" y="1633560"/>
            <a:chExt cx="3236248" cy="405987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D51394E-C9CD-46C7-90C2-00815DF52F35}"/>
                </a:ext>
              </a:extLst>
            </p:cNvPr>
            <p:cNvSpPr/>
            <p:nvPr/>
          </p:nvSpPr>
          <p:spPr>
            <a:xfrm>
              <a:off x="5922083" y="1633560"/>
              <a:ext cx="2997533" cy="3818154"/>
            </a:xfrm>
            <a:prstGeom prst="roundRect">
              <a:avLst>
                <a:gd name="adj" fmla="val 2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664DBDF-573A-48C7-9884-4FB20596A3C7}"/>
                </a:ext>
              </a:extLst>
            </p:cNvPr>
            <p:cNvSpPr/>
            <p:nvPr/>
          </p:nvSpPr>
          <p:spPr>
            <a:xfrm>
              <a:off x="5799825" y="1754421"/>
              <a:ext cx="3075855" cy="3818153"/>
            </a:xfrm>
            <a:prstGeom prst="roundRect">
              <a:avLst>
                <a:gd name="adj" fmla="val 2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67CAE81-1834-404D-A1E6-B23E698E81C6}"/>
                </a:ext>
              </a:extLst>
            </p:cNvPr>
            <p:cNvSpPr/>
            <p:nvPr/>
          </p:nvSpPr>
          <p:spPr>
            <a:xfrm>
              <a:off x="5683368" y="1875281"/>
              <a:ext cx="3112699" cy="3818153"/>
            </a:xfrm>
            <a:prstGeom prst="roundRect">
              <a:avLst>
                <a:gd name="adj" fmla="val 2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33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康复训练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Session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十字形 11">
            <a:extLst>
              <a:ext uri="{FF2B5EF4-FFF2-40B4-BE49-F238E27FC236}">
                <a16:creationId xmlns:a16="http://schemas.microsoft.com/office/drawing/2014/main" id="{B7D83E93-6DF6-44ED-AE61-D0A2995A5701}"/>
              </a:ext>
            </a:extLst>
          </p:cNvPr>
          <p:cNvSpPr/>
          <p:nvPr/>
        </p:nvSpPr>
        <p:spPr>
          <a:xfrm>
            <a:off x="4103254" y="3553896"/>
            <a:ext cx="432000" cy="432000"/>
          </a:xfrm>
          <a:prstGeom prst="plus">
            <a:avLst>
              <a:gd name="adj" fmla="val 4053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E64A7D-8800-441F-8642-CD8BF0F00414}"/>
              </a:ext>
            </a:extLst>
          </p:cNvPr>
          <p:cNvSpPr txBox="1"/>
          <p:nvPr/>
        </p:nvSpPr>
        <p:spPr>
          <a:xfrm>
            <a:off x="1012623" y="2030727"/>
            <a:ext cx="27698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>
                <a:solidFill>
                  <a:prstClr val="black"/>
                </a:solidFill>
              </a:rPr>
              <a:t>校准</a:t>
            </a:r>
            <a:r>
              <a:rPr lang="en-US" altLang="zh-CN" sz="2400" b="1" dirty="0">
                <a:solidFill>
                  <a:prstClr val="black"/>
                </a:solidFill>
              </a:rPr>
              <a:t>Session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</a:rPr>
              <a:t>随机出现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运动想象</a:t>
            </a:r>
            <a:r>
              <a:rPr lang="zh-CN" altLang="en-US" sz="2000" dirty="0">
                <a:solidFill>
                  <a:prstClr val="black"/>
                </a:solidFill>
              </a:rPr>
              <a:t>和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休息</a:t>
            </a:r>
            <a:r>
              <a:rPr lang="zh-CN" altLang="en-US" sz="2000" dirty="0">
                <a:solidFill>
                  <a:prstClr val="black"/>
                </a:solidFill>
              </a:rPr>
              <a:t>两种任务的提示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</a:rPr>
              <a:t>共计约</a:t>
            </a:r>
            <a:r>
              <a:rPr lang="en-US" altLang="zh-CN" sz="2000" dirty="0">
                <a:solidFill>
                  <a:prstClr val="black"/>
                </a:solidFill>
              </a:rPr>
              <a:t>160</a:t>
            </a:r>
            <a:r>
              <a:rPr lang="zh-CN" altLang="en-US" sz="2000" dirty="0">
                <a:solidFill>
                  <a:prstClr val="black"/>
                </a:solidFill>
              </a:rPr>
              <a:t>次任务（</a:t>
            </a:r>
            <a:r>
              <a:rPr lang="en-US" altLang="zh-CN" sz="2000" dirty="0">
                <a:solidFill>
                  <a:prstClr val="black"/>
                </a:solidFill>
              </a:rPr>
              <a:t>trial</a:t>
            </a:r>
            <a:r>
              <a:rPr lang="zh-CN" altLang="en-US" sz="2000" dirty="0">
                <a:solidFill>
                  <a:prstClr val="black"/>
                </a:solidFill>
              </a:rPr>
              <a:t>）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</a:rPr>
              <a:t>用于生成患者个性化的的分类模型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B6DA03-43DA-45EB-9647-D9DCB9D0CD76}"/>
              </a:ext>
            </a:extLst>
          </p:cNvPr>
          <p:cNvSpPr/>
          <p:nvPr/>
        </p:nvSpPr>
        <p:spPr>
          <a:xfrm>
            <a:off x="4967967" y="2929534"/>
            <a:ext cx="2158129" cy="270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评估</a:t>
            </a:r>
            <a:r>
              <a:rPr lang="en-US" altLang="zh-CN" sz="2000" b="1" dirty="0">
                <a:solidFill>
                  <a:schemeClr val="tx1"/>
                </a:solidFill>
              </a:rPr>
              <a:t>run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进行运动想象和休息任务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用于评价模型分类正确率</a:t>
            </a:r>
          </a:p>
          <a:p>
            <a:pPr algn="ctr">
              <a:lnSpc>
                <a:spcPct val="150000"/>
              </a:lnSpc>
            </a:pP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0285D2-6E3F-441F-A700-4AE9B72582FE}"/>
              </a:ext>
            </a:extLst>
          </p:cNvPr>
          <p:cNvSpPr/>
          <p:nvPr/>
        </p:nvSpPr>
        <p:spPr>
          <a:xfrm>
            <a:off x="7933557" y="2650909"/>
            <a:ext cx="3303962" cy="270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C7C544-03B4-40AD-AD09-08AC09DEF557}"/>
              </a:ext>
            </a:extLst>
          </p:cNvPr>
          <p:cNvSpPr/>
          <p:nvPr/>
        </p:nvSpPr>
        <p:spPr>
          <a:xfrm>
            <a:off x="7723853" y="2792781"/>
            <a:ext cx="3386512" cy="270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DA51A2-7DE6-4269-851E-C8975DEE5487}"/>
              </a:ext>
            </a:extLst>
          </p:cNvPr>
          <p:cNvSpPr/>
          <p:nvPr/>
        </p:nvSpPr>
        <p:spPr>
          <a:xfrm>
            <a:off x="7575492" y="2929533"/>
            <a:ext cx="3414102" cy="270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训练</a:t>
            </a:r>
            <a:r>
              <a:rPr lang="en-US" altLang="zh-CN" sz="2000" b="1" dirty="0">
                <a:solidFill>
                  <a:schemeClr val="tx1"/>
                </a:solidFill>
              </a:rPr>
              <a:t>run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只进行运动想象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用于康复训练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康复训练动作可以有多种方式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如果连续两次尝试未检测到运动意图，则自动执行被动训练（增强训练强度）</a:t>
            </a:r>
          </a:p>
          <a:p>
            <a:pPr algn="ctr">
              <a:lnSpc>
                <a:spcPts val="2500"/>
              </a:lnSpc>
            </a:pP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2327ECF6-6A6C-4C52-8A98-D1A085ADBAC2}"/>
              </a:ext>
            </a:extLst>
          </p:cNvPr>
          <p:cNvSpPr/>
          <p:nvPr/>
        </p:nvSpPr>
        <p:spPr>
          <a:xfrm>
            <a:off x="7207864" y="4145020"/>
            <a:ext cx="288000" cy="288000"/>
          </a:xfrm>
          <a:prstGeom prst="plus">
            <a:avLst>
              <a:gd name="adj" fmla="val 4053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3CB6D4-75DD-4ABF-B369-77CDC1E4F3CA}"/>
              </a:ext>
            </a:extLst>
          </p:cNvPr>
          <p:cNvSpPr txBox="1"/>
          <p:nvPr/>
        </p:nvSpPr>
        <p:spPr>
          <a:xfrm rot="20340487">
            <a:off x="3405044" y="1846061"/>
            <a:ext cx="87716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无反馈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285503-B05B-40EA-B88A-AA25B2714976}"/>
              </a:ext>
            </a:extLst>
          </p:cNvPr>
          <p:cNvSpPr txBox="1"/>
          <p:nvPr/>
        </p:nvSpPr>
        <p:spPr>
          <a:xfrm rot="20340487">
            <a:off x="10551011" y="1681766"/>
            <a:ext cx="87716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有反馈</a:t>
            </a:r>
          </a:p>
        </p:txBody>
      </p:sp>
    </p:spTree>
    <p:extLst>
      <p:ext uri="{BB962C8B-B14F-4D97-AF65-F5344CB8AC3E}">
        <p14:creationId xmlns:p14="http://schemas.microsoft.com/office/powerpoint/2010/main" val="411117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8E48C-138A-4F91-837C-10B5C1F4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运动想象</a:t>
            </a:r>
            <a:r>
              <a:rPr lang="en-US" altLang="zh-CN" dirty="0"/>
              <a:t>-BCI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A79B0-6F17-4D86-BA29-6C60D9AB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38449" cy="462384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包括</a:t>
            </a:r>
            <a:r>
              <a:rPr lang="en-US" altLang="zh-CN" sz="2400" dirty="0"/>
              <a:t>1</a:t>
            </a:r>
            <a:r>
              <a:rPr lang="zh-CN" altLang="en-US" sz="2400" dirty="0"/>
              <a:t>个校准</a:t>
            </a:r>
            <a:r>
              <a:rPr lang="en-US" altLang="zh-CN" sz="2400" dirty="0"/>
              <a:t>session + </a:t>
            </a:r>
            <a:r>
              <a:rPr lang="zh-CN" altLang="en-US" sz="2400" dirty="0"/>
              <a:t>若干康复训练</a:t>
            </a:r>
            <a:r>
              <a:rPr lang="en-US" altLang="zh-CN" sz="2400" dirty="0"/>
              <a:t>session</a:t>
            </a:r>
          </a:p>
          <a:p>
            <a:r>
              <a:rPr lang="zh-CN" altLang="en-US" sz="2400" dirty="0"/>
              <a:t>校准</a:t>
            </a:r>
            <a:r>
              <a:rPr lang="en-US" altLang="zh-CN" sz="2400" dirty="0"/>
              <a:t>session</a:t>
            </a:r>
          </a:p>
          <a:p>
            <a:pPr lvl="1"/>
            <a:r>
              <a:rPr lang="zh-CN" altLang="en-US" sz="2000" dirty="0"/>
              <a:t>随机出现运动想象和休息两种任务的提示，共计约</a:t>
            </a:r>
            <a:r>
              <a:rPr lang="en-US" altLang="zh-CN" sz="2000" dirty="0"/>
              <a:t>160</a:t>
            </a:r>
            <a:r>
              <a:rPr lang="zh-CN" altLang="en-US" sz="2000" dirty="0"/>
              <a:t>次任务（</a:t>
            </a:r>
            <a:r>
              <a:rPr lang="en-US" altLang="zh-CN" sz="2000" dirty="0"/>
              <a:t>trial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用于生成患者个性化的的分类模型</a:t>
            </a:r>
            <a:endParaRPr lang="en-US" altLang="zh-CN" sz="2000" dirty="0"/>
          </a:p>
          <a:p>
            <a:r>
              <a:rPr lang="zh-CN" altLang="en-US" sz="2400" dirty="0"/>
              <a:t>康复训练</a:t>
            </a:r>
            <a:r>
              <a:rPr lang="en-US" altLang="zh-CN" sz="2400" dirty="0"/>
              <a:t>session</a:t>
            </a:r>
          </a:p>
          <a:p>
            <a:pPr lvl="1"/>
            <a:r>
              <a:rPr lang="zh-CN" altLang="en-US" sz="2000" dirty="0"/>
              <a:t>包括</a:t>
            </a:r>
            <a:r>
              <a:rPr lang="en-US" altLang="zh-CN" sz="2000" dirty="0"/>
              <a:t>1</a:t>
            </a:r>
            <a:r>
              <a:rPr lang="zh-CN" altLang="en-US" sz="2000" dirty="0"/>
              <a:t>个评估</a:t>
            </a:r>
            <a:r>
              <a:rPr lang="en-US" altLang="zh-CN" sz="2000" dirty="0"/>
              <a:t>run + </a:t>
            </a:r>
            <a:r>
              <a:rPr lang="zh-CN" altLang="en-US" sz="2000" dirty="0"/>
              <a:t>若干训练</a:t>
            </a:r>
            <a:r>
              <a:rPr lang="en-US" altLang="zh-CN" sz="2000" dirty="0"/>
              <a:t>run</a:t>
            </a:r>
          </a:p>
          <a:p>
            <a:pPr lvl="1"/>
            <a:r>
              <a:rPr lang="zh-CN" altLang="en-US" sz="2000" dirty="0"/>
              <a:t>评估</a:t>
            </a:r>
            <a:r>
              <a:rPr lang="en-US" altLang="zh-CN" sz="2000" dirty="0"/>
              <a:t>run</a:t>
            </a:r>
          </a:p>
          <a:p>
            <a:pPr marL="914400" lvl="2" indent="0">
              <a:buNone/>
            </a:pPr>
            <a:r>
              <a:rPr lang="zh-CN" altLang="en-US" sz="1800" dirty="0"/>
              <a:t>进行运动想象和休息任务，用于评价模型分类正确率</a:t>
            </a:r>
            <a:endParaRPr lang="en-US" altLang="zh-CN" sz="1800" dirty="0"/>
          </a:p>
          <a:p>
            <a:pPr lvl="1"/>
            <a:r>
              <a:rPr lang="zh-CN" altLang="en-US" sz="2000" dirty="0"/>
              <a:t>训练</a:t>
            </a:r>
            <a:r>
              <a:rPr lang="en-US" altLang="zh-CN" sz="2000" dirty="0"/>
              <a:t>run</a:t>
            </a:r>
          </a:p>
          <a:p>
            <a:pPr marL="914400" lvl="2" indent="0">
              <a:buNone/>
            </a:pPr>
            <a:r>
              <a:rPr lang="zh-CN" altLang="en-US" sz="1800" dirty="0"/>
              <a:t>只进行运动想象，用于康复训练，后采用</a:t>
            </a:r>
            <a:r>
              <a:rPr lang="en-US" altLang="zh-CN" sz="1800" dirty="0"/>
              <a:t>FMMA</a:t>
            </a:r>
            <a:r>
              <a:rPr lang="zh-CN" altLang="en-US" sz="1800" dirty="0"/>
              <a:t>对患者康复情况进行评估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zh-CN" altLang="en-US" sz="1800" dirty="0"/>
              <a:t>康复训练动作可以以多种方式执行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zh-CN" altLang="en-US" sz="1800" dirty="0"/>
              <a:t>如果运动意图连续两次未被检测，则自动执行被动训练（增强训练强度）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220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D806B-E1FE-4973-9267-2F12F5D9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E4DD5-A53B-4CEB-89D9-14251D61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做不做随机对照实验？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康复训练用什么动作效果较好？如何视觉提示？</a:t>
            </a:r>
          </a:p>
        </p:txBody>
      </p:sp>
    </p:spTree>
    <p:extLst>
      <p:ext uri="{BB962C8B-B14F-4D97-AF65-F5344CB8AC3E}">
        <p14:creationId xmlns:p14="http://schemas.microsoft.com/office/powerpoint/2010/main" val="223032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7E058-3248-4075-A0EE-C1F260E9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970"/>
            <a:ext cx="10515600" cy="1325563"/>
          </a:xfrm>
        </p:spPr>
        <p:txBody>
          <a:bodyPr/>
          <a:lstStyle/>
          <a:p>
            <a:r>
              <a:rPr lang="zh-CN" altLang="en-US" dirty="0"/>
              <a:t>训练动作</a:t>
            </a:r>
            <a:r>
              <a:rPr lang="en-US" altLang="zh-CN" dirty="0"/>
              <a:t>&amp;</a:t>
            </a:r>
            <a:r>
              <a:rPr lang="zh-CN" altLang="en-US" dirty="0"/>
              <a:t>视觉提示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7162A05-B52C-4A73-B775-C4115BB5FD95}"/>
              </a:ext>
            </a:extLst>
          </p:cNvPr>
          <p:cNvGrpSpPr/>
          <p:nvPr/>
        </p:nvGrpSpPr>
        <p:grpSpPr>
          <a:xfrm>
            <a:off x="1222743" y="1504794"/>
            <a:ext cx="2945303" cy="1363256"/>
            <a:chOff x="567154" y="3198652"/>
            <a:chExt cx="2945303" cy="136325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F522963-00FC-4E77-AE0C-CFD490074431}"/>
                </a:ext>
              </a:extLst>
            </p:cNvPr>
            <p:cNvGrpSpPr/>
            <p:nvPr/>
          </p:nvGrpSpPr>
          <p:grpSpPr>
            <a:xfrm>
              <a:off x="1335314" y="3440679"/>
              <a:ext cx="2177143" cy="1121229"/>
              <a:chOff x="972457" y="2307771"/>
              <a:chExt cx="2177143" cy="1121229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CD23860E-8405-4B01-BC79-B6FD85F43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457" y="2844800"/>
                <a:ext cx="2177143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EE0FAED8-B8FE-4597-A0D2-99D82DF44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43" y="2307771"/>
                <a:ext cx="0" cy="112122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箭头: 右 7">
                <a:extLst>
                  <a:ext uri="{FF2B5EF4-FFF2-40B4-BE49-F238E27FC236}">
                    <a16:creationId xmlns:a16="http://schemas.microsoft.com/office/drawing/2014/main" id="{97E4494A-DEF1-427C-B089-4181051D8773}"/>
                  </a:ext>
                </a:extLst>
              </p:cNvPr>
              <p:cNvSpPr/>
              <p:nvPr/>
            </p:nvSpPr>
            <p:spPr>
              <a:xfrm flipH="1">
                <a:off x="1271100" y="2576285"/>
                <a:ext cx="768158" cy="537028"/>
              </a:xfrm>
              <a:prstGeom prst="rightArrow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BD16736-36E1-40A5-9047-B4F6072505D0}"/>
                </a:ext>
              </a:extLst>
            </p:cNvPr>
            <p:cNvSpPr txBox="1"/>
            <p:nvPr/>
          </p:nvSpPr>
          <p:spPr>
            <a:xfrm>
              <a:off x="567154" y="3198652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（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473F91CD-E0C6-44A7-A38D-1908FD207CB6}"/>
              </a:ext>
            </a:extLst>
          </p:cNvPr>
          <p:cNvSpPr txBox="1"/>
          <p:nvPr/>
        </p:nvSpPr>
        <p:spPr>
          <a:xfrm>
            <a:off x="4792162" y="150479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1EBC4F5-FBFE-4807-A348-0A4D5A92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990" y="1386629"/>
            <a:ext cx="4896280" cy="204237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2292E9E-BE3B-48FE-AC2A-267480BD9303}"/>
              </a:ext>
            </a:extLst>
          </p:cNvPr>
          <p:cNvSpPr txBox="1"/>
          <p:nvPr/>
        </p:nvSpPr>
        <p:spPr>
          <a:xfrm>
            <a:off x="1222744" y="366016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3E1D3C9-A127-4E43-BAF0-0A78CEC31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758" y="3660164"/>
            <a:ext cx="1423124" cy="246337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46A9057-C503-47F7-8FF6-A8608A16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149" y="3660164"/>
            <a:ext cx="2152320" cy="24633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2AF710B-9875-4CC8-9AB0-7323E2EB4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692" y="3660165"/>
            <a:ext cx="3544666" cy="234707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930DA08-1579-42FA-9ED2-A9AFC6C2A72F}"/>
              </a:ext>
            </a:extLst>
          </p:cNvPr>
          <p:cNvSpPr txBox="1"/>
          <p:nvPr/>
        </p:nvSpPr>
        <p:spPr>
          <a:xfrm>
            <a:off x="6319678" y="366016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861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321794BB-48DD-4F42-B8D0-7B6F009B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38449" cy="462384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患者进行一次运动想象时长多久为宜？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037A58-4254-4AD6-9298-DB2CA7F4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Trial</a:t>
            </a:r>
            <a:r>
              <a:rPr lang="zh-CN" altLang="en-US" dirty="0"/>
              <a:t>内部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F539E57-D8F1-456E-B332-901BBF8DCA24}"/>
              </a:ext>
            </a:extLst>
          </p:cNvPr>
          <p:cNvGrpSpPr/>
          <p:nvPr/>
        </p:nvGrpSpPr>
        <p:grpSpPr>
          <a:xfrm>
            <a:off x="615352" y="2628530"/>
            <a:ext cx="10968320" cy="1463874"/>
            <a:chOff x="847723" y="3929341"/>
            <a:chExt cx="10968320" cy="2049005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FE0AA4-6D78-4ACD-9A82-AAE29E92F4BB}"/>
                </a:ext>
              </a:extLst>
            </p:cNvPr>
            <p:cNvGrpSpPr/>
            <p:nvPr/>
          </p:nvGrpSpPr>
          <p:grpSpPr>
            <a:xfrm>
              <a:off x="847723" y="4802151"/>
              <a:ext cx="10968320" cy="1176195"/>
              <a:chOff x="6096000" y="4802153"/>
              <a:chExt cx="5710518" cy="1176195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3E3EA80-EDD5-42A8-B287-AE0F0F85AA1A}"/>
                  </a:ext>
                </a:extLst>
              </p:cNvPr>
              <p:cNvSpPr/>
              <p:nvPr/>
            </p:nvSpPr>
            <p:spPr>
              <a:xfrm>
                <a:off x="8559330" y="5136042"/>
                <a:ext cx="1656089" cy="396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0807B18E-C649-4885-89E9-96141B8A3ECD}"/>
                  </a:ext>
                </a:extLst>
              </p:cNvPr>
              <p:cNvSpPr/>
              <p:nvPr/>
            </p:nvSpPr>
            <p:spPr>
              <a:xfrm>
                <a:off x="7726878" y="5137037"/>
                <a:ext cx="426668" cy="396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AF1E57FA-50C4-442B-8580-5F4E88CA52D2}"/>
                  </a:ext>
                </a:extLst>
              </p:cNvPr>
              <p:cNvSpPr/>
              <p:nvPr/>
            </p:nvSpPr>
            <p:spPr>
              <a:xfrm>
                <a:off x="6911786" y="5137039"/>
                <a:ext cx="823728" cy="396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8FDB3280-3E2D-4D1E-B1A8-9CCA5B0CE696}"/>
                  </a:ext>
                </a:extLst>
              </p:cNvPr>
              <p:cNvSpPr/>
              <p:nvPr/>
            </p:nvSpPr>
            <p:spPr>
              <a:xfrm>
                <a:off x="10206692" y="5133495"/>
                <a:ext cx="824514" cy="396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080F877-5A08-4BC5-99E8-48B1D9AFD515}"/>
                  </a:ext>
                </a:extLst>
              </p:cNvPr>
              <p:cNvSpPr/>
              <p:nvPr/>
            </p:nvSpPr>
            <p:spPr>
              <a:xfrm>
                <a:off x="8154177" y="5135876"/>
                <a:ext cx="411143" cy="396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1711018F-A8E0-4A82-A993-B4FC9508D0C7}"/>
                  </a:ext>
                </a:extLst>
              </p:cNvPr>
              <p:cNvGrpSpPr/>
              <p:nvPr/>
            </p:nvGrpSpPr>
            <p:grpSpPr>
              <a:xfrm>
                <a:off x="6096000" y="5420758"/>
                <a:ext cx="5710518" cy="557590"/>
                <a:chOff x="1335741" y="5037720"/>
                <a:chExt cx="5710518" cy="557590"/>
              </a:xfrm>
            </p:grpSpPr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9245D008-C7E4-4B81-A54E-BE28F9F65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5741" y="5136777"/>
                  <a:ext cx="57105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11C9471A-84D8-4E27-94E2-75B6D8DD7484}"/>
                    </a:ext>
                  </a:extLst>
                </p:cNvPr>
                <p:cNvGrpSpPr/>
                <p:nvPr/>
              </p:nvGrpSpPr>
              <p:grpSpPr>
                <a:xfrm>
                  <a:off x="1998283" y="5037720"/>
                  <a:ext cx="306494" cy="557590"/>
                  <a:chOff x="1850365" y="5177118"/>
                  <a:chExt cx="306494" cy="557590"/>
                </a:xfrm>
              </p:grpSpPr>
              <p:cxnSp>
                <p:nvCxnSpPr>
                  <p:cNvPr id="7" name="直接连接符 6">
                    <a:extLst>
                      <a:ext uri="{FF2B5EF4-FFF2-40B4-BE49-F238E27FC236}">
                        <a16:creationId xmlns:a16="http://schemas.microsoft.com/office/drawing/2014/main" id="{B3CC32ED-51B0-4828-8F87-CB13455AB0E0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3BB099B1-E261-4DA3-BD69-3B577E5B0D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5" y="5365376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0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EBDAF10E-3171-4242-9116-C16B473E247D}"/>
                    </a:ext>
                  </a:extLst>
                </p:cNvPr>
                <p:cNvGrpSpPr/>
                <p:nvPr/>
              </p:nvGrpSpPr>
              <p:grpSpPr>
                <a:xfrm>
                  <a:off x="2410145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11" name="直接连接符 10">
                    <a:extLst>
                      <a:ext uri="{FF2B5EF4-FFF2-40B4-BE49-F238E27FC236}">
                        <a16:creationId xmlns:a16="http://schemas.microsoft.com/office/drawing/2014/main" id="{4E2A10EB-E3F5-4D2C-8D6D-1263BB78C79A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AB2D4F50-FDCF-4A36-9226-7B8234A931E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1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2C1FEB2E-A2AA-400F-ABF4-0A2B76208DF3}"/>
                    </a:ext>
                  </a:extLst>
                </p:cNvPr>
                <p:cNvGrpSpPr/>
                <p:nvPr/>
              </p:nvGrpSpPr>
              <p:grpSpPr>
                <a:xfrm>
                  <a:off x="3233871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14" name="直接连接符 13">
                    <a:extLst>
                      <a:ext uri="{FF2B5EF4-FFF2-40B4-BE49-F238E27FC236}">
                        <a16:creationId xmlns:a16="http://schemas.microsoft.com/office/drawing/2014/main" id="{41E91BC5-33D0-493B-B2E6-E9EEE8540A51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8E1A5F49-1780-4F16-BA4F-CFB5B643800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3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2FFC7A6F-C658-45BD-9B21-918682C5CC49}"/>
                    </a:ext>
                  </a:extLst>
                </p:cNvPr>
                <p:cNvGrpSpPr/>
                <p:nvPr/>
              </p:nvGrpSpPr>
              <p:grpSpPr>
                <a:xfrm>
                  <a:off x="4057597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17" name="直接连接符 16">
                    <a:extLst>
                      <a:ext uri="{FF2B5EF4-FFF2-40B4-BE49-F238E27FC236}">
                        <a16:creationId xmlns:a16="http://schemas.microsoft.com/office/drawing/2014/main" id="{8EF98168-8F00-426A-96F8-1BD717368513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00934AC-A5F9-4FD0-A791-86D08FA3A645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5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313A690C-BCD4-45E7-AB9B-1E42D118D641}"/>
                    </a:ext>
                  </a:extLst>
                </p:cNvPr>
                <p:cNvGrpSpPr/>
                <p:nvPr/>
              </p:nvGrpSpPr>
              <p:grpSpPr>
                <a:xfrm>
                  <a:off x="4881323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897C18FB-CBDB-4D83-8487-5E50F362B415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CC3AB7CB-96B1-4182-8D72-D0062BEE6051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7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1DA614A8-2E37-4DE8-AB41-88661FDD6ADB}"/>
                    </a:ext>
                  </a:extLst>
                </p:cNvPr>
                <p:cNvGrpSpPr/>
                <p:nvPr/>
              </p:nvGrpSpPr>
              <p:grpSpPr>
                <a:xfrm>
                  <a:off x="5705049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CF3321D6-2BB1-4ECC-980E-796ABBBC44E5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F774F06E-EB1A-4A06-B707-86A300D2A9BB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9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2A457249-3F9D-49F5-98EE-A9D11091F921}"/>
                    </a:ext>
                  </a:extLst>
                </p:cNvPr>
                <p:cNvGrpSpPr/>
                <p:nvPr/>
              </p:nvGrpSpPr>
              <p:grpSpPr>
                <a:xfrm>
                  <a:off x="2822008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62" name="直接连接符 61">
                    <a:extLst>
                      <a:ext uri="{FF2B5EF4-FFF2-40B4-BE49-F238E27FC236}">
                        <a16:creationId xmlns:a16="http://schemas.microsoft.com/office/drawing/2014/main" id="{72D15AE5-FAA9-4ACC-B4F1-D01D325060EA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80C60E9C-B10D-41B5-A6CC-8AD295CA9AE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2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A3C8EF97-04F9-427A-AF45-3D9CD35E64DD}"/>
                    </a:ext>
                  </a:extLst>
                </p:cNvPr>
                <p:cNvGrpSpPr/>
                <p:nvPr/>
              </p:nvGrpSpPr>
              <p:grpSpPr>
                <a:xfrm>
                  <a:off x="3645734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65" name="直接连接符 64">
                    <a:extLst>
                      <a:ext uri="{FF2B5EF4-FFF2-40B4-BE49-F238E27FC236}">
                        <a16:creationId xmlns:a16="http://schemas.microsoft.com/office/drawing/2014/main" id="{572F74C2-3690-4501-A22D-060C3125B672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88A6DD49-8D04-482D-93DB-74CFB0FF122E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4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1A3F352F-0016-481F-8C40-28A3DA874B63}"/>
                    </a:ext>
                  </a:extLst>
                </p:cNvPr>
                <p:cNvGrpSpPr/>
                <p:nvPr/>
              </p:nvGrpSpPr>
              <p:grpSpPr>
                <a:xfrm>
                  <a:off x="4469460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68" name="直接连接符 67">
                    <a:extLst>
                      <a:ext uri="{FF2B5EF4-FFF2-40B4-BE49-F238E27FC236}">
                        <a16:creationId xmlns:a16="http://schemas.microsoft.com/office/drawing/2014/main" id="{55E1083E-16D8-470F-B979-736E15D99EA3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CE9DBA83-DD36-4D55-BD4D-5D67C51F26FD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6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A73E8152-C5C5-46A6-B99A-64C32518795F}"/>
                    </a:ext>
                  </a:extLst>
                </p:cNvPr>
                <p:cNvGrpSpPr/>
                <p:nvPr/>
              </p:nvGrpSpPr>
              <p:grpSpPr>
                <a:xfrm>
                  <a:off x="5293186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E52709A3-B1F8-4418-8C20-81FA4BD209E7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3085640C-C13C-46CB-AFE2-25D4B81ECD04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8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73" name="组合 72">
                  <a:extLst>
                    <a:ext uri="{FF2B5EF4-FFF2-40B4-BE49-F238E27FC236}">
                      <a16:creationId xmlns:a16="http://schemas.microsoft.com/office/drawing/2014/main" id="{28E1C1AA-2266-4C0C-AAD2-3A4335EBEFAD}"/>
                    </a:ext>
                  </a:extLst>
                </p:cNvPr>
                <p:cNvGrpSpPr/>
                <p:nvPr/>
              </p:nvGrpSpPr>
              <p:grpSpPr>
                <a:xfrm>
                  <a:off x="6055999" y="5037720"/>
                  <a:ext cx="428323" cy="557590"/>
                  <a:chOff x="1789451" y="5177118"/>
                  <a:chExt cx="428323" cy="557590"/>
                </a:xfrm>
              </p:grpSpPr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DF065EDD-E3E1-4A15-8935-1961C46B3212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041C2163-75E6-42F8-8411-3FA078C1AD0F}"/>
                      </a:ext>
                    </a:extLst>
                  </p:cNvPr>
                  <p:cNvSpPr txBox="1"/>
                  <p:nvPr/>
                </p:nvSpPr>
                <p:spPr>
                  <a:xfrm>
                    <a:off x="1789451" y="5365376"/>
                    <a:ext cx="428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10</a:t>
                    </a:r>
                    <a:endParaRPr lang="zh-CN" altLang="en-US" dirty="0"/>
                  </a:p>
                </p:txBody>
              </p:sp>
            </p:grpSp>
          </p:grp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816FDE30-02F3-4CF6-888F-DE939168A415}"/>
                  </a:ext>
                </a:extLst>
              </p:cNvPr>
              <p:cNvCxnSpPr>
                <a:cxnSpLocks/>
                <a:stCxn id="53" idx="2"/>
                <a:endCxn id="91" idx="3"/>
              </p:cNvCxnSpPr>
              <p:nvPr/>
            </p:nvCxnSpPr>
            <p:spPr>
              <a:xfrm>
                <a:off x="7735514" y="5008356"/>
                <a:ext cx="0" cy="326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1D2DE8CC-6C07-48C5-A0CD-8E41287402A9}"/>
                  </a:ext>
                </a:extLst>
              </p:cNvPr>
              <p:cNvCxnSpPr>
                <a:cxnSpLocks/>
                <a:stCxn id="76" idx="2"/>
                <a:endCxn id="94" idx="1"/>
              </p:cNvCxnSpPr>
              <p:nvPr/>
            </p:nvCxnSpPr>
            <p:spPr>
              <a:xfrm>
                <a:off x="8154177" y="4895549"/>
                <a:ext cx="1" cy="4383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D1398D10-1BCF-4F9E-8A92-37C472C21B3A}"/>
                  </a:ext>
                </a:extLst>
              </p:cNvPr>
              <p:cNvCxnSpPr>
                <a:cxnSpLocks/>
                <a:stCxn id="77" idx="1"/>
                <a:endCxn id="95" idx="1"/>
              </p:cNvCxnSpPr>
              <p:nvPr/>
            </p:nvCxnSpPr>
            <p:spPr>
              <a:xfrm>
                <a:off x="8558985" y="4802153"/>
                <a:ext cx="345" cy="531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8DC4FFEF-E8AF-43DD-9AAB-C52359B544A5}"/>
                  </a:ext>
                </a:extLst>
              </p:cNvPr>
              <p:cNvCxnSpPr>
                <a:cxnSpLocks/>
                <a:stCxn id="87" idx="2"/>
                <a:endCxn id="92" idx="1"/>
              </p:cNvCxnSpPr>
              <p:nvPr/>
            </p:nvCxnSpPr>
            <p:spPr>
              <a:xfrm>
                <a:off x="10205041" y="4999622"/>
                <a:ext cx="1650" cy="331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0DC2DD1-3CAD-43C6-B8C9-FF87767A6354}"/>
                </a:ext>
              </a:extLst>
            </p:cNvPr>
            <p:cNvSpPr txBox="1"/>
            <p:nvPr/>
          </p:nvSpPr>
          <p:spPr>
            <a:xfrm>
              <a:off x="3579832" y="4669800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Beep</a:t>
              </a:r>
              <a:r>
                <a:rPr lang="zh-CN" altLang="en-US" sz="1600" dirty="0"/>
                <a:t>音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23CB759-60DA-483D-8AA5-5FF51E273657}"/>
                </a:ext>
              </a:extLst>
            </p:cNvPr>
            <p:cNvSpPr txBox="1"/>
            <p:nvPr/>
          </p:nvSpPr>
          <p:spPr>
            <a:xfrm>
              <a:off x="4298207" y="439330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/>
                <a:t>视觉提示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323B9B0-0216-470B-97D7-2F25D7BDCE4B}"/>
                </a:ext>
              </a:extLst>
            </p:cNvPr>
            <p:cNvSpPr txBox="1"/>
            <p:nvPr/>
          </p:nvSpPr>
          <p:spPr>
            <a:xfrm>
              <a:off x="5578434" y="4565211"/>
              <a:ext cx="2031325" cy="47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/>
                <a:t>提示消失，继续想象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964E167-B561-43E2-ABC2-FB45382737D4}"/>
                </a:ext>
              </a:extLst>
            </p:cNvPr>
            <p:cNvSpPr txBox="1"/>
            <p:nvPr/>
          </p:nvSpPr>
          <p:spPr>
            <a:xfrm>
              <a:off x="8442533" y="466106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/>
                <a:t>休息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C0BF639-5937-446A-A160-891AD10BFE4E}"/>
                </a:ext>
              </a:extLst>
            </p:cNvPr>
            <p:cNvCxnSpPr>
              <a:cxnSpLocks/>
            </p:cNvCxnSpPr>
            <p:nvPr/>
          </p:nvCxnSpPr>
          <p:spPr>
            <a:xfrm>
              <a:off x="4839892" y="4338126"/>
              <a:ext cx="392009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2EB41AB-B920-4D3E-9A6D-D0FE32AD85D1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8740050" y="4242953"/>
              <a:ext cx="1" cy="418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0FBEA1D-D355-422A-9680-B5AA2C05A61E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4800909" y="4282951"/>
              <a:ext cx="0" cy="110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A747F52-477E-44CB-AC9C-F804AB14037C}"/>
                </a:ext>
              </a:extLst>
            </p:cNvPr>
            <p:cNvSpPr/>
            <p:nvPr/>
          </p:nvSpPr>
          <p:spPr>
            <a:xfrm>
              <a:off x="5853866" y="3929341"/>
              <a:ext cx="1620957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运动想象或休息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08BF83AB-8DD7-4072-98C4-D4CD1F53B070}"/>
              </a:ext>
            </a:extLst>
          </p:cNvPr>
          <p:cNvGrpSpPr/>
          <p:nvPr/>
        </p:nvGrpSpPr>
        <p:grpSpPr>
          <a:xfrm>
            <a:off x="545105" y="4668529"/>
            <a:ext cx="10968320" cy="1463874"/>
            <a:chOff x="847723" y="3929341"/>
            <a:chExt cx="10968320" cy="2049005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3D66C82D-210F-4177-B104-78A47AEF60D6}"/>
                </a:ext>
              </a:extLst>
            </p:cNvPr>
            <p:cNvGrpSpPr/>
            <p:nvPr/>
          </p:nvGrpSpPr>
          <p:grpSpPr>
            <a:xfrm>
              <a:off x="847723" y="4875338"/>
              <a:ext cx="10968320" cy="1103008"/>
              <a:chOff x="6096000" y="4875340"/>
              <a:chExt cx="5710518" cy="1103008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C3EE102A-4241-4BF0-9610-A3442B10FE4C}"/>
                  </a:ext>
                </a:extLst>
              </p:cNvPr>
              <p:cNvSpPr/>
              <p:nvPr/>
            </p:nvSpPr>
            <p:spPr>
              <a:xfrm>
                <a:off x="8559330" y="5136042"/>
                <a:ext cx="1656089" cy="396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F260297E-758C-46BE-B094-CA679C0CCBB4}"/>
                  </a:ext>
                </a:extLst>
              </p:cNvPr>
              <p:cNvSpPr/>
              <p:nvPr/>
            </p:nvSpPr>
            <p:spPr>
              <a:xfrm>
                <a:off x="7726878" y="5137037"/>
                <a:ext cx="426668" cy="396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B515C6D0-B009-46EA-99C8-92BAED6B2406}"/>
                  </a:ext>
                </a:extLst>
              </p:cNvPr>
              <p:cNvSpPr/>
              <p:nvPr/>
            </p:nvSpPr>
            <p:spPr>
              <a:xfrm>
                <a:off x="6911786" y="5137039"/>
                <a:ext cx="823728" cy="396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F9C32AF6-7CB2-4EB8-BC2C-00C4A9F712CA}"/>
                  </a:ext>
                </a:extLst>
              </p:cNvPr>
              <p:cNvSpPr/>
              <p:nvPr/>
            </p:nvSpPr>
            <p:spPr>
              <a:xfrm>
                <a:off x="10206692" y="5133495"/>
                <a:ext cx="824514" cy="396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1E9CD778-AE01-43EB-8ACF-EDDFD5107CB3}"/>
                  </a:ext>
                </a:extLst>
              </p:cNvPr>
              <p:cNvSpPr/>
              <p:nvPr/>
            </p:nvSpPr>
            <p:spPr>
              <a:xfrm>
                <a:off x="8154177" y="5135876"/>
                <a:ext cx="411143" cy="396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C39B15F0-4628-4E0F-AFA4-4C43EFD934A1}"/>
                  </a:ext>
                </a:extLst>
              </p:cNvPr>
              <p:cNvGrpSpPr/>
              <p:nvPr/>
            </p:nvGrpSpPr>
            <p:grpSpPr>
              <a:xfrm>
                <a:off x="6096000" y="5420758"/>
                <a:ext cx="5710518" cy="557590"/>
                <a:chOff x="1335741" y="5037720"/>
                <a:chExt cx="5710518" cy="557590"/>
              </a:xfrm>
            </p:grpSpPr>
            <p:cxnSp>
              <p:nvCxnSpPr>
                <p:cNvPr id="174" name="直接连接符 173">
                  <a:extLst>
                    <a:ext uri="{FF2B5EF4-FFF2-40B4-BE49-F238E27FC236}">
                      <a16:creationId xmlns:a16="http://schemas.microsoft.com/office/drawing/2014/main" id="{C1FABB48-F8B8-4664-9B2B-DDC5864F0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5741" y="5136777"/>
                  <a:ext cx="57105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5" name="组合 174">
                  <a:extLst>
                    <a:ext uri="{FF2B5EF4-FFF2-40B4-BE49-F238E27FC236}">
                      <a16:creationId xmlns:a16="http://schemas.microsoft.com/office/drawing/2014/main" id="{38922A47-9D25-4EAE-89BE-9DB9E9B98334}"/>
                    </a:ext>
                  </a:extLst>
                </p:cNvPr>
                <p:cNvGrpSpPr/>
                <p:nvPr/>
              </p:nvGrpSpPr>
              <p:grpSpPr>
                <a:xfrm>
                  <a:off x="1998283" y="5037720"/>
                  <a:ext cx="306494" cy="557590"/>
                  <a:chOff x="1850365" y="5177118"/>
                  <a:chExt cx="306494" cy="557590"/>
                </a:xfrm>
              </p:grpSpPr>
              <p:cxnSp>
                <p:nvCxnSpPr>
                  <p:cNvPr id="206" name="直接连接符 205">
                    <a:extLst>
                      <a:ext uri="{FF2B5EF4-FFF2-40B4-BE49-F238E27FC236}">
                        <a16:creationId xmlns:a16="http://schemas.microsoft.com/office/drawing/2014/main" id="{C88D7201-9060-41E2-9C42-9A89771FD250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AE30E46F-40DA-43E0-B495-51124C08F790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5" y="5365376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0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B1535CDC-57F8-4224-9A7E-0A00780AEEEA}"/>
                    </a:ext>
                  </a:extLst>
                </p:cNvPr>
                <p:cNvGrpSpPr/>
                <p:nvPr/>
              </p:nvGrpSpPr>
              <p:grpSpPr>
                <a:xfrm>
                  <a:off x="2410145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204" name="直接连接符 203">
                    <a:extLst>
                      <a:ext uri="{FF2B5EF4-FFF2-40B4-BE49-F238E27FC236}">
                        <a16:creationId xmlns:a16="http://schemas.microsoft.com/office/drawing/2014/main" id="{FA93C1DF-E93A-493B-936A-0382E1D64F51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94618F59-7AD4-4DAE-A4CD-56ABBF8ACF4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1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77" name="组合 176">
                  <a:extLst>
                    <a:ext uri="{FF2B5EF4-FFF2-40B4-BE49-F238E27FC236}">
                      <a16:creationId xmlns:a16="http://schemas.microsoft.com/office/drawing/2014/main" id="{FA3BC1D5-91B6-44A8-9F02-2312EF965706}"/>
                    </a:ext>
                  </a:extLst>
                </p:cNvPr>
                <p:cNvGrpSpPr/>
                <p:nvPr/>
              </p:nvGrpSpPr>
              <p:grpSpPr>
                <a:xfrm>
                  <a:off x="3233871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202" name="直接连接符 201">
                    <a:extLst>
                      <a:ext uri="{FF2B5EF4-FFF2-40B4-BE49-F238E27FC236}">
                        <a16:creationId xmlns:a16="http://schemas.microsoft.com/office/drawing/2014/main" id="{E8359C9A-26E6-4660-AB1E-2F001A69352E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A06FCCFD-ABEA-4B80-BD8C-64703547883E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3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9045A658-11BC-4BB0-9F2B-250F74C6F284}"/>
                    </a:ext>
                  </a:extLst>
                </p:cNvPr>
                <p:cNvGrpSpPr/>
                <p:nvPr/>
              </p:nvGrpSpPr>
              <p:grpSpPr>
                <a:xfrm>
                  <a:off x="4057597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200" name="直接连接符 199">
                    <a:extLst>
                      <a:ext uri="{FF2B5EF4-FFF2-40B4-BE49-F238E27FC236}">
                        <a16:creationId xmlns:a16="http://schemas.microsoft.com/office/drawing/2014/main" id="{32167DDF-0547-4C95-96B9-A37BF42F08F9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1" name="文本框 200">
                    <a:extLst>
                      <a:ext uri="{FF2B5EF4-FFF2-40B4-BE49-F238E27FC236}">
                        <a16:creationId xmlns:a16="http://schemas.microsoft.com/office/drawing/2014/main" id="{6AA01441-0AC2-485B-BB02-1392DD1F37B7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5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79" name="组合 178">
                  <a:extLst>
                    <a:ext uri="{FF2B5EF4-FFF2-40B4-BE49-F238E27FC236}">
                      <a16:creationId xmlns:a16="http://schemas.microsoft.com/office/drawing/2014/main" id="{FD49349C-0DF5-43EA-9454-2656ECEBBE84}"/>
                    </a:ext>
                  </a:extLst>
                </p:cNvPr>
                <p:cNvGrpSpPr/>
                <p:nvPr/>
              </p:nvGrpSpPr>
              <p:grpSpPr>
                <a:xfrm>
                  <a:off x="4881323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198" name="直接连接符 197">
                    <a:extLst>
                      <a:ext uri="{FF2B5EF4-FFF2-40B4-BE49-F238E27FC236}">
                        <a16:creationId xmlns:a16="http://schemas.microsoft.com/office/drawing/2014/main" id="{E0AE9641-1CFA-4A05-892B-1279BA0D5348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EAC5D99E-4AB7-46D2-B3AA-491F0CD0C19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7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80" name="组合 179">
                  <a:extLst>
                    <a:ext uri="{FF2B5EF4-FFF2-40B4-BE49-F238E27FC236}">
                      <a16:creationId xmlns:a16="http://schemas.microsoft.com/office/drawing/2014/main" id="{3442DB87-7DA1-4C10-81E4-0E5D1923D3E9}"/>
                    </a:ext>
                  </a:extLst>
                </p:cNvPr>
                <p:cNvGrpSpPr/>
                <p:nvPr/>
              </p:nvGrpSpPr>
              <p:grpSpPr>
                <a:xfrm>
                  <a:off x="5705049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2ABCF1E2-5708-4516-ABEF-A254CDAA968F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7" name="文本框 196">
                    <a:extLst>
                      <a:ext uri="{FF2B5EF4-FFF2-40B4-BE49-F238E27FC236}">
                        <a16:creationId xmlns:a16="http://schemas.microsoft.com/office/drawing/2014/main" id="{99BEFBDC-8EB4-4BA6-BAB4-A48664A0755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9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81" name="组合 180">
                  <a:extLst>
                    <a:ext uri="{FF2B5EF4-FFF2-40B4-BE49-F238E27FC236}">
                      <a16:creationId xmlns:a16="http://schemas.microsoft.com/office/drawing/2014/main" id="{F40D6758-75F5-400C-8266-D1013E4927E5}"/>
                    </a:ext>
                  </a:extLst>
                </p:cNvPr>
                <p:cNvGrpSpPr/>
                <p:nvPr/>
              </p:nvGrpSpPr>
              <p:grpSpPr>
                <a:xfrm>
                  <a:off x="2822008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A355DB45-8BF5-4E46-92F8-69EC49D38FF5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文本框 194">
                    <a:extLst>
                      <a:ext uri="{FF2B5EF4-FFF2-40B4-BE49-F238E27FC236}">
                        <a16:creationId xmlns:a16="http://schemas.microsoft.com/office/drawing/2014/main" id="{4391B33E-9260-41E5-A4A7-A5BE887B2C2E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2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82" name="组合 181">
                  <a:extLst>
                    <a:ext uri="{FF2B5EF4-FFF2-40B4-BE49-F238E27FC236}">
                      <a16:creationId xmlns:a16="http://schemas.microsoft.com/office/drawing/2014/main" id="{CFF5B1C5-C172-4E57-863C-6E9910163DFB}"/>
                    </a:ext>
                  </a:extLst>
                </p:cNvPr>
                <p:cNvGrpSpPr/>
                <p:nvPr/>
              </p:nvGrpSpPr>
              <p:grpSpPr>
                <a:xfrm>
                  <a:off x="3645734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192" name="直接连接符 191">
                    <a:extLst>
                      <a:ext uri="{FF2B5EF4-FFF2-40B4-BE49-F238E27FC236}">
                        <a16:creationId xmlns:a16="http://schemas.microsoft.com/office/drawing/2014/main" id="{25C8471B-5C7B-44EB-A73D-987FA783E7DD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文本框 192">
                    <a:extLst>
                      <a:ext uri="{FF2B5EF4-FFF2-40B4-BE49-F238E27FC236}">
                        <a16:creationId xmlns:a16="http://schemas.microsoft.com/office/drawing/2014/main" id="{D8182B52-7AE5-4583-B7D4-002E36914B5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4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83" name="组合 182">
                  <a:extLst>
                    <a:ext uri="{FF2B5EF4-FFF2-40B4-BE49-F238E27FC236}">
                      <a16:creationId xmlns:a16="http://schemas.microsoft.com/office/drawing/2014/main" id="{308D1D42-21E1-4DD6-87F2-0CEE5119F8A2}"/>
                    </a:ext>
                  </a:extLst>
                </p:cNvPr>
                <p:cNvGrpSpPr/>
                <p:nvPr/>
              </p:nvGrpSpPr>
              <p:grpSpPr>
                <a:xfrm>
                  <a:off x="4469460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190" name="直接连接符 189">
                    <a:extLst>
                      <a:ext uri="{FF2B5EF4-FFF2-40B4-BE49-F238E27FC236}">
                        <a16:creationId xmlns:a16="http://schemas.microsoft.com/office/drawing/2014/main" id="{0094E94E-27AD-4AF3-B772-C82DD30DEEA3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文本框 190">
                    <a:extLst>
                      <a:ext uri="{FF2B5EF4-FFF2-40B4-BE49-F238E27FC236}">
                        <a16:creationId xmlns:a16="http://schemas.microsoft.com/office/drawing/2014/main" id="{F7ABE2FE-F51E-471F-A522-741DD0778E5A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6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BCE7CBE0-9D40-47E6-B293-BED015CEE65E}"/>
                    </a:ext>
                  </a:extLst>
                </p:cNvPr>
                <p:cNvGrpSpPr/>
                <p:nvPr/>
              </p:nvGrpSpPr>
              <p:grpSpPr>
                <a:xfrm>
                  <a:off x="5293186" y="5037720"/>
                  <a:ext cx="306495" cy="557590"/>
                  <a:chOff x="1850364" y="5177118"/>
                  <a:chExt cx="306495" cy="557590"/>
                </a:xfrm>
              </p:grpSpPr>
              <p:cxnSp>
                <p:nvCxnSpPr>
                  <p:cNvPr id="188" name="直接连接符 187">
                    <a:extLst>
                      <a:ext uri="{FF2B5EF4-FFF2-40B4-BE49-F238E27FC236}">
                        <a16:creationId xmlns:a16="http://schemas.microsoft.com/office/drawing/2014/main" id="{60232731-4029-4D69-89C7-3C5DAD2841C4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5E3A27C6-8985-4A12-BA8A-F70031592C4B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64" y="5365376"/>
                    <a:ext cx="3064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8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2F9A2D54-707C-49F4-911E-F40A34194784}"/>
                    </a:ext>
                  </a:extLst>
                </p:cNvPr>
                <p:cNvGrpSpPr/>
                <p:nvPr/>
              </p:nvGrpSpPr>
              <p:grpSpPr>
                <a:xfrm>
                  <a:off x="6055999" y="5037720"/>
                  <a:ext cx="428323" cy="557590"/>
                  <a:chOff x="1789451" y="5177118"/>
                  <a:chExt cx="428323" cy="557590"/>
                </a:xfrm>
              </p:grpSpPr>
              <p:cxnSp>
                <p:nvCxnSpPr>
                  <p:cNvPr id="186" name="直接连接符 185">
                    <a:extLst>
                      <a:ext uri="{FF2B5EF4-FFF2-40B4-BE49-F238E27FC236}">
                        <a16:creationId xmlns:a16="http://schemas.microsoft.com/office/drawing/2014/main" id="{0E71A884-693C-45EC-A04E-114372028DEB}"/>
                      </a:ext>
                    </a:extLst>
                  </p:cNvPr>
                  <p:cNvCxnSpPr/>
                  <p:nvPr/>
                </p:nvCxnSpPr>
                <p:spPr>
                  <a:xfrm>
                    <a:off x="2003612" y="5177118"/>
                    <a:ext cx="0" cy="1344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7" name="文本框 186">
                    <a:extLst>
                      <a:ext uri="{FF2B5EF4-FFF2-40B4-BE49-F238E27FC236}">
                        <a16:creationId xmlns:a16="http://schemas.microsoft.com/office/drawing/2014/main" id="{31DA7E5F-5116-4411-AA3A-A202F7AA5F17}"/>
                      </a:ext>
                    </a:extLst>
                  </p:cNvPr>
                  <p:cNvSpPr txBox="1"/>
                  <p:nvPr/>
                </p:nvSpPr>
                <p:spPr>
                  <a:xfrm>
                    <a:off x="1789451" y="5365376"/>
                    <a:ext cx="428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10</a:t>
                    </a:r>
                    <a:endParaRPr lang="zh-CN" altLang="en-US" dirty="0"/>
                  </a:p>
                </p:txBody>
              </p:sp>
            </p:grpSp>
          </p:grp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51CC2F78-0A87-4FCA-AD7B-0B1AA62EEA91}"/>
                  </a:ext>
                </a:extLst>
              </p:cNvPr>
              <p:cNvCxnSpPr>
                <a:cxnSpLocks/>
                <a:stCxn id="156" idx="2"/>
                <a:endCxn id="166" idx="3"/>
              </p:cNvCxnSpPr>
              <p:nvPr/>
            </p:nvCxnSpPr>
            <p:spPr>
              <a:xfrm>
                <a:off x="7735514" y="5008356"/>
                <a:ext cx="0" cy="326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E42E3F4E-2512-43AE-962A-4ED5D4F1E8B4}"/>
                  </a:ext>
                </a:extLst>
              </p:cNvPr>
              <p:cNvCxnSpPr>
                <a:cxnSpLocks/>
                <a:stCxn id="157" idx="2"/>
                <a:endCxn id="168" idx="1"/>
              </p:cNvCxnSpPr>
              <p:nvPr/>
            </p:nvCxnSpPr>
            <p:spPr>
              <a:xfrm>
                <a:off x="8154177" y="4875340"/>
                <a:ext cx="1" cy="458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>
                <a:extLst>
                  <a:ext uri="{FF2B5EF4-FFF2-40B4-BE49-F238E27FC236}">
                    <a16:creationId xmlns:a16="http://schemas.microsoft.com/office/drawing/2014/main" id="{23A18971-2659-4008-A6B0-63507B712AA8}"/>
                  </a:ext>
                </a:extLst>
              </p:cNvPr>
              <p:cNvCxnSpPr>
                <a:cxnSpLocks/>
                <a:stCxn id="158" idx="2"/>
                <a:endCxn id="164" idx="1"/>
              </p:cNvCxnSpPr>
              <p:nvPr/>
            </p:nvCxnSpPr>
            <p:spPr>
              <a:xfrm>
                <a:off x="8556682" y="5010080"/>
                <a:ext cx="2648" cy="3239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5F3FA7EF-A898-4185-AC11-4DCA15B418C4}"/>
                  </a:ext>
                </a:extLst>
              </p:cNvPr>
              <p:cNvCxnSpPr>
                <a:cxnSpLocks/>
                <a:stCxn id="159" idx="2"/>
                <a:endCxn id="167" idx="1"/>
              </p:cNvCxnSpPr>
              <p:nvPr/>
            </p:nvCxnSpPr>
            <p:spPr>
              <a:xfrm>
                <a:off x="10205041" y="4999622"/>
                <a:ext cx="1650" cy="331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23770EB-505E-4BDC-954E-363F84C9DD11}"/>
                </a:ext>
              </a:extLst>
            </p:cNvPr>
            <p:cNvSpPr txBox="1"/>
            <p:nvPr/>
          </p:nvSpPr>
          <p:spPr>
            <a:xfrm>
              <a:off x="3579832" y="4669800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Beep</a:t>
              </a:r>
              <a:r>
                <a:rPr lang="zh-CN" altLang="en-US" sz="1600" dirty="0"/>
                <a:t>音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DC1FB7AA-1B15-411A-B9B5-6C181FD0D679}"/>
                </a:ext>
              </a:extLst>
            </p:cNvPr>
            <p:cNvSpPr txBox="1"/>
            <p:nvPr/>
          </p:nvSpPr>
          <p:spPr>
            <a:xfrm>
              <a:off x="4298207" y="439330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/>
                <a:t>视觉提示</a:t>
              </a: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C5F2D0D5-F83E-49B6-ABBC-6E8F50D71A5D}"/>
                </a:ext>
              </a:extLst>
            </p:cNvPr>
            <p:cNvSpPr txBox="1"/>
            <p:nvPr/>
          </p:nvSpPr>
          <p:spPr>
            <a:xfrm>
              <a:off x="5071308" y="4671524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/>
                <a:t>视觉反馈</a:t>
              </a: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1AE4C65C-9A58-44FD-BFA8-D8F98BA14A2A}"/>
                </a:ext>
              </a:extLst>
            </p:cNvPr>
            <p:cNvSpPr txBox="1"/>
            <p:nvPr/>
          </p:nvSpPr>
          <p:spPr>
            <a:xfrm>
              <a:off x="8442533" y="466106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/>
                <a:t>休息</a:t>
              </a: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2F567AA2-3214-4B8E-B110-556CDE0A4BBC}"/>
                </a:ext>
              </a:extLst>
            </p:cNvPr>
            <p:cNvCxnSpPr>
              <a:cxnSpLocks/>
            </p:cNvCxnSpPr>
            <p:nvPr/>
          </p:nvCxnSpPr>
          <p:spPr>
            <a:xfrm>
              <a:off x="4839892" y="4338126"/>
              <a:ext cx="392009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BF7223BB-DC60-4F0B-82F2-70BEEF0966E0}"/>
                </a:ext>
              </a:extLst>
            </p:cNvPr>
            <p:cNvCxnSpPr>
              <a:stCxn id="159" idx="0"/>
            </p:cNvCxnSpPr>
            <p:nvPr/>
          </p:nvCxnSpPr>
          <p:spPr>
            <a:xfrm flipH="1" flipV="1">
              <a:off x="8740050" y="4242953"/>
              <a:ext cx="1" cy="418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F5FB5025-8D4C-44E2-8335-78EC9BD27D2A}"/>
                </a:ext>
              </a:extLst>
            </p:cNvPr>
            <p:cNvCxnSpPr>
              <a:cxnSpLocks/>
              <a:stCxn id="157" idx="0"/>
            </p:cNvCxnSpPr>
            <p:nvPr/>
          </p:nvCxnSpPr>
          <p:spPr>
            <a:xfrm flipV="1">
              <a:off x="4800909" y="4282951"/>
              <a:ext cx="0" cy="110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9A1960F-246C-4C00-BCDF-0295A6349E0A}"/>
                </a:ext>
              </a:extLst>
            </p:cNvPr>
            <p:cNvSpPr/>
            <p:nvPr/>
          </p:nvSpPr>
          <p:spPr>
            <a:xfrm>
              <a:off x="5853866" y="3929341"/>
              <a:ext cx="1620957" cy="338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运动想象或休息</a:t>
              </a:r>
            </a:p>
          </p:txBody>
        </p:sp>
      </p:grpSp>
      <p:sp>
        <p:nvSpPr>
          <p:cNvPr id="208" name="矩形 207">
            <a:extLst>
              <a:ext uri="{FF2B5EF4-FFF2-40B4-BE49-F238E27FC236}">
                <a16:creationId xmlns:a16="http://schemas.microsoft.com/office/drawing/2014/main" id="{2956C66D-3602-414D-B606-C78FB40BCFD5}"/>
              </a:ext>
            </a:extLst>
          </p:cNvPr>
          <p:cNvSpPr/>
          <p:nvPr/>
        </p:nvSpPr>
        <p:spPr>
          <a:xfrm>
            <a:off x="5381292" y="4084151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校准</a:t>
            </a:r>
            <a:r>
              <a:rPr lang="en-US" altLang="zh-CN" dirty="0"/>
              <a:t>session </a:t>
            </a:r>
            <a:endParaRPr lang="zh-CN" alt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363BFFB-20EC-433B-ABEB-99408B6A18E2}"/>
              </a:ext>
            </a:extLst>
          </p:cNvPr>
          <p:cNvSpPr/>
          <p:nvPr/>
        </p:nvSpPr>
        <p:spPr>
          <a:xfrm>
            <a:off x="5496331" y="6122325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康复训练</a:t>
            </a:r>
            <a:r>
              <a:rPr lang="en-US" altLang="zh-CN" dirty="0"/>
              <a:t>session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95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603</Words>
  <Application>Microsoft Office PowerPoint</Application>
  <PresentationFormat>宽屏</PresentationFormat>
  <Paragraphs>119</Paragraphs>
  <Slides>8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基于运动想象BCI的 脑卒中康复实验范式</vt:lpstr>
      <vt:lpstr>患者筛选</vt:lpstr>
      <vt:lpstr>实验用词</vt:lpstr>
      <vt:lpstr>运动想象-BCI</vt:lpstr>
      <vt:lpstr>运动想象-BCI</vt:lpstr>
      <vt:lpstr>PowerPoint 演示文稿</vt:lpstr>
      <vt:lpstr>训练动作&amp;视觉提示</vt:lpstr>
      <vt:lpstr>Trial内部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45047</dc:creator>
  <cp:lastModifiedBy>45047</cp:lastModifiedBy>
  <cp:revision>49</cp:revision>
  <dcterms:created xsi:type="dcterms:W3CDTF">2017-12-14T14:08:43Z</dcterms:created>
  <dcterms:modified xsi:type="dcterms:W3CDTF">2017-12-15T05:18:53Z</dcterms:modified>
</cp:coreProperties>
</file>