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89" r:id="rId3"/>
    <p:sldId id="290" r:id="rId4"/>
    <p:sldId id="291" r:id="rId5"/>
    <p:sldId id="292" r:id="rId6"/>
    <p:sldId id="293" r:id="rId7"/>
    <p:sldId id="294" r:id="rId8"/>
    <p:sldId id="295" r:id="rId9"/>
    <p:sldId id="288" r:id="rId10"/>
    <p:sldId id="297" r:id="rId11"/>
    <p:sldId id="298" r:id="rId1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5" autoAdjust="0"/>
  </p:normalViewPr>
  <p:slideViewPr>
    <p:cSldViewPr snapToGrid="0" showGuides="1">
      <p:cViewPr varScale="1">
        <p:scale>
          <a:sx n="96" d="100"/>
          <a:sy n="96" d="100"/>
        </p:scale>
        <p:origin x="78" y="288"/>
      </p:cViewPr>
      <p:guideLst>
        <p:guide pos="136"/>
        <p:guide orient="horz" pos="3208"/>
        <p:guide pos="2880"/>
        <p:guide pos="5624"/>
        <p:guide orient="horz" pos="32"/>
      </p:guideLst>
    </p:cSldViewPr>
  </p:slideViewPr>
  <p:notesTextViewPr>
    <p:cViewPr>
      <p:scale>
        <a:sx n="1" d="1"/>
        <a:sy n="1" d="1"/>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635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486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36191"/>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572937"/>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extLst>
      <p:ext uri="{BB962C8B-B14F-4D97-AF65-F5344CB8AC3E}">
        <p14:creationId xmlns:p14="http://schemas.microsoft.com/office/powerpoint/2010/main" val="2063649531"/>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extLst>
      <p:ext uri="{BB962C8B-B14F-4D97-AF65-F5344CB8AC3E}">
        <p14:creationId xmlns:p14="http://schemas.microsoft.com/office/powerpoint/2010/main" val="529148422"/>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2008671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270303383"/>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2439138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403169715"/>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590438826"/>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226916709"/>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283636257"/>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28889261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
        <p:nvSpPr>
          <p:cNvPr id="7" name="矩形 6"/>
          <p:cNvSpPr/>
          <p:nvPr userDrawn="1"/>
        </p:nvSpPr>
        <p:spPr>
          <a:xfrm>
            <a:off x="6001081" y="3302108"/>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PPT</a:t>
            </a:r>
            <a:r>
              <a:rPr lang="zh-CN" altLang="en-US" sz="100" dirty="0">
                <a:solidFill>
                  <a:schemeClr val="bg1">
                    <a:lumMod val="95000"/>
                  </a:schemeClr>
                </a:solidFill>
              </a:rPr>
              <a:t>论坛：</a:t>
            </a:r>
            <a:r>
              <a:rPr lang="en-US" altLang="zh-CN" sz="100" dirty="0">
                <a:solidFill>
                  <a:schemeClr val="bg1">
                    <a:lumMod val="95000"/>
                  </a:schemeClr>
                </a:solidFill>
              </a:rPr>
              <a:t>www.1ppt.cn</a:t>
            </a: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2018/3/29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
        <p:nvSpPr>
          <p:cNvPr id="7" name="矩形 6"/>
          <p:cNvSpPr/>
          <p:nvPr userDrawn="1"/>
        </p:nvSpPr>
        <p:spPr>
          <a:xfrm>
            <a:off x="6001081" y="3302108"/>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PPT</a:t>
            </a:r>
            <a:r>
              <a:rPr lang="zh-CN" altLang="en-US" sz="100" dirty="0">
                <a:solidFill>
                  <a:schemeClr val="bg1">
                    <a:lumMod val="95000"/>
                  </a:schemeClr>
                </a:solidFill>
              </a:rPr>
              <a:t>论坛：</a:t>
            </a:r>
            <a:r>
              <a:rPr lang="en-US" altLang="zh-CN" sz="100" dirty="0">
                <a:solidFill>
                  <a:schemeClr val="bg1">
                    <a:lumMod val="95000"/>
                  </a:schemeClr>
                </a:solidFill>
              </a:rPr>
              <a:t>www.1ppt.cn</a:t>
            </a: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extLst>
      <p:ext uri="{BB962C8B-B14F-4D97-AF65-F5344CB8AC3E}">
        <p14:creationId xmlns:p14="http://schemas.microsoft.com/office/powerpoint/2010/main" val="29096555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2821814" y="2358935"/>
            <a:ext cx="3490058" cy="52322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SRM</a:t>
            </a: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模型建模与仿真</a:t>
            </a:r>
          </a:p>
        </p:txBody>
      </p:sp>
      <p:sp>
        <p:nvSpPr>
          <p:cNvPr id="32" name="矩形 31"/>
          <p:cNvSpPr/>
          <p:nvPr/>
        </p:nvSpPr>
        <p:spPr>
          <a:xfrm>
            <a:off x="2489103" y="3108046"/>
            <a:ext cx="4155479" cy="738664"/>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Light"/>
                <a:cs typeface="+mn-cs"/>
              </a:rPr>
              <a:t>汇报人：周晴</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Light"/>
              <a:cs typeface="+mn-cs"/>
            </a:endParaRPr>
          </a:p>
          <a:p>
            <a:pPr marL="0" marR="0" lvl="0" indent="0" algn="ctr" defTabSz="6858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Light"/>
                <a:cs typeface="+mn-cs"/>
              </a:rPr>
              <a:t>学  号：</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Light"/>
                <a:cs typeface="+mn-cs"/>
              </a:rPr>
              <a:t>11715025</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Light"/>
              <a:cs typeface="+mn-cs"/>
            </a:endParaRP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2" name="矩形 21"/>
          <p:cNvSpPr/>
          <p:nvPr/>
        </p:nvSpPr>
        <p:spPr bwMode="auto">
          <a:xfrm>
            <a:off x="278388" y="4667204"/>
            <a:ext cx="947695"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2018-3-29</a:t>
            </a:r>
            <a:endParaRPr kumimoji="0" lang="zh-CN" altLang="en-US"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AFBC63D2-99F5-42F3-9B9F-1C31358D719B}"/>
              </a:ext>
            </a:extLst>
          </p:cNvPr>
          <p:cNvSpPr/>
          <p:nvPr/>
        </p:nvSpPr>
        <p:spPr bwMode="auto">
          <a:xfrm>
            <a:off x="3397294" y="1760330"/>
            <a:ext cx="2339102" cy="52322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脉冲神经网络</a:t>
            </a:r>
          </a:p>
        </p:txBody>
      </p:sp>
    </p:spTree>
    <p:extLst>
      <p:ext uri="{BB962C8B-B14F-4D97-AF65-F5344CB8AC3E}">
        <p14:creationId xmlns:p14="http://schemas.microsoft.com/office/powerpoint/2010/main" val="168987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3200759" y="2279362"/>
            <a:ext cx="2742482" cy="5847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00" cap="none" spc="30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Thank</a:t>
            </a:r>
            <a:r>
              <a:rPr kumimoji="0" lang="zh-CN" altLang="en-US" sz="3200" b="0" i="0" u="none" strike="noStrike" kern="100" cap="none" spc="30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3200" b="0" i="0" u="none" strike="noStrike" kern="100" cap="none" spc="30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you!</a:t>
            </a:r>
            <a:endParaRPr kumimoji="0" lang="zh-CN" altLang="en-US" sz="3200" b="0" i="0" u="none" strike="noStrike" kern="100" cap="none" spc="30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cxnSp>
        <p:nvCxnSpPr>
          <p:cNvPr id="24" name="直接连接符 23">
            <a:extLst>
              <a:ext uri="{FF2B5EF4-FFF2-40B4-BE49-F238E27FC236}">
                <a16:creationId xmlns:a16="http://schemas.microsoft.com/office/drawing/2014/main" id="{37E935A0-9A56-4A7F-B1DC-B0CF86CD9A3F}"/>
              </a:ext>
            </a:extLst>
          </p:cNvPr>
          <p:cNvCxnSpPr>
            <a:cxnSpLocks/>
          </p:cNvCxnSpPr>
          <p:nvPr/>
        </p:nvCxnSpPr>
        <p:spPr>
          <a:xfrm flipV="1">
            <a:off x="4572000" y="767253"/>
            <a:ext cx="726976" cy="8688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422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94517" y="1962591"/>
            <a:ext cx="1362873" cy="707886"/>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 录</a:t>
            </a:r>
          </a:p>
        </p:txBody>
      </p:sp>
      <p:grpSp>
        <p:nvGrpSpPr>
          <p:cNvPr id="2" name="组合 1">
            <a:extLst>
              <a:ext uri="{FF2B5EF4-FFF2-40B4-BE49-F238E27FC236}">
                <a16:creationId xmlns:a16="http://schemas.microsoft.com/office/drawing/2014/main" id="{B545BC97-3426-4579-8EBE-C17471FE14BF}"/>
              </a:ext>
            </a:extLst>
          </p:cNvPr>
          <p:cNvGrpSpPr/>
          <p:nvPr/>
        </p:nvGrpSpPr>
        <p:grpSpPr>
          <a:xfrm>
            <a:off x="4803479" y="1190110"/>
            <a:ext cx="2267013" cy="440872"/>
            <a:chOff x="5161287" y="1190110"/>
            <a:chExt cx="2267013" cy="440872"/>
          </a:xfrm>
        </p:grpSpPr>
        <p:sp>
          <p:nvSpPr>
            <p:cNvPr id="61" name="文本框 6"/>
            <p:cNvSpPr txBox="1">
              <a:spLocks noChangeArrowheads="1"/>
            </p:cNvSpPr>
            <p:nvPr/>
          </p:nvSpPr>
          <p:spPr bwMode="auto">
            <a:xfrm>
              <a:off x="5602159" y="124126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脉冲神经网络模型</a:t>
              </a:r>
            </a:p>
          </p:txBody>
        </p:sp>
        <p:sp>
          <p:nvSpPr>
            <p:cNvPr id="63" name="椭圆 62"/>
            <p:cNvSpPr/>
            <p:nvPr/>
          </p:nvSpPr>
          <p:spPr>
            <a:xfrm>
              <a:off x="5161287" y="1190110"/>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Arial"/>
                  <a:ea typeface="微软雅黑 Light"/>
                  <a:cs typeface="+mn-cs"/>
                </a:rPr>
                <a:t>1</a:t>
              </a:r>
              <a:endParaRPr kumimoji="0" lang="zh-CN" altLang="en-US" sz="1600" b="0" i="0" u="none" strike="noStrike" kern="1200" cap="none" spc="0" normalizeH="0" baseline="0" noProof="0">
                <a:ln>
                  <a:noFill/>
                </a:ln>
                <a:solidFill>
                  <a:prstClr val="white"/>
                </a:solidFill>
                <a:effectLst/>
                <a:uLnTx/>
                <a:uFillTx/>
                <a:latin typeface="Arial"/>
                <a:ea typeface="微软雅黑 Light"/>
                <a:cs typeface="+mn-cs"/>
              </a:endParaRPr>
            </a:p>
          </p:txBody>
        </p:sp>
      </p:grpSp>
      <p:grpSp>
        <p:nvGrpSpPr>
          <p:cNvPr id="3" name="组合 2">
            <a:extLst>
              <a:ext uri="{FF2B5EF4-FFF2-40B4-BE49-F238E27FC236}">
                <a16:creationId xmlns:a16="http://schemas.microsoft.com/office/drawing/2014/main" id="{5A10CF7A-2F9E-4FBB-BEC6-34C16E36219A}"/>
              </a:ext>
            </a:extLst>
          </p:cNvPr>
          <p:cNvGrpSpPr/>
          <p:nvPr/>
        </p:nvGrpSpPr>
        <p:grpSpPr>
          <a:xfrm>
            <a:off x="4803479" y="1847901"/>
            <a:ext cx="2310295" cy="440872"/>
            <a:chOff x="5161287" y="2093296"/>
            <a:chExt cx="2310295" cy="440872"/>
          </a:xfrm>
        </p:grpSpPr>
        <p:sp>
          <p:nvSpPr>
            <p:cNvPr id="64" name="文本框 6"/>
            <p:cNvSpPr txBox="1">
              <a:spLocks noChangeArrowheads="1"/>
            </p:cNvSpPr>
            <p:nvPr/>
          </p:nvSpPr>
          <p:spPr bwMode="auto">
            <a:xfrm>
              <a:off x="5602159" y="2144455"/>
              <a:ext cx="18694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脉冲响应模型</a:t>
              </a:r>
              <a:r>
                <a:rPr kumimoji="0" lang="en-US" altLang="zh-CN" sz="1600" b="0" i="0" u="none" strike="noStrike" kern="1200" cap="none" spc="0" normalizeH="0" baseline="0" noProof="0" dirty="0">
                  <a:ln>
                    <a:noFill/>
                  </a:ln>
                  <a:solidFill>
                    <a:srgbClr val="304371"/>
                  </a:solidFill>
                  <a:effectLst/>
                  <a:uLnTx/>
                  <a:uFillTx/>
                  <a:latin typeface="微软雅黑"/>
                  <a:ea typeface="微软雅黑"/>
                  <a:cs typeface="+mn-cs"/>
                </a:rPr>
                <a:t>SRM</a:t>
              </a:r>
              <a:endPar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endParaRPr>
            </a:p>
          </p:txBody>
        </p:sp>
        <p:sp>
          <p:nvSpPr>
            <p:cNvPr id="66" name="椭圆 65"/>
            <p:cNvSpPr/>
            <p:nvPr/>
          </p:nvSpPr>
          <p:spPr>
            <a:xfrm>
              <a:off x="5161287" y="2093296"/>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Arial"/>
                  <a:ea typeface="微软雅黑 Light"/>
                  <a:cs typeface="+mn-cs"/>
                </a:rPr>
                <a:t>2</a:t>
              </a:r>
              <a:endParaRPr kumimoji="0" lang="zh-CN" altLang="en-US" sz="1600" b="0" i="0" u="none" strike="noStrike" kern="1200" cap="none" spc="0" normalizeH="0" baseline="0" noProof="0">
                <a:ln>
                  <a:noFill/>
                </a:ln>
                <a:solidFill>
                  <a:prstClr val="white"/>
                </a:solidFill>
                <a:effectLst/>
                <a:uLnTx/>
                <a:uFillTx/>
                <a:latin typeface="Arial"/>
                <a:ea typeface="微软雅黑 Light"/>
                <a:cs typeface="+mn-cs"/>
              </a:endParaRPr>
            </a:p>
          </p:txBody>
        </p:sp>
      </p:grpSp>
      <p:grpSp>
        <p:nvGrpSpPr>
          <p:cNvPr id="4" name="组合 3">
            <a:extLst>
              <a:ext uri="{FF2B5EF4-FFF2-40B4-BE49-F238E27FC236}">
                <a16:creationId xmlns:a16="http://schemas.microsoft.com/office/drawing/2014/main" id="{D1706236-24C9-4B70-9705-D8F8C2F20132}"/>
              </a:ext>
            </a:extLst>
          </p:cNvPr>
          <p:cNvGrpSpPr/>
          <p:nvPr/>
        </p:nvGrpSpPr>
        <p:grpSpPr>
          <a:xfrm>
            <a:off x="4803479" y="2505692"/>
            <a:ext cx="3605521" cy="440872"/>
            <a:chOff x="5161287" y="3049821"/>
            <a:chExt cx="3605521" cy="440872"/>
          </a:xfrm>
        </p:grpSpPr>
        <p:sp>
          <p:nvSpPr>
            <p:cNvPr id="67" name="文本框 66"/>
            <p:cNvSpPr txBox="1">
              <a:spLocks noChangeArrowheads="1"/>
            </p:cNvSpPr>
            <p:nvPr/>
          </p:nvSpPr>
          <p:spPr bwMode="auto">
            <a:xfrm>
              <a:off x="5602159" y="3100980"/>
              <a:ext cx="3164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基于脉冲时间的突触可塑性</a:t>
              </a:r>
              <a:r>
                <a:rPr kumimoji="0" lang="en-US" altLang="zh-CN" sz="1600" b="0" i="0" u="none" strike="noStrike" kern="1200" cap="none" spc="0" normalizeH="0" baseline="0" noProof="0" dirty="0">
                  <a:ln>
                    <a:noFill/>
                  </a:ln>
                  <a:solidFill>
                    <a:srgbClr val="304371"/>
                  </a:solidFill>
                  <a:effectLst/>
                  <a:uLnTx/>
                  <a:uFillTx/>
                  <a:latin typeface="微软雅黑"/>
                  <a:ea typeface="微软雅黑"/>
                  <a:cs typeface="+mn-cs"/>
                </a:rPr>
                <a:t>STDP</a:t>
              </a:r>
              <a:endPar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endParaRPr>
            </a:p>
          </p:txBody>
        </p:sp>
        <p:sp>
          <p:nvSpPr>
            <p:cNvPr id="71" name="椭圆 70"/>
            <p:cNvSpPr/>
            <p:nvPr/>
          </p:nvSpPr>
          <p:spPr>
            <a:xfrm>
              <a:off x="5161287" y="3049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Arial"/>
                  <a:ea typeface="微软雅黑 Light"/>
                  <a:cs typeface="+mn-cs"/>
                </a:rPr>
                <a:t>3</a:t>
              </a:r>
              <a:endParaRPr kumimoji="0" lang="zh-CN" altLang="en-US" sz="1600" b="0" i="0" u="none" strike="noStrike" kern="1200" cap="none" spc="0" normalizeH="0" baseline="0" noProof="0">
                <a:ln>
                  <a:noFill/>
                </a:ln>
                <a:solidFill>
                  <a:prstClr val="white"/>
                </a:solidFill>
                <a:effectLst/>
                <a:uLnTx/>
                <a:uFillTx/>
                <a:latin typeface="Arial"/>
                <a:ea typeface="微软雅黑 Light"/>
                <a:cs typeface="+mn-cs"/>
              </a:endParaRPr>
            </a:p>
          </p:txBody>
        </p:sp>
      </p:grpSp>
      <p:grpSp>
        <p:nvGrpSpPr>
          <p:cNvPr id="5" name="组合 4">
            <a:extLst>
              <a:ext uri="{FF2B5EF4-FFF2-40B4-BE49-F238E27FC236}">
                <a16:creationId xmlns:a16="http://schemas.microsoft.com/office/drawing/2014/main" id="{910FE368-F210-4567-9832-8A0E2AE4A8D1}"/>
              </a:ext>
            </a:extLst>
          </p:cNvPr>
          <p:cNvGrpSpPr/>
          <p:nvPr/>
        </p:nvGrpSpPr>
        <p:grpSpPr>
          <a:xfrm>
            <a:off x="4803479" y="3163483"/>
            <a:ext cx="1446275" cy="440872"/>
            <a:chOff x="5161287" y="3950721"/>
            <a:chExt cx="1446275" cy="440872"/>
          </a:xfrm>
        </p:grpSpPr>
        <p:sp>
          <p:nvSpPr>
            <p:cNvPr id="68" name="文本框 6"/>
            <p:cNvSpPr txBox="1">
              <a:spLocks noChangeArrowheads="1"/>
            </p:cNvSpPr>
            <p:nvPr/>
          </p:nvSpPr>
          <p:spPr bwMode="auto">
            <a:xfrm>
              <a:off x="5602159" y="400188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仿真结果</a:t>
              </a:r>
            </a:p>
          </p:txBody>
        </p:sp>
        <p:sp>
          <p:nvSpPr>
            <p:cNvPr id="72" name="椭圆 71"/>
            <p:cNvSpPr/>
            <p:nvPr/>
          </p:nvSpPr>
          <p:spPr>
            <a:xfrm>
              <a:off x="5161287" y="39507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Light"/>
                  <a:cs typeface="+mn-cs"/>
                </a:rPr>
                <a:t>4</a:t>
              </a:r>
              <a:endParaRPr kumimoji="0" lang="zh-CN" altLang="en-US" sz="1600" b="0" i="0" u="none" strike="noStrike" kern="1200" cap="none" spc="0" normalizeH="0" baseline="0" noProof="0" dirty="0">
                <a:ln>
                  <a:noFill/>
                </a:ln>
                <a:solidFill>
                  <a:prstClr val="white"/>
                </a:solidFill>
                <a:effectLst/>
                <a:uLnTx/>
                <a:uFillTx/>
                <a:latin typeface="Arial"/>
                <a:ea typeface="微软雅黑 Light"/>
                <a:cs typeface="+mn-cs"/>
              </a:endParaRPr>
            </a:p>
          </p:txBody>
        </p:sp>
      </p:gr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0" name="矩形 19"/>
          <p:cNvSpPr/>
          <p:nvPr/>
        </p:nvSpPr>
        <p:spPr bwMode="auto">
          <a:xfrm>
            <a:off x="1337236" y="2676631"/>
            <a:ext cx="1877437" cy="46166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a:ln>
                  <a:noFill/>
                </a:ln>
                <a:solidFill>
                  <a:srgbClr val="304371"/>
                </a:solidFill>
                <a:effectLst/>
                <a:uLnTx/>
                <a:uFillTx/>
                <a:latin typeface="Arial"/>
                <a:ea typeface="微软雅黑" panose="020B0503020204020204" pitchFamily="34" charset="-122"/>
                <a:cs typeface="Times New Roman" panose="02020603050405020304" pitchFamily="18" charset="0"/>
              </a:rPr>
              <a:t>CONTENTS</a:t>
            </a:r>
            <a:endParaRPr kumimoji="0" lang="zh-CN" altLang="en-US" sz="2400" b="0" i="0" u="none" strike="noStrike" kern="100" cap="none" spc="0" normalizeH="0" baseline="0" noProof="0">
              <a:ln>
                <a:noFill/>
              </a:ln>
              <a:solidFill>
                <a:srgbClr val="304371"/>
              </a:solidFill>
              <a:effectLst/>
              <a:uLnTx/>
              <a:uFillTx/>
              <a:latin typeface="Arial"/>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2525050"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脉冲神经网络</a:t>
            </a:r>
            <a:r>
              <a:rPr kumimoji="0" lang="en-US" altLang="zh-CN"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SRM</a:t>
            </a:r>
            <a:r>
              <a:rPr kumimoji="0" lang="zh-CN" altLang="en-US"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模型建模与仿真</a:t>
            </a:r>
          </a:p>
        </p:txBody>
      </p:sp>
      <p:grpSp>
        <p:nvGrpSpPr>
          <p:cNvPr id="25" name="组合 24">
            <a:extLst>
              <a:ext uri="{FF2B5EF4-FFF2-40B4-BE49-F238E27FC236}">
                <a16:creationId xmlns:a16="http://schemas.microsoft.com/office/drawing/2014/main" id="{4A30E26D-AD55-4EC6-8357-071D8878CCAA}"/>
              </a:ext>
            </a:extLst>
          </p:cNvPr>
          <p:cNvGrpSpPr/>
          <p:nvPr/>
        </p:nvGrpSpPr>
        <p:grpSpPr>
          <a:xfrm>
            <a:off x="4803479" y="3821273"/>
            <a:ext cx="1035907" cy="440872"/>
            <a:chOff x="5161287" y="3950721"/>
            <a:chExt cx="1035907" cy="440872"/>
          </a:xfrm>
        </p:grpSpPr>
        <p:sp>
          <p:nvSpPr>
            <p:cNvPr id="26" name="文本框 6">
              <a:extLst>
                <a:ext uri="{FF2B5EF4-FFF2-40B4-BE49-F238E27FC236}">
                  <a16:creationId xmlns:a16="http://schemas.microsoft.com/office/drawing/2014/main" id="{2FAB1FEF-F3D0-4428-817C-F94CBE3DB5CF}"/>
                </a:ext>
              </a:extLst>
            </p:cNvPr>
            <p:cNvSpPr txBox="1">
              <a:spLocks noChangeArrowheads="1"/>
            </p:cNvSpPr>
            <p:nvPr/>
          </p:nvSpPr>
          <p:spPr bwMode="auto">
            <a:xfrm>
              <a:off x="5602159" y="4001880"/>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讨论</a:t>
              </a:r>
            </a:p>
          </p:txBody>
        </p:sp>
        <p:sp>
          <p:nvSpPr>
            <p:cNvPr id="27" name="椭圆 26">
              <a:extLst>
                <a:ext uri="{FF2B5EF4-FFF2-40B4-BE49-F238E27FC236}">
                  <a16:creationId xmlns:a16="http://schemas.microsoft.com/office/drawing/2014/main" id="{F51E475A-B001-4545-B0B0-ED3DC9579978}"/>
                </a:ext>
              </a:extLst>
            </p:cNvPr>
            <p:cNvSpPr/>
            <p:nvPr/>
          </p:nvSpPr>
          <p:spPr>
            <a:xfrm>
              <a:off x="5161287" y="39507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Light"/>
                  <a:cs typeface="+mn-cs"/>
                </a:rPr>
                <a:t>5</a:t>
              </a:r>
              <a:endParaRPr kumimoji="0" lang="zh-CN" altLang="en-US" sz="1600" b="0" i="0" u="none" strike="noStrike" kern="1200" cap="none" spc="0" normalizeH="0" baseline="0" noProof="0" dirty="0">
                <a:ln>
                  <a:noFill/>
                </a:ln>
                <a:solidFill>
                  <a:prstClr val="white"/>
                </a:solidFill>
                <a:effectLst/>
                <a:uLnTx/>
                <a:uFillTx/>
                <a:latin typeface="Arial"/>
                <a:ea typeface="微软雅黑 Light"/>
                <a:cs typeface="+mn-cs"/>
              </a:endParaRPr>
            </a:p>
          </p:txBody>
        </p:sp>
      </p:grpSp>
    </p:spTree>
    <p:extLst>
      <p:ext uri="{BB962C8B-B14F-4D97-AF65-F5344CB8AC3E}">
        <p14:creationId xmlns:p14="http://schemas.microsoft.com/office/powerpoint/2010/main" val="983792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3185487"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第一部分：脉冲神经网络模型</a:t>
            </a:r>
          </a:p>
        </p:txBody>
      </p:sp>
      <p:sp>
        <p:nvSpPr>
          <p:cNvPr id="5" name="矩形 4"/>
          <p:cNvSpPr/>
          <p:nvPr/>
        </p:nvSpPr>
        <p:spPr>
          <a:xfrm>
            <a:off x="90232" y="575233"/>
            <a:ext cx="3174267"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--------------MODELS OF SPIKING NEURAL NETWORK--------------</a:t>
            </a:r>
          </a:p>
        </p:txBody>
      </p:sp>
      <p:sp>
        <p:nvSpPr>
          <p:cNvPr id="17" name="矩形 16"/>
          <p:cNvSpPr/>
          <p:nvPr/>
        </p:nvSpPr>
        <p:spPr>
          <a:xfrm>
            <a:off x="4040659" y="1853684"/>
            <a:ext cx="697627"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Light"/>
                <a:cs typeface="+mn-cs"/>
              </a:rPr>
              <a:t>概念</a:t>
            </a:r>
            <a:endPar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18" name="矩形 17"/>
          <p:cNvSpPr/>
          <p:nvPr/>
        </p:nvSpPr>
        <p:spPr>
          <a:xfrm>
            <a:off x="4040660" y="2267418"/>
            <a:ext cx="4856205" cy="1278620"/>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在脉冲神经网络</a:t>
            </a:r>
            <a:r>
              <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rPr>
              <a:t>(Spiking Neural Network, SNN)</a:t>
            </a: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中，神经元的状态由膜电势和激活阈值决定。神经元的膜电势由来自上一层神经元的突触后电势决定，当神经元的膜电势升高到激活阈值时，神经元会产生一个脉冲</a:t>
            </a:r>
            <a:r>
              <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rPr>
              <a:t>(spike)</a:t>
            </a: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，这个脉冲通过神经元的轴突传递到下一神经元中。脉冲沿着突触传递的过程需要一定的时间，这个时间被称为突触延迟。</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53A8052-97F7-476D-9DB4-94264F958E1C}"/>
              </a:ext>
            </a:extLst>
          </p:cNvPr>
          <p:cNvPicPr>
            <a:picLocks noChangeAspect="1"/>
          </p:cNvPicPr>
          <p:nvPr/>
        </p:nvPicPr>
        <p:blipFill>
          <a:blip r:embed="rId4"/>
          <a:stretch>
            <a:fillRect/>
          </a:stretch>
        </p:blipFill>
        <p:spPr>
          <a:xfrm>
            <a:off x="90232" y="1623445"/>
            <a:ext cx="3647685" cy="2331271"/>
          </a:xfrm>
          <a:prstGeom prst="rect">
            <a:avLst/>
          </a:prstGeom>
        </p:spPr>
      </p:pic>
    </p:spTree>
    <p:extLst>
      <p:ext uri="{BB962C8B-B14F-4D97-AF65-F5344CB8AC3E}">
        <p14:creationId xmlns:p14="http://schemas.microsoft.com/office/powerpoint/2010/main" val="4002235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456716"/>
            <a:ext cx="9144000" cy="2658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3" name="组合 2">
            <a:extLst>
              <a:ext uri="{FF2B5EF4-FFF2-40B4-BE49-F238E27FC236}">
                <a16:creationId xmlns:a16="http://schemas.microsoft.com/office/drawing/2014/main" id="{DB6E26A8-79EA-43EE-96BE-403041A91A7C}"/>
              </a:ext>
            </a:extLst>
          </p:cNvPr>
          <p:cNvGrpSpPr/>
          <p:nvPr/>
        </p:nvGrpSpPr>
        <p:grpSpPr>
          <a:xfrm>
            <a:off x="218477" y="1984715"/>
            <a:ext cx="2190584" cy="1661455"/>
            <a:chOff x="218477" y="1884413"/>
            <a:chExt cx="2190584" cy="1661455"/>
          </a:xfrm>
        </p:grpSpPr>
        <p:sp>
          <p:nvSpPr>
            <p:cNvPr id="47" name="矩形 46"/>
            <p:cNvSpPr/>
            <p:nvPr/>
          </p:nvSpPr>
          <p:spPr>
            <a:xfrm>
              <a:off x="218477" y="2536361"/>
              <a:ext cx="2190584" cy="1009507"/>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准确详细地描述各类离子通道动态变化引起的神经元膜电势变化</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量化描述了神经元膜电压和电流的变化过程</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48" name="直接连接符 47"/>
            <p:cNvCxnSpPr/>
            <p:nvPr/>
          </p:nvCxnSpPr>
          <p:spPr>
            <a:xfrm>
              <a:off x="1195512" y="2364276"/>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40789" y="1884413"/>
              <a:ext cx="194596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Hodgkin-Huxley</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模型</a:t>
              </a:r>
            </a:p>
          </p:txBody>
        </p:sp>
      </p:grpSp>
      <p:grpSp>
        <p:nvGrpSpPr>
          <p:cNvPr id="6" name="组合 5">
            <a:extLst>
              <a:ext uri="{FF2B5EF4-FFF2-40B4-BE49-F238E27FC236}">
                <a16:creationId xmlns:a16="http://schemas.microsoft.com/office/drawing/2014/main" id="{E18DB66E-356A-4DFE-A989-286450A8221A}"/>
              </a:ext>
            </a:extLst>
          </p:cNvPr>
          <p:cNvGrpSpPr/>
          <p:nvPr/>
        </p:nvGrpSpPr>
        <p:grpSpPr>
          <a:xfrm>
            <a:off x="3299485" y="1638507"/>
            <a:ext cx="2566066" cy="2353871"/>
            <a:chOff x="3336710" y="1807470"/>
            <a:chExt cx="2566066" cy="2353871"/>
          </a:xfrm>
        </p:grpSpPr>
        <p:sp>
          <p:nvSpPr>
            <p:cNvPr id="71" name="矩形 70"/>
            <p:cNvSpPr/>
            <p:nvPr/>
          </p:nvSpPr>
          <p:spPr>
            <a:xfrm>
              <a:off x="3336710" y="2367773"/>
              <a:ext cx="2566066" cy="1793568"/>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是最早的脉冲神经元模型</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本质是将神经元抽象为一个</a:t>
              </a:r>
              <a:r>
                <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rPr>
                <a:t>RC</a:t>
              </a: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电路</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神经元接受到输入电流后，膜电势升高至达到激活阈值，释放脉冲，这个过程称为“积分点火”</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脉冲释放后，神经元膜电势立刻恢复至静息电位</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72" name="直接连接符 71"/>
            <p:cNvCxnSpPr/>
            <p:nvPr/>
          </p:nvCxnSpPr>
          <p:spPr>
            <a:xfrm>
              <a:off x="4501486" y="2322301"/>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749576" y="1807470"/>
              <a:ext cx="1740334" cy="469359"/>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积分点火模型</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Leaky Integrate and Fire</a:t>
              </a:r>
              <a:endPar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a:extLst>
              <a:ext uri="{FF2B5EF4-FFF2-40B4-BE49-F238E27FC236}">
                <a16:creationId xmlns:a16="http://schemas.microsoft.com/office/drawing/2014/main" id="{5F2C10F1-18C1-4B22-8E26-DB2C7848E055}"/>
              </a:ext>
            </a:extLst>
          </p:cNvPr>
          <p:cNvGrpSpPr/>
          <p:nvPr/>
        </p:nvGrpSpPr>
        <p:grpSpPr>
          <a:xfrm>
            <a:off x="6755976" y="1961298"/>
            <a:ext cx="2190584" cy="1708288"/>
            <a:chOff x="6755976" y="1807470"/>
            <a:chExt cx="2190584" cy="1708288"/>
          </a:xfrm>
        </p:grpSpPr>
        <p:sp>
          <p:nvSpPr>
            <p:cNvPr id="77" name="矩形 76"/>
            <p:cNvSpPr/>
            <p:nvPr/>
          </p:nvSpPr>
          <p:spPr>
            <a:xfrm>
              <a:off x="6755976" y="2429307"/>
              <a:ext cx="2190584" cy="1086451"/>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是积分点火模型的推广</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神经元的状态仅由膜电势描述</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white"/>
                  </a:solidFill>
                  <a:effectLst/>
                  <a:uLnTx/>
                  <a:uFillTx/>
                  <a:latin typeface="Calibri Light"/>
                  <a:ea typeface="微软雅黑 Light"/>
                  <a:cs typeface="+mn-cs"/>
                </a:rPr>
                <a:t>不同的核函数表示外界输入和自身激活状态对膜电势的影响</a:t>
              </a: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78" name="直接连接符 77"/>
            <p:cNvCxnSpPr/>
            <p:nvPr/>
          </p:nvCxnSpPr>
          <p:spPr>
            <a:xfrm>
              <a:off x="7733011" y="2349221"/>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063198" y="1807470"/>
              <a:ext cx="1576141" cy="461665"/>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脉冲响应模型</a:t>
              </a: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Spike Response 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p:nvPr/>
        </p:nvCxnSpPr>
        <p:spPr>
          <a:xfrm>
            <a:off x="2854273" y="2304803"/>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10763" y="2304803"/>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22617BF-E7E9-450C-9445-403DCFA95F9E}"/>
              </a:ext>
            </a:extLst>
          </p:cNvPr>
          <p:cNvSpPr/>
          <p:nvPr/>
        </p:nvSpPr>
        <p:spPr bwMode="auto">
          <a:xfrm>
            <a:off x="90232" y="205901"/>
            <a:ext cx="3185487"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第一部分：脉冲神经网络模型</a:t>
            </a:r>
          </a:p>
        </p:txBody>
      </p:sp>
      <p:sp>
        <p:nvSpPr>
          <p:cNvPr id="27" name="矩形 26">
            <a:extLst>
              <a:ext uri="{FF2B5EF4-FFF2-40B4-BE49-F238E27FC236}">
                <a16:creationId xmlns:a16="http://schemas.microsoft.com/office/drawing/2014/main" id="{ED54658F-905F-4AA4-8FC4-EDC4368DCA25}"/>
              </a:ext>
            </a:extLst>
          </p:cNvPr>
          <p:cNvSpPr/>
          <p:nvPr/>
        </p:nvSpPr>
        <p:spPr>
          <a:xfrm>
            <a:off x="90232" y="575233"/>
            <a:ext cx="3174267"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--------------MODELS OF SPIKING NEURAL NETWORK--------------</a:t>
            </a:r>
          </a:p>
        </p:txBody>
      </p:sp>
    </p:spTree>
    <p:extLst>
      <p:ext uri="{BB962C8B-B14F-4D97-AF65-F5344CB8AC3E}">
        <p14:creationId xmlns:p14="http://schemas.microsoft.com/office/powerpoint/2010/main" val="388362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23357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第二部分：脉冲响应模型</a:t>
            </a:r>
            <a:r>
              <a:rPr kumimoji="0" lang="en-US" altLang="zh-CN"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SRM</a:t>
            </a:r>
          </a:p>
        </p:txBody>
      </p:sp>
      <p:sp>
        <p:nvSpPr>
          <p:cNvPr id="5" name="矩形 4"/>
          <p:cNvSpPr/>
          <p:nvPr/>
        </p:nvSpPr>
        <p:spPr>
          <a:xfrm>
            <a:off x="90232" y="575233"/>
            <a:ext cx="3222357"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Calibri Light"/>
                <a:ea typeface="方正兰亭黑_GBK"/>
                <a:cs typeface="+mn-cs"/>
              </a:rPr>
              <a:t>-----------------------------</a:t>
            </a: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SPIKE RESPONSE MODEL------------------------</a:t>
            </a:r>
          </a:p>
        </p:txBody>
      </p:sp>
      <p:sp>
        <p:nvSpPr>
          <p:cNvPr id="34" name="内容占位符 2">
            <a:extLst>
              <a:ext uri="{FF2B5EF4-FFF2-40B4-BE49-F238E27FC236}">
                <a16:creationId xmlns:a16="http://schemas.microsoft.com/office/drawing/2014/main" id="{82E5BB54-5DA9-4391-A741-7C94E3E92FC2}"/>
              </a:ext>
            </a:extLst>
          </p:cNvPr>
          <p:cNvSpPr txBox="1">
            <a:spLocks/>
          </p:cNvSpPr>
          <p:nvPr/>
        </p:nvSpPr>
        <p:spPr>
          <a:xfrm>
            <a:off x="1068472" y="2373060"/>
            <a:ext cx="6781800" cy="2528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marR="0" lvl="0" indent="-285750" algn="l" defTabSz="685800" rtl="0" eaLnBrk="1" fontAlgn="auto" latinLnBrk="0" hangingPunct="1">
              <a:lnSpc>
                <a:spcPct val="90000"/>
              </a:lnSpc>
              <a:spcBef>
                <a:spcPts val="1000"/>
              </a:spcBef>
              <a:spcAft>
                <a:spcPts val="0"/>
              </a:spcAft>
              <a:buClrTx/>
              <a:buSzTx/>
              <a:buFont typeface="Arial" panose="020B0604020202020204" pitchFamily="34" charset="0"/>
              <a:buBlip>
                <a:blip r:embed="rId3"/>
              </a:buBlip>
              <a:tabLst/>
              <a:defRPr/>
            </a:pPr>
            <a:r>
              <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SRM0</a:t>
            </a: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模型中，神经元的状态仅由膜电势</a:t>
            </a:r>
            <a:r>
              <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u</a:t>
            </a: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描述</a:t>
            </a:r>
            <a:endPar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57150" marR="0" lvl="0" indent="-285750" algn="l" defTabSz="685800" rtl="0" eaLnBrk="1" fontAlgn="auto" latinLnBrk="0" hangingPunct="1">
              <a:lnSpc>
                <a:spcPct val="90000"/>
              </a:lnSpc>
              <a:spcBef>
                <a:spcPts val="2400"/>
              </a:spcBef>
              <a:spcAft>
                <a:spcPts val="0"/>
              </a:spcAft>
              <a:buClrTx/>
              <a:buSzTx/>
              <a:buFont typeface="Arial" panose="020B0604020202020204" pitchFamily="34" charset="0"/>
              <a:buBlip>
                <a:blip r:embed="rId3"/>
              </a:buBlip>
              <a:tabLst/>
              <a:defRPr/>
            </a:pPr>
            <a:endPar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57150" marR="0" lvl="0" indent="-285750" algn="l" defTabSz="685800" rtl="0" eaLnBrk="1" fontAlgn="auto" latinLnBrk="0" hangingPunct="1">
              <a:lnSpc>
                <a:spcPct val="90000"/>
              </a:lnSpc>
              <a:spcBef>
                <a:spcPts val="1000"/>
              </a:spcBef>
              <a:spcAft>
                <a:spcPts val="0"/>
              </a:spcAft>
              <a:buClrTx/>
              <a:buSzTx/>
              <a:buFont typeface="Arial" panose="020B0604020202020204" pitchFamily="34" charset="0"/>
              <a:buBlip>
                <a:blip r:embed="rId3"/>
              </a:buBlip>
              <a:tabLst/>
              <a:defRPr/>
            </a:pP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核函数</a:t>
            </a:r>
            <a:r>
              <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η(∗)</a:t>
            </a: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表示神经元激活后的不响应期</a:t>
            </a:r>
            <a:endPar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57150" marR="0" lvl="0" indent="-285750" algn="l" defTabSz="685800" rtl="0" eaLnBrk="1" fontAlgn="auto" latinLnBrk="0" hangingPunct="1">
              <a:lnSpc>
                <a:spcPct val="90000"/>
              </a:lnSpc>
              <a:spcBef>
                <a:spcPts val="1000"/>
              </a:spcBef>
              <a:spcAft>
                <a:spcPts val="0"/>
              </a:spcAft>
              <a:buClrTx/>
              <a:buSzTx/>
              <a:buFont typeface="Arial" panose="020B0604020202020204" pitchFamily="34" charset="0"/>
              <a:buBlip>
                <a:blip r:embed="rId3"/>
              </a:buBlip>
              <a:tabLst/>
              <a:defRPr/>
            </a:pP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核函数</a:t>
            </a:r>
            <a:r>
              <a:rPr kumimoji="0" lang="en-US" altLang="zh-CN"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ϵ(∗)</a:t>
            </a:r>
            <a:r>
              <a:rPr kumimoji="0" lang="zh-CN" altLang="en-US" sz="12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表示神经元接受到的脉冲信号对膜电势的影响</a:t>
            </a:r>
          </a:p>
        </p:txBody>
      </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3D984C70-7688-464A-95A5-8188783983A6}"/>
                  </a:ext>
                </a:extLst>
              </p:cNvPr>
              <p:cNvSpPr/>
              <p:nvPr/>
            </p:nvSpPr>
            <p:spPr>
              <a:xfrm>
                <a:off x="2054716" y="2328082"/>
                <a:ext cx="3407536" cy="883896"/>
              </a:xfrm>
              <a:prstGeom prst="rect">
                <a:avLst/>
              </a:prstGeom>
            </p:spPr>
            <p:txBody>
              <a:bodyPr wrap="non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𝑚</m:t>
                          </m:r>
                        </m:sub>
                      </m:sSub>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𝑡</m:t>
                          </m:r>
                        </m:e>
                      </m:d>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𝜂</m:t>
                      </m:r>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acc>
                            <m:accPr>
                              <m:chr m:val="̂"/>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𝑡</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e>
                          </m:acc>
                        </m:e>
                      </m:d>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nary>
                        <m:naryPr>
                          <m:chr m:val="∑"/>
                          <m:limLoc m:val="undOvr"/>
                          <m:supHide m:val="on"/>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up/>
                        <m:e>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𝜔</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nary>
                      <m:nary>
                        <m:naryPr>
                          <m:chr m:val="∑"/>
                          <m:limLoc m:val="undOvr"/>
                          <m:supHide m:val="on"/>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𝑓</m:t>
                          </m:r>
                        </m:sub>
                        <m:sup/>
                        <m:e>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𝜖</m:t>
                              </m:r>
                            </m:e>
                            <m:sub>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0</m:t>
                              </m:r>
                            </m:sub>
                          </m:sSub>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sSubSup>
                                <m:sSubSup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𝑡</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up>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d>
                                </m:sup>
                              </m:sSubSup>
                            </m:e>
                          </m:d>
                        </m:e>
                      </m:nary>
                    </m:oMath>
                  </m:oMathPara>
                </a14:m>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35" name="矩形 34">
                <a:extLst>
                  <a:ext uri="{FF2B5EF4-FFF2-40B4-BE49-F238E27FC236}">
                    <a16:creationId xmlns:a16="http://schemas.microsoft.com/office/drawing/2014/main" id="{3D984C70-7688-464A-95A5-8188783983A6}"/>
                  </a:ext>
                </a:extLst>
              </p:cNvPr>
              <p:cNvSpPr>
                <a:spLocks noRot="1" noChangeAspect="1" noMove="1" noResize="1" noEditPoints="1" noAdjustHandles="1" noChangeArrowheads="1" noChangeShapeType="1" noTextEdit="1"/>
              </p:cNvSpPr>
              <p:nvPr/>
            </p:nvSpPr>
            <p:spPr>
              <a:xfrm>
                <a:off x="2054716" y="2328082"/>
                <a:ext cx="3407536" cy="8838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8ACE60D8-5988-43A9-9E62-D8AE479F6C25}"/>
                  </a:ext>
                </a:extLst>
              </p:cNvPr>
              <p:cNvSpPr/>
              <p:nvPr/>
            </p:nvSpPr>
            <p:spPr>
              <a:xfrm>
                <a:off x="2541420" y="3344565"/>
                <a:ext cx="2434128" cy="403957"/>
              </a:xfrm>
              <a:prstGeom prst="rect">
                <a:avLst/>
              </a:prstGeom>
            </p:spPr>
            <p:txBody>
              <a:bodyPr wrap="non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ctrlPr>
                            <a:rPr kumimoji="0" lang="zh-CN" altLang="en-US" sz="13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𝜂</m:t>
                          </m:r>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e>
                          </m:d>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𝛿</m:t>
                          </m:r>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e>
                          </m:d>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𝜂</m:t>
                              </m:r>
                            </m:e>
                            <m:sub>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0</m:t>
                              </m:r>
                            </m:sub>
                          </m:sSub>
                          <m:r>
                            <m:rPr>
                              <m:sty m:val="p"/>
                            </m:rP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ex</m:t>
                          </m:r>
                          <m:r>
                            <m:rPr>
                              <m:sty m:val="p"/>
                            </m:rPr>
                            <a:rPr kumimoji="0" lang="en-US" altLang="zh-CN" sz="135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r>
                            <a:rPr kumimoji="0" lang="en-US" altLang="zh-CN" sz="135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type m:val="lin"/>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num>
                            <m:den>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𝑚</m:t>
                                  </m:r>
                                </m:sub>
                              </m:sSub>
                            </m:den>
                          </m:f>
                        </m:e>
                      </m:d>
                    </m:oMath>
                  </m:oMathPara>
                </a14:m>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36" name="矩形 35">
                <a:extLst>
                  <a:ext uri="{FF2B5EF4-FFF2-40B4-BE49-F238E27FC236}">
                    <a16:creationId xmlns:a16="http://schemas.microsoft.com/office/drawing/2014/main" id="{8ACE60D8-5988-43A9-9E62-D8AE479F6C25}"/>
                  </a:ext>
                </a:extLst>
              </p:cNvPr>
              <p:cNvSpPr>
                <a:spLocks noRot="1" noChangeAspect="1" noMove="1" noResize="1" noEditPoints="1" noAdjustHandles="1" noChangeArrowheads="1" noChangeShapeType="1" noTextEdit="1"/>
              </p:cNvSpPr>
              <p:nvPr/>
            </p:nvSpPr>
            <p:spPr>
              <a:xfrm>
                <a:off x="2541420" y="3344565"/>
                <a:ext cx="2434128" cy="403957"/>
              </a:xfrm>
              <a:prstGeom prst="rect">
                <a:avLst/>
              </a:prstGeom>
              <a:blipFill>
                <a:blip r:embed="rId5"/>
                <a:stretch>
                  <a:fillRect t="-62121" r="-15288" b="-115152"/>
                </a:stretch>
              </a:blipFill>
            </p:spPr>
            <p:txBody>
              <a:bodyPr/>
              <a:lstStyle/>
              <a:p>
                <a:r>
                  <a:rPr lang="zh-CN" altLang="en-US">
                    <a:noFill/>
                  </a:rPr>
                  <a:t> </a:t>
                </a:r>
              </a:p>
            </p:txBody>
          </p:sp>
        </mc:Fallback>
      </mc:AlternateContent>
      <p:pic>
        <p:nvPicPr>
          <p:cNvPr id="38" name="图片 37">
            <a:extLst>
              <a:ext uri="{FF2B5EF4-FFF2-40B4-BE49-F238E27FC236}">
                <a16:creationId xmlns:a16="http://schemas.microsoft.com/office/drawing/2014/main" id="{C9DEC2B2-43F1-4C48-A43F-43306D782EA7}"/>
              </a:ext>
            </a:extLst>
          </p:cNvPr>
          <p:cNvPicPr>
            <a:picLocks noChangeAspect="1"/>
          </p:cNvPicPr>
          <p:nvPr/>
        </p:nvPicPr>
        <p:blipFill>
          <a:blip r:embed="rId6"/>
          <a:stretch>
            <a:fillRect/>
          </a:stretch>
        </p:blipFill>
        <p:spPr>
          <a:xfrm>
            <a:off x="5825601" y="2849771"/>
            <a:ext cx="2029616" cy="776029"/>
          </a:xfrm>
          <a:prstGeom prst="rect">
            <a:avLst/>
          </a:prstGeom>
        </p:spPr>
      </p:pic>
      <p:pic>
        <p:nvPicPr>
          <p:cNvPr id="39" name="图片 38">
            <a:extLst>
              <a:ext uri="{FF2B5EF4-FFF2-40B4-BE49-F238E27FC236}">
                <a16:creationId xmlns:a16="http://schemas.microsoft.com/office/drawing/2014/main" id="{F22694CF-A60E-4012-8108-353D31C88E11}"/>
              </a:ext>
            </a:extLst>
          </p:cNvPr>
          <p:cNvPicPr>
            <a:picLocks noChangeAspect="1"/>
          </p:cNvPicPr>
          <p:nvPr/>
        </p:nvPicPr>
        <p:blipFill>
          <a:blip r:embed="rId7"/>
          <a:stretch>
            <a:fillRect/>
          </a:stretch>
        </p:blipFill>
        <p:spPr>
          <a:xfrm>
            <a:off x="5822779" y="3724760"/>
            <a:ext cx="2032438" cy="741603"/>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7F58A07-FDC6-4EBA-94CE-735BD6A3B9D2}"/>
                  </a:ext>
                </a:extLst>
              </p:cNvPr>
              <p:cNvSpPr/>
              <p:nvPr/>
            </p:nvSpPr>
            <p:spPr>
              <a:xfrm>
                <a:off x="2153108" y="3748522"/>
                <a:ext cx="3210751" cy="963341"/>
              </a:xfrm>
              <a:prstGeom prst="rect">
                <a:avLst/>
              </a:prstGeom>
            </p:spPr>
            <p:txBody>
              <a:bodyPr wrap="non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𝜖</m:t>
                      </m:r>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e>
                      </m:d>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1−</m:t>
                          </m:r>
                          <m:f>
                            <m:f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𝑐</m:t>
                                  </m:r>
                                </m:sub>
                              </m:sSub>
                            </m:num>
                            <m:den>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𝑚</m:t>
                                  </m:r>
                                </m:sub>
                              </m:sSub>
                            </m:den>
                          </m:f>
                        </m:den>
                      </m:f>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unc>
                            <m:func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exp</m:t>
                              </m:r>
                            </m:fName>
                            <m:e>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num>
                                    <m:den>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𝑚</m:t>
                                          </m:r>
                                        </m:sub>
                                      </m:sSub>
                                    </m:den>
                                  </m:f>
                                </m:e>
                              </m:d>
                            </m:e>
                          </m:func>
                          <m: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m:t>
                          </m:r>
                          <m:func>
                            <m:func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zh-CN" altLang="en-US" sz="1350" b="0" i="0" u="none" strike="noStrike" kern="1200" cap="none" spc="0" normalizeH="0" baseline="0" noProof="0">
                                  <a:ln>
                                    <a:noFill/>
                                  </a:ln>
                                  <a:solidFill>
                                    <a:prstClr val="black"/>
                                  </a:solidFill>
                                  <a:effectLst/>
                                  <a:uLnTx/>
                                  <a:uFillTx/>
                                  <a:latin typeface="Cambria Math" panose="02040503050406030204" pitchFamily="18" charset="0"/>
                                  <a:cs typeface="+mn-cs"/>
                                </a:rPr>
                                <m:t>exp</m:t>
                              </m:r>
                            </m:fName>
                            <m:e>
                              <m:d>
                                <m:d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𝑠</m:t>
                                      </m:r>
                                    </m:num>
                                    <m:den>
                                      <m:sSub>
                                        <m:sSubPr>
                                          <m:ctrlP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𝑐</m:t>
                                          </m:r>
                                        </m:sub>
                                      </m:sSub>
                                    </m:den>
                                  </m:f>
                                </m:e>
                              </m:d>
                            </m:e>
                          </m:func>
                        </m:e>
                      </m:d>
                    </m:oMath>
                  </m:oMathPara>
                </a14:m>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9" name="矩形 8">
                <a:extLst>
                  <a:ext uri="{FF2B5EF4-FFF2-40B4-BE49-F238E27FC236}">
                    <a16:creationId xmlns:a16="http://schemas.microsoft.com/office/drawing/2014/main" id="{B7F58A07-FDC6-4EBA-94CE-735BD6A3B9D2}"/>
                  </a:ext>
                </a:extLst>
              </p:cNvPr>
              <p:cNvSpPr>
                <a:spLocks noRot="1" noChangeAspect="1" noMove="1" noResize="1" noEditPoints="1" noAdjustHandles="1" noChangeArrowheads="1" noChangeShapeType="1" noTextEdit="1"/>
              </p:cNvSpPr>
              <p:nvPr/>
            </p:nvSpPr>
            <p:spPr>
              <a:xfrm>
                <a:off x="2153108" y="3748522"/>
                <a:ext cx="3210751" cy="963341"/>
              </a:xfrm>
              <a:prstGeom prst="rect">
                <a:avLst/>
              </a:prstGeom>
              <a:blipFill>
                <a:blip r:embed="rId8"/>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688F13E-5358-480E-9762-269208E8570F}"/>
              </a:ext>
            </a:extLst>
          </p:cNvPr>
          <p:cNvPicPr>
            <a:picLocks noChangeAspect="1"/>
          </p:cNvPicPr>
          <p:nvPr/>
        </p:nvPicPr>
        <p:blipFill>
          <a:blip r:embed="rId9"/>
          <a:stretch>
            <a:fillRect/>
          </a:stretch>
        </p:blipFill>
        <p:spPr>
          <a:xfrm>
            <a:off x="2808867" y="922557"/>
            <a:ext cx="3526266" cy="1366639"/>
          </a:xfrm>
          <a:prstGeom prst="rect">
            <a:avLst/>
          </a:prstGeom>
        </p:spPr>
      </p:pic>
    </p:spTree>
    <p:extLst>
      <p:ext uri="{BB962C8B-B14F-4D97-AF65-F5344CB8AC3E}">
        <p14:creationId xmlns:p14="http://schemas.microsoft.com/office/powerpoint/2010/main" val="671962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4692310"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第三部分：基于脉冲时间的突触可塑性</a:t>
            </a:r>
            <a:r>
              <a:rPr kumimoji="0" lang="en-US" altLang="zh-CN"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STDP</a:t>
            </a:r>
          </a:p>
        </p:txBody>
      </p:sp>
      <p:sp>
        <p:nvSpPr>
          <p:cNvPr id="57" name="矩形 56"/>
          <p:cNvSpPr/>
          <p:nvPr/>
        </p:nvSpPr>
        <p:spPr>
          <a:xfrm>
            <a:off x="90232" y="575233"/>
            <a:ext cx="4711546"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-------------------------------------SPIKE TIMING DEPENDENT PLASTICITY-------------------------------------</a:t>
            </a:r>
          </a:p>
        </p:txBody>
      </p: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9"/>
            <a:ext cx="6838210" cy="134518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518359" y="1717103"/>
            <a:ext cx="6472701" cy="1200329"/>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       神经元</a:t>
            </a: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spike</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编码，不只在于平均放电率，每一个精确</a:t>
            </a: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spike</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时刻对于突触的可塑性有显著的影响，即基于脉冲时间的突触可塑性（</a:t>
            </a: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Spike timing dependent plasticity, STDP</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a:t>
            </a: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       STDP</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根据所有突触前和突触后神经元的尖峰放电时刻的作用计算突触权重的改变，其中每一对突触前后神经元对权值的影响是突触前后神经元放电时间的函数。</a:t>
            </a: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672050"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9" name="TextBox 156"/>
            <p:cNvSpPr txBox="1"/>
            <p:nvPr/>
          </p:nvSpPr>
          <p:spPr>
            <a:xfrm>
              <a:off x="922376" y="1143439"/>
              <a:ext cx="880940" cy="461665"/>
            </a:xfrm>
            <a:prstGeom prst="rect">
              <a:avLst/>
            </a:prstGeom>
            <a:grp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rPr>
                <a:t>STDP</a:t>
              </a:r>
              <a:endParaRPr kumimoji="0" lang="zh-CN" altLang="en-US" sz="24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endParaRPr>
            </a:p>
          </p:txBody>
        </p:sp>
      </p:gr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82BDFF2D-CAE6-45CE-9ABC-4CC49DAD7E44}"/>
                  </a:ext>
                </a:extLst>
              </p:cNvPr>
              <p:cNvSpPr/>
              <p:nvPr/>
            </p:nvSpPr>
            <p:spPr>
              <a:xfrm>
                <a:off x="4747627" y="2980990"/>
                <a:ext cx="1947200" cy="632481"/>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nary>
                        <m:naryPr>
                          <m:chr m:val="∑"/>
                          <m:limLoc m:val="undOv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𝑓</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nary>
                            <m:naryPr>
                              <m:chr m:val="∑"/>
                              <m:limLoc m:val="undOv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𝑊</m:t>
                              </m:r>
                              <m:d>
                                <m:d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𝑡</m:t>
                                      </m:r>
                                    </m:e>
                                    <m:sub>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bSup>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SubSup>
                                    <m:sSubSup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𝑡</m:t>
                                      </m:r>
                                    </m:e>
                                    <m:sub>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up>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𝑓</m:t>
                                      </m:r>
                                    </m:sup>
                                  </m:sSubSup>
                                </m:e>
                              </m:d>
                            </m:e>
                          </m:nary>
                        </m:e>
                      </m:nary>
                    </m:oMath>
                  </m:oMathPara>
                </a14:m>
                <a:endParaRPr kumimoji="0" lang="zh-CN" altLang="en-US" sz="120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20" name="矩形 19">
                <a:extLst>
                  <a:ext uri="{FF2B5EF4-FFF2-40B4-BE49-F238E27FC236}">
                    <a16:creationId xmlns:a16="http://schemas.microsoft.com/office/drawing/2014/main" id="{82BDFF2D-CAE6-45CE-9ABC-4CC49DAD7E44}"/>
                  </a:ext>
                </a:extLst>
              </p:cNvPr>
              <p:cNvSpPr>
                <a:spLocks noRot="1" noChangeAspect="1" noMove="1" noResize="1" noEditPoints="1" noAdjustHandles="1" noChangeArrowheads="1" noChangeShapeType="1" noTextEdit="1"/>
              </p:cNvSpPr>
              <p:nvPr/>
            </p:nvSpPr>
            <p:spPr>
              <a:xfrm>
                <a:off x="4747627" y="2980990"/>
                <a:ext cx="1947200" cy="63248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6C2C0EF9-FC55-43DE-B68F-8DCA382409F5}"/>
                  </a:ext>
                </a:extLst>
              </p:cNvPr>
              <p:cNvSpPr/>
              <p:nvPr/>
            </p:nvSpPr>
            <p:spPr>
              <a:xfrm>
                <a:off x="4471975" y="3633002"/>
                <a:ext cx="2524153" cy="50731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𝑊</m:t>
                      </m:r>
                      <m:d>
                        <m:d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ub>
                      </m:sSub>
                      <m:func>
                        <m:func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𝑒𝑥𝑝</m:t>
                          </m:r>
                        </m:fName>
                        <m:e>
                          <m:d>
                            <m:d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num>
                                <m:den>
                                  <m:sSub>
                                    <m:sSub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ub>
                                  </m:sSub>
                                </m:den>
                              </m:f>
                            </m:e>
                          </m:d>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e>
                      </m:func>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𝑓𝑜𝑟</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&gt;0</m:t>
                      </m:r>
                    </m:oMath>
                  </m:oMathPara>
                </a14:m>
                <a:endParaRPr kumimoji="0" lang="zh-CN" altLang="en-US" sz="120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21" name="矩形 20">
                <a:extLst>
                  <a:ext uri="{FF2B5EF4-FFF2-40B4-BE49-F238E27FC236}">
                    <a16:creationId xmlns:a16="http://schemas.microsoft.com/office/drawing/2014/main" id="{6C2C0EF9-FC55-43DE-B68F-8DCA382409F5}"/>
                  </a:ext>
                </a:extLst>
              </p:cNvPr>
              <p:cNvSpPr>
                <a:spLocks noRot="1" noChangeAspect="1" noMove="1" noResize="1" noEditPoints="1" noAdjustHandles="1" noChangeArrowheads="1" noChangeShapeType="1" noTextEdit="1"/>
              </p:cNvSpPr>
              <p:nvPr/>
            </p:nvSpPr>
            <p:spPr>
              <a:xfrm>
                <a:off x="4471975" y="3633002"/>
                <a:ext cx="2524153" cy="5073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D8B1EBC7-E151-4141-8082-B9BD80924D0C}"/>
                  </a:ext>
                </a:extLst>
              </p:cNvPr>
              <p:cNvSpPr/>
              <p:nvPr/>
            </p:nvSpPr>
            <p:spPr>
              <a:xfrm>
                <a:off x="4471975" y="4108056"/>
                <a:ext cx="2498504" cy="50731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𝑊</m:t>
                      </m:r>
                      <m:d>
                        <m:d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ub>
                      </m:sSub>
                      <m:func>
                        <m:func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𝑒𝑥𝑝</m:t>
                          </m:r>
                        </m:fName>
                        <m:e>
                          <m:d>
                            <m:d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num>
                                <m:den>
                                  <m:sSub>
                                    <m:sSubPr>
                                      <m:ctrlP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𝜏</m:t>
                                      </m:r>
                                    </m:e>
                                    <m:sub>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m:t>
                                      </m:r>
                                    </m:sub>
                                  </m:sSub>
                                </m:den>
                              </m:f>
                            </m:e>
                          </m:d>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e>
                      </m:func>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𝑓𝑜𝑟</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1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m:t>&lt;0</m:t>
                      </m:r>
                    </m:oMath>
                  </m:oMathPara>
                </a14:m>
                <a:endParaRPr kumimoji="0" lang="zh-CN" altLang="en-US" sz="120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22" name="矩形 21">
                <a:extLst>
                  <a:ext uri="{FF2B5EF4-FFF2-40B4-BE49-F238E27FC236}">
                    <a16:creationId xmlns:a16="http://schemas.microsoft.com/office/drawing/2014/main" id="{D8B1EBC7-E151-4141-8082-B9BD80924D0C}"/>
                  </a:ext>
                </a:extLst>
              </p:cNvPr>
              <p:cNvSpPr>
                <a:spLocks noRot="1" noChangeAspect="1" noMove="1" noResize="1" noEditPoints="1" noAdjustHandles="1" noChangeArrowheads="1" noChangeShapeType="1" noTextEdit="1"/>
              </p:cNvSpPr>
              <p:nvPr/>
            </p:nvSpPr>
            <p:spPr>
              <a:xfrm>
                <a:off x="4471975" y="4108056"/>
                <a:ext cx="2498504" cy="507318"/>
              </a:xfrm>
              <a:prstGeom prst="rect">
                <a:avLst/>
              </a:prstGeom>
              <a:blipFill>
                <a:blip r:embed="rId5"/>
                <a:stretch>
                  <a:fillRect/>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C9F449F0-FE4E-448C-A231-941FD32EC8CD}"/>
              </a:ext>
            </a:extLst>
          </p:cNvPr>
          <p:cNvPicPr/>
          <p:nvPr/>
        </p:nvPicPr>
        <p:blipFill>
          <a:blip r:embed="rId6"/>
          <a:stretch>
            <a:fillRect/>
          </a:stretch>
        </p:blipFill>
        <p:spPr>
          <a:xfrm>
            <a:off x="1666341" y="2943210"/>
            <a:ext cx="2646720" cy="1668039"/>
          </a:xfrm>
          <a:prstGeom prst="rect">
            <a:avLst/>
          </a:prstGeom>
        </p:spPr>
      </p:pic>
    </p:spTree>
    <p:extLst>
      <p:ext uri="{BB962C8B-B14F-4D97-AF65-F5344CB8AC3E}">
        <p14:creationId xmlns:p14="http://schemas.microsoft.com/office/powerpoint/2010/main" val="304812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226215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第四部分：仿真结果</a:t>
            </a:r>
          </a:p>
        </p:txBody>
      </p:sp>
      <p:sp>
        <p:nvSpPr>
          <p:cNvPr id="5" name="矩形 4"/>
          <p:cNvSpPr/>
          <p:nvPr/>
        </p:nvSpPr>
        <p:spPr>
          <a:xfrm>
            <a:off x="90232" y="575233"/>
            <a:ext cx="2286203"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Arial"/>
                <a:ea typeface="方正兰亭黑_GBK"/>
                <a:cs typeface="+mn-cs"/>
              </a:rPr>
              <a:t>---------------SIMULATION RESULT---------------</a:t>
            </a:r>
          </a:p>
        </p:txBody>
      </p:sp>
      <p:pic>
        <p:nvPicPr>
          <p:cNvPr id="31" name="图片 30">
            <a:extLst>
              <a:ext uri="{FF2B5EF4-FFF2-40B4-BE49-F238E27FC236}">
                <a16:creationId xmlns:a16="http://schemas.microsoft.com/office/drawing/2014/main" id="{7774D626-A91F-4FE5-BC3F-00E15491B975}"/>
              </a:ext>
            </a:extLst>
          </p:cNvPr>
          <p:cNvPicPr>
            <a:picLocks noChangeAspect="1"/>
          </p:cNvPicPr>
          <p:nvPr/>
        </p:nvPicPr>
        <p:blipFill>
          <a:blip r:embed="rId4"/>
          <a:stretch>
            <a:fillRect/>
          </a:stretch>
        </p:blipFill>
        <p:spPr>
          <a:xfrm>
            <a:off x="1661036" y="1481731"/>
            <a:ext cx="6183342" cy="3138514"/>
          </a:xfrm>
          <a:prstGeom prst="rect">
            <a:avLst/>
          </a:prstGeom>
          <a:ln>
            <a:noFill/>
          </a:ln>
          <a:effectLst>
            <a:softEdge rad="76200"/>
          </a:effectLst>
        </p:spPr>
      </p:pic>
      <p:sp>
        <p:nvSpPr>
          <p:cNvPr id="32" name="矩形: 圆角 31">
            <a:extLst>
              <a:ext uri="{FF2B5EF4-FFF2-40B4-BE49-F238E27FC236}">
                <a16:creationId xmlns:a16="http://schemas.microsoft.com/office/drawing/2014/main" id="{CE20FEDB-D04E-4BF8-AA82-78873382DA3A}"/>
              </a:ext>
            </a:extLst>
          </p:cNvPr>
          <p:cNvSpPr/>
          <p:nvPr/>
        </p:nvSpPr>
        <p:spPr>
          <a:xfrm>
            <a:off x="169745" y="902522"/>
            <a:ext cx="2982582" cy="359789"/>
          </a:xfrm>
          <a:prstGeom prst="roundRect">
            <a:avLst/>
          </a:prstGeom>
          <a:solidFill>
            <a:srgbClr val="EEF2F5">
              <a:alpha val="52000"/>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srgbClr val="304371"/>
                </a:solidFill>
                <a:effectLst/>
                <a:uLnTx/>
                <a:uFillTx/>
                <a:latin typeface="Calibri Light"/>
                <a:ea typeface="微软雅黑 Light"/>
                <a:cs typeface="+mn-cs"/>
              </a:rPr>
              <a:t>SRM</a:t>
            </a:r>
            <a:r>
              <a:rPr kumimoji="0" lang="zh-CN" altLang="en-US" sz="1350" b="0" i="0" u="none" strike="noStrike" kern="1200" cap="none" spc="0" normalizeH="0" baseline="0" noProof="0" dirty="0">
                <a:ln>
                  <a:noFill/>
                </a:ln>
                <a:solidFill>
                  <a:srgbClr val="304371"/>
                </a:solidFill>
                <a:effectLst/>
                <a:uLnTx/>
                <a:uFillTx/>
                <a:latin typeface="Calibri Light"/>
                <a:ea typeface="微软雅黑 Light"/>
                <a:cs typeface="+mn-cs"/>
              </a:rPr>
              <a:t>神经元模型仿真</a:t>
            </a:r>
          </a:p>
        </p:txBody>
      </p:sp>
    </p:spTree>
    <p:extLst>
      <p:ext uri="{BB962C8B-B14F-4D97-AF65-F5344CB8AC3E}">
        <p14:creationId xmlns:p14="http://schemas.microsoft.com/office/powerpoint/2010/main" val="229226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2" name="菱形 21">
            <a:extLst>
              <a:ext uri="{FF2B5EF4-FFF2-40B4-BE49-F238E27FC236}">
                <a16:creationId xmlns:a16="http://schemas.microsoft.com/office/drawing/2014/main" id="{F990FDCA-B12C-42F0-9E6E-B50E92AA703F}"/>
              </a:ext>
            </a:extLst>
          </p:cNvPr>
          <p:cNvSpPr/>
          <p:nvPr/>
        </p:nvSpPr>
        <p:spPr>
          <a:xfrm>
            <a:off x="4241512" y="2537581"/>
            <a:ext cx="757318" cy="757316"/>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23" name="组合 22">
            <a:extLst>
              <a:ext uri="{FF2B5EF4-FFF2-40B4-BE49-F238E27FC236}">
                <a16:creationId xmlns:a16="http://schemas.microsoft.com/office/drawing/2014/main" id="{27D336DD-B187-44C5-A512-F80F006CAB8C}"/>
              </a:ext>
            </a:extLst>
          </p:cNvPr>
          <p:cNvGrpSpPr/>
          <p:nvPr/>
        </p:nvGrpSpPr>
        <p:grpSpPr>
          <a:xfrm>
            <a:off x="1221311" y="1374156"/>
            <a:ext cx="6591378" cy="3224567"/>
            <a:chOff x="1006989" y="976647"/>
            <a:chExt cx="7016390" cy="3432487"/>
          </a:xfrm>
        </p:grpSpPr>
        <p:sp>
          <p:nvSpPr>
            <p:cNvPr id="24" name="菱形 23">
              <a:extLst>
                <a:ext uri="{FF2B5EF4-FFF2-40B4-BE49-F238E27FC236}">
                  <a16:creationId xmlns:a16="http://schemas.microsoft.com/office/drawing/2014/main" id="{3160F109-2FEF-438C-BBC9-A24EFEB5151F}"/>
                </a:ext>
              </a:extLst>
            </p:cNvPr>
            <p:cNvSpPr/>
            <p:nvPr/>
          </p:nvSpPr>
          <p:spPr>
            <a:xfrm>
              <a:off x="4044594" y="2045185"/>
              <a:ext cx="1156868" cy="1156866"/>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34" name="组合 33">
              <a:extLst>
                <a:ext uri="{FF2B5EF4-FFF2-40B4-BE49-F238E27FC236}">
                  <a16:creationId xmlns:a16="http://schemas.microsoft.com/office/drawing/2014/main" id="{D2555E53-4832-4F2A-A1F0-94B6793D5207}"/>
                </a:ext>
              </a:extLst>
            </p:cNvPr>
            <p:cNvGrpSpPr/>
            <p:nvPr/>
          </p:nvGrpSpPr>
          <p:grpSpPr>
            <a:xfrm>
              <a:off x="1006989" y="976647"/>
              <a:ext cx="7016390" cy="3432487"/>
              <a:chOff x="997690" y="921444"/>
              <a:chExt cx="7016390" cy="3432487"/>
            </a:xfrm>
          </p:grpSpPr>
          <p:pic>
            <p:nvPicPr>
              <p:cNvPr id="35" name="内容占位符 5">
                <a:extLst>
                  <a:ext uri="{FF2B5EF4-FFF2-40B4-BE49-F238E27FC236}">
                    <a16:creationId xmlns:a16="http://schemas.microsoft.com/office/drawing/2014/main" id="{19082C74-7570-43AA-A4C6-EAB2CD5FCC11}"/>
                  </a:ext>
                </a:extLst>
              </p:cNvPr>
              <p:cNvPicPr>
                <a:picLocks noChangeAspect="1"/>
              </p:cNvPicPr>
              <p:nvPr/>
            </p:nvPicPr>
            <p:blipFill rotWithShape="1">
              <a:blip r:embed="rId3"/>
              <a:srcRect b="603"/>
              <a:stretch/>
            </p:blipFill>
            <p:spPr>
              <a:xfrm>
                <a:off x="4709369" y="921444"/>
                <a:ext cx="2669819" cy="1517949"/>
              </a:xfrm>
              <a:prstGeom prst="rect">
                <a:avLst/>
              </a:prstGeom>
            </p:spPr>
          </p:pic>
          <p:pic>
            <p:nvPicPr>
              <p:cNvPr id="36" name="图片 35">
                <a:extLst>
                  <a:ext uri="{FF2B5EF4-FFF2-40B4-BE49-F238E27FC236}">
                    <a16:creationId xmlns:a16="http://schemas.microsoft.com/office/drawing/2014/main" id="{F0D11A97-9137-4B83-8719-3CA76E73BC69}"/>
                  </a:ext>
                </a:extLst>
              </p:cNvPr>
              <p:cNvPicPr>
                <a:picLocks noChangeAspect="1"/>
              </p:cNvPicPr>
              <p:nvPr/>
            </p:nvPicPr>
            <p:blipFill rotWithShape="1">
              <a:blip r:embed="rId4"/>
              <a:srcRect b="51471"/>
              <a:stretch/>
            </p:blipFill>
            <p:spPr>
              <a:xfrm>
                <a:off x="1735008" y="925954"/>
                <a:ext cx="2787040" cy="1513439"/>
              </a:xfrm>
              <a:prstGeom prst="rect">
                <a:avLst/>
              </a:prstGeom>
            </p:spPr>
          </p:pic>
          <p:pic>
            <p:nvPicPr>
              <p:cNvPr id="37" name="图片 36">
                <a:extLst>
                  <a:ext uri="{FF2B5EF4-FFF2-40B4-BE49-F238E27FC236}">
                    <a16:creationId xmlns:a16="http://schemas.microsoft.com/office/drawing/2014/main" id="{5D19D139-3B10-4813-92A8-B15506C8F5B6}"/>
                  </a:ext>
                </a:extLst>
              </p:cNvPr>
              <p:cNvPicPr>
                <a:picLocks noChangeAspect="1"/>
              </p:cNvPicPr>
              <p:nvPr/>
            </p:nvPicPr>
            <p:blipFill>
              <a:blip r:embed="rId5"/>
              <a:stretch>
                <a:fillRect/>
              </a:stretch>
            </p:blipFill>
            <p:spPr>
              <a:xfrm>
                <a:off x="4709369" y="2661931"/>
                <a:ext cx="3304711" cy="1692000"/>
              </a:xfrm>
              <a:prstGeom prst="rect">
                <a:avLst/>
              </a:prstGeom>
            </p:spPr>
          </p:pic>
          <p:pic>
            <p:nvPicPr>
              <p:cNvPr id="38" name="图片 37">
                <a:extLst>
                  <a:ext uri="{FF2B5EF4-FFF2-40B4-BE49-F238E27FC236}">
                    <a16:creationId xmlns:a16="http://schemas.microsoft.com/office/drawing/2014/main" id="{4DD792A1-2FC7-4F8B-8460-5F057DD1AF45}"/>
                  </a:ext>
                </a:extLst>
              </p:cNvPr>
              <p:cNvPicPr>
                <a:picLocks noChangeAspect="1"/>
              </p:cNvPicPr>
              <p:nvPr/>
            </p:nvPicPr>
            <p:blipFill>
              <a:blip r:embed="rId6"/>
              <a:stretch>
                <a:fillRect/>
              </a:stretch>
            </p:blipFill>
            <p:spPr>
              <a:xfrm>
                <a:off x="997690" y="2661931"/>
                <a:ext cx="3526034" cy="1692000"/>
              </a:xfrm>
              <a:prstGeom prst="rect">
                <a:avLst/>
              </a:prstGeom>
            </p:spPr>
          </p:pic>
        </p:grpSp>
      </p:grpSp>
      <p:sp>
        <p:nvSpPr>
          <p:cNvPr id="39" name="矩形 38">
            <a:extLst>
              <a:ext uri="{FF2B5EF4-FFF2-40B4-BE49-F238E27FC236}">
                <a16:creationId xmlns:a16="http://schemas.microsoft.com/office/drawing/2014/main" id="{DCAA0716-2A21-412B-BB40-F7233074A98D}"/>
              </a:ext>
            </a:extLst>
          </p:cNvPr>
          <p:cNvSpPr/>
          <p:nvPr/>
        </p:nvSpPr>
        <p:spPr bwMode="auto">
          <a:xfrm>
            <a:off x="90232" y="205901"/>
            <a:ext cx="226215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第四部分：仿真结果</a:t>
            </a:r>
          </a:p>
        </p:txBody>
      </p:sp>
      <p:sp>
        <p:nvSpPr>
          <p:cNvPr id="40" name="矩形 39">
            <a:extLst>
              <a:ext uri="{FF2B5EF4-FFF2-40B4-BE49-F238E27FC236}">
                <a16:creationId xmlns:a16="http://schemas.microsoft.com/office/drawing/2014/main" id="{124F0FDF-9E27-4E27-B61C-3D6592132239}"/>
              </a:ext>
            </a:extLst>
          </p:cNvPr>
          <p:cNvSpPr/>
          <p:nvPr/>
        </p:nvSpPr>
        <p:spPr>
          <a:xfrm>
            <a:off x="90232" y="575233"/>
            <a:ext cx="2286203"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---------------SIMULATION RESULT---------------</a:t>
            </a:r>
          </a:p>
        </p:txBody>
      </p:sp>
      <p:sp>
        <p:nvSpPr>
          <p:cNvPr id="41" name="矩形: 圆角 40">
            <a:extLst>
              <a:ext uri="{FF2B5EF4-FFF2-40B4-BE49-F238E27FC236}">
                <a16:creationId xmlns:a16="http://schemas.microsoft.com/office/drawing/2014/main" id="{16091FC8-BC9F-4674-A5DC-0D7BA0979251}"/>
              </a:ext>
            </a:extLst>
          </p:cNvPr>
          <p:cNvSpPr/>
          <p:nvPr/>
        </p:nvSpPr>
        <p:spPr>
          <a:xfrm>
            <a:off x="169745" y="902522"/>
            <a:ext cx="2982582" cy="359789"/>
          </a:xfrm>
          <a:prstGeom prst="roundRect">
            <a:avLst/>
          </a:prstGeom>
          <a:solidFill>
            <a:srgbClr val="304371"/>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STDP</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神经网络仿真</a:t>
            </a:r>
          </a:p>
        </p:txBody>
      </p:sp>
      <p:sp>
        <p:nvSpPr>
          <p:cNvPr id="42" name="文本框 41">
            <a:extLst>
              <a:ext uri="{FF2B5EF4-FFF2-40B4-BE49-F238E27FC236}">
                <a16:creationId xmlns:a16="http://schemas.microsoft.com/office/drawing/2014/main" id="{1B76C4FD-EB8C-4EDF-B1DE-3C20ADF3ECBD}"/>
              </a:ext>
            </a:extLst>
          </p:cNvPr>
          <p:cNvSpPr txBox="1"/>
          <p:nvPr/>
        </p:nvSpPr>
        <p:spPr>
          <a:xfrm>
            <a:off x="868704" y="1448685"/>
            <a:ext cx="1059041" cy="43088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输入泊松分布脉冲信号</a:t>
            </a:r>
          </a:p>
        </p:txBody>
      </p:sp>
      <p:sp>
        <p:nvSpPr>
          <p:cNvPr id="43" name="文本框 42">
            <a:extLst>
              <a:ext uri="{FF2B5EF4-FFF2-40B4-BE49-F238E27FC236}">
                <a16:creationId xmlns:a16="http://schemas.microsoft.com/office/drawing/2014/main" id="{9E5B7941-907E-4C11-A3F5-CBE0B722D235}"/>
              </a:ext>
            </a:extLst>
          </p:cNvPr>
          <p:cNvSpPr txBox="1"/>
          <p:nvPr/>
        </p:nvSpPr>
        <p:spPr>
          <a:xfrm>
            <a:off x="2108440" y="4639469"/>
            <a:ext cx="1538187" cy="2616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权值固定</a:t>
            </a:r>
            <a:r>
              <a:rPr kumimoji="0" lang="en-US" altLang="zh-CN"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仿真结果</a:t>
            </a:r>
          </a:p>
        </p:txBody>
      </p:sp>
      <p:sp>
        <p:nvSpPr>
          <p:cNvPr id="44" name="文本框 43">
            <a:extLst>
              <a:ext uri="{FF2B5EF4-FFF2-40B4-BE49-F238E27FC236}">
                <a16:creationId xmlns:a16="http://schemas.microsoft.com/office/drawing/2014/main" id="{06CDD5F5-9C63-4424-8279-E07F1A0BD32B}"/>
              </a:ext>
            </a:extLst>
          </p:cNvPr>
          <p:cNvSpPr txBox="1"/>
          <p:nvPr/>
        </p:nvSpPr>
        <p:spPr>
          <a:xfrm>
            <a:off x="5652148" y="4639469"/>
            <a:ext cx="1216550" cy="43088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STDP</a:t>
            </a:r>
            <a:r>
              <a:rPr kumimoji="0" lang="zh-CN" altLang="en-US"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权值更新仿真结果</a:t>
            </a:r>
          </a:p>
        </p:txBody>
      </p:sp>
      <p:sp>
        <p:nvSpPr>
          <p:cNvPr id="45" name="文本框 44">
            <a:extLst>
              <a:ext uri="{FF2B5EF4-FFF2-40B4-BE49-F238E27FC236}">
                <a16:creationId xmlns:a16="http://schemas.microsoft.com/office/drawing/2014/main" id="{8F28D32F-820C-469B-AE7D-079A9000E5B0}"/>
              </a:ext>
            </a:extLst>
          </p:cNvPr>
          <p:cNvSpPr txBox="1"/>
          <p:nvPr/>
        </p:nvSpPr>
        <p:spPr>
          <a:xfrm>
            <a:off x="7230033" y="1448685"/>
            <a:ext cx="920054" cy="43088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STDP</a:t>
            </a:r>
            <a:r>
              <a:rPr kumimoji="0" lang="zh-CN" altLang="en-US" sz="11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权值更新曲线</a:t>
            </a: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1800493"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第五部分：讨论</a:t>
            </a:r>
          </a:p>
        </p:txBody>
      </p:sp>
      <p:sp>
        <p:nvSpPr>
          <p:cNvPr id="57" name="矩形 56"/>
          <p:cNvSpPr/>
          <p:nvPr/>
        </p:nvSpPr>
        <p:spPr>
          <a:xfrm>
            <a:off x="90232" y="575233"/>
            <a:ext cx="1795684"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--------------DISCUSSION--------------</a:t>
            </a:r>
          </a:p>
        </p:txBody>
      </p: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016216"/>
            <a:ext cx="1048685"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SRM</a:t>
            </a: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特点</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362851"/>
            <a:ext cx="7947590" cy="854080"/>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Hodgkin-Huxley</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模型能够精确地描绘出膜电压的生物特性，与生物神经元的电生理实验结果相吻合，但是运算量较高，难以实现大规模神经网络的实时仿真，</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LIF</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模型运算量小，但牺牲了精确度。</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SRM</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聚焦于前馈神经元时间序列对脉冲发放的影响，模型简洁，足够用于一般情况下神经元的计算，已广泛应用于信息处理的</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SNN</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中。</a:t>
            </a:r>
            <a:endParaRPr kumimoji="0" lang="en-US" altLang="zh-CN" sz="11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38166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415772"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主要建模成果</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77081"/>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本次主要基于</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SRM0</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模型和神经网络的</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STDP</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特性进行建模，基本实现了简单前馈网络造成神经元膜电位的动态变化和脉冲的发放。对比了神经网络由于</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STDP</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特性产生的权值更新与权值固定条件下的输出结果，证明</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STDP</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使神经网络更具有可塑性和抗扰性。</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595035"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不足</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33470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由于时间精力有限，未能对较大规模的</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SNN</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进行建模研究，也没有体现出</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STDP</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特性在大型神经网络下的优势。</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1968086" y="132418"/>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896484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第一PPT，www.1ppt.com">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2F5"/>
        </a:solidFill>
        <a:ln w="190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697</Words>
  <Application>Microsoft Office PowerPoint</Application>
  <PresentationFormat>全屏显示(16:9)</PresentationFormat>
  <Paragraphs>75</Paragraphs>
  <Slides>10</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vt:i4>
      </vt:variant>
    </vt:vector>
  </HeadingPairs>
  <TitlesOfParts>
    <vt:vector size="22" baseType="lpstr">
      <vt:lpstr>Impact MT Std</vt:lpstr>
      <vt:lpstr>方正兰亭黑_GBK</vt:lpstr>
      <vt:lpstr>宋体</vt:lpstr>
      <vt:lpstr>微软雅黑</vt:lpstr>
      <vt:lpstr>微软雅黑 Light</vt:lpstr>
      <vt:lpstr>Arial</vt:lpstr>
      <vt:lpstr>Calibri</vt:lpstr>
      <vt:lpstr>Calibri Light</vt:lpstr>
      <vt:lpstr>Cambria Math</vt:lpstr>
      <vt:lpstr>Times New Roman</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脉冲神经网络SRM模型建模与仿真</dc:title>
  <dc:creator>ZQ</dc:creator>
  <cp:keywords>ZQ</cp:keywords>
  <cp:lastModifiedBy>45047</cp:lastModifiedBy>
  <cp:revision>262</cp:revision>
  <dcterms:created xsi:type="dcterms:W3CDTF">2017-05-01T12:27:00Z</dcterms:created>
  <dcterms:modified xsi:type="dcterms:W3CDTF">2018-03-29T02:23:46Z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