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8" r:id="rId4"/>
    <p:sldId id="259" r:id="rId5"/>
    <p:sldId id="257" r:id="rId6"/>
    <p:sldId id="262" r:id="rId7"/>
    <p:sldId id="263" r:id="rId8"/>
    <p:sldId id="266" r:id="rId9"/>
    <p:sldId id="264" r:id="rId10"/>
    <p:sldId id="268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69" autoAdjust="0"/>
  </p:normalViewPr>
  <p:slideViewPr>
    <p:cSldViewPr snapToGrid="0">
      <p:cViewPr varScale="1">
        <p:scale>
          <a:sx n="67" d="100"/>
          <a:sy n="67" d="100"/>
        </p:scale>
        <p:origin x="2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F5250-6ED8-4417-B05A-2C2A2505C68D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EFC90-7C0E-4764-92C2-3926C1B9C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52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相关系数更倾向于实值随机变量，互信息则更决定着联合分布</a:t>
            </a:r>
            <a:r>
              <a:rPr lang="en-US" altLang="zh-CN" dirty="0"/>
              <a:t>P(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和边缘分布之间的乘积</a:t>
            </a:r>
            <a:r>
              <a:rPr lang="en-US" altLang="zh-CN" dirty="0"/>
              <a:t>P(x)P(y)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FC90-7C0E-4764-92C2-3926C1B9C0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15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人们的思维中还有着许多模糊的概念，描述的对象属性不能简单地用“是”或“否”来回答，模糊集合就是指具有某个模糊概念所描述的属性的对象的全体。由于概念本身不是清晰的、界限分明的，因而对象对集合的隶属关系也不是明确的、非此即彼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模糊理论利用隶属函数的概念对数据的归属程度进行量化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FC90-7C0E-4764-92C2-3926C1B9C0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38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5E0A0-F3CB-4B07-8F64-9CB959618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E64CFA-1694-4097-A63F-3E4DC80E7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64D35-C5B3-4A04-8840-7D04805A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79AF-0149-4983-8BE6-EE7A0849BFCC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E4DFA-ABCB-4549-85F7-4B4FB608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4C68A-7565-4B42-A44D-E5443C5F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72BB-F036-4BB7-AE73-E52F35C82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34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5455F-6718-421D-8D12-214BDE5D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7EC895-3497-4563-ADE8-87D8539A3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AF820-D14A-48D9-8996-6C6BBA89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79AF-0149-4983-8BE6-EE7A0849BFCC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BF103-2FC5-4515-A3F6-C0DCFB6B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0993A-43FA-498B-8E96-19355CDB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72BB-F036-4BB7-AE73-E52F35C82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61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5994AA-509C-47DA-A476-A04770121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B9EF66-8F24-4B2E-9290-0DABA849D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2F1F5-F9FA-496C-AA8B-70C8EA17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79AF-0149-4983-8BE6-EE7A0849BFCC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6BFFF-959C-4ACB-A1C9-6497381B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3469D-0FAB-4B58-83FE-6A6DDA03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72BB-F036-4BB7-AE73-E52F35C82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54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647D6-DB6F-4D16-ADA1-13F7498C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B4E01-424F-4E60-B0DA-41DDE8850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CA65C-32B1-4CD6-A3AC-FF4861D0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79AF-0149-4983-8BE6-EE7A0849BFCC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C5A1B-646C-46DA-B582-77572F95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16D2D-FF75-4F05-8E41-5F657ECD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72BB-F036-4BB7-AE73-E52F35C82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5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D71D0-6AC9-4E81-BA80-2E5A72A8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863785-4776-44AD-A606-BCBDFF9B2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4D982-E8D2-4A4D-A977-AED7D4AD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79AF-0149-4983-8BE6-EE7A0849BFCC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D3A1A-850F-40A6-AF68-5F1E8BB5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AC27D-C100-47CC-88DC-EF05EFCF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72BB-F036-4BB7-AE73-E52F35C82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3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8C09C-93C1-4C7E-80D0-101377F6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69F32-555C-4925-8DEE-EEDD67C57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4F97BE-3518-41C2-8662-0E3803149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157F7D-BFE4-45F3-A21C-0617C493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79AF-0149-4983-8BE6-EE7A0849BFCC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2CE6B7-47A3-420C-AC38-DAAF912C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F25D3D-B595-4C18-A9C5-36428D13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72BB-F036-4BB7-AE73-E52F35C82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07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08603-0595-4D25-858F-5896DB59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410910-6B00-40DF-B480-35CF9D117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A74A7F-7181-4604-BE3F-300675FD0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2F96CC-4319-498A-8E02-4D2704B12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1F1020-9D35-4B03-A9A6-C39365DC1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2C8216-D0E9-45BD-886F-B8D967A9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79AF-0149-4983-8BE6-EE7A0849BFCC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F6CA63-1C11-47CA-867F-58897F1D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81F62D-E4B5-4655-BACF-EA3608FB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72BB-F036-4BB7-AE73-E52F35C82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93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278F4-D8B0-4456-9A98-E218AB39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1EC097-699B-4CE6-A5AD-2D8FE4E1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79AF-0149-4983-8BE6-EE7A0849BFCC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3D90C3-4663-42B5-A17D-6E29C3D4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E4F3F7-6872-447A-BFF1-7A30755A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72BB-F036-4BB7-AE73-E52F35C82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88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4F6052-3B0D-48F9-85C5-F8D80008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79AF-0149-4983-8BE6-EE7A0849BFCC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7CD04F-AD0D-498D-A801-B7A738BA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6D2B52-246C-4609-9E2E-747DB47E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72BB-F036-4BB7-AE73-E52F35C82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67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D5BCA-4291-465B-86DC-100D9D61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3EF7E-9B87-45DD-989F-0C6E9031A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1C8DCE-FAEB-4286-BC08-E1BB05A6A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C20560-49AF-4800-A153-8AF749CD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79AF-0149-4983-8BE6-EE7A0849BFCC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5C09E-67AE-4F4F-AF40-4ADF27F3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96189E-20BB-4115-9CFE-D20DF9D8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72BB-F036-4BB7-AE73-E52F35C82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01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E1EB5-1056-4CD4-8374-28991276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CCB3A2-354A-4056-B631-5337708F5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032F5-B221-4133-8243-DDEBA4601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73FFFC-473B-4C1E-ACA1-318437CD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79AF-0149-4983-8BE6-EE7A0849BFCC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874A2-E82E-4653-AE7F-D2238C09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CD004C-1CCC-4DBF-B8C1-F44E01B4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72BB-F036-4BB7-AE73-E52F35C82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75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1D525B-73B5-40DB-ADD0-79F81F977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997CEB-283E-420B-B81F-F32855649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969D1-CBC4-4845-B7C3-2DF6F5594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779AF-0149-4983-8BE6-EE7A0849BFCC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CFB2B-3092-4D4B-A0F0-55F179A39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6DB22-103F-4590-99C7-756D757C8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372BB-F036-4BB7-AE73-E52F35C82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6FE9D-D6F3-4AF6-900C-7A776EA84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FBCSP </a:t>
            </a:r>
            <a:r>
              <a:rPr lang="zh-CN" altLang="en-US" sz="4000" dirty="0"/>
              <a:t>特征选择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88A82A-4E44-4EF8-A7AA-23798E4BE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49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20F48-1A24-4477-B16E-294B2D641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5478"/>
          </a:xfrm>
        </p:spPr>
        <p:txBody>
          <a:bodyPr>
            <a:norm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分而治之（</a:t>
            </a:r>
            <a:r>
              <a:rPr lang="en-US" altLang="zh-CN" sz="2000" dirty="0">
                <a:solidFill>
                  <a:prstClr val="black"/>
                </a:solidFill>
              </a:rPr>
              <a:t>Divide and Conquer</a:t>
            </a:r>
            <a:r>
              <a:rPr lang="zh-CN" altLang="en-US" sz="2000" dirty="0">
                <a:solidFill>
                  <a:prstClr val="black"/>
                </a:solidFill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</a:rPr>
              <a:t>DC</a:t>
            </a:r>
            <a:r>
              <a:rPr lang="zh-CN" altLang="en-US" sz="2000" dirty="0">
                <a:solidFill>
                  <a:prstClr val="black"/>
                </a:solidFill>
              </a:rPr>
              <a:t>）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zh-CN" altLang="en-US" sz="1800" dirty="0"/>
              <a:t>采用</a:t>
            </a:r>
            <a:r>
              <a:rPr lang="zh-CN" altLang="en-US" sz="1800" dirty="0">
                <a:solidFill>
                  <a:schemeClr val="accent2"/>
                </a:solidFill>
              </a:rPr>
              <a:t>树分类器</a:t>
            </a:r>
            <a:r>
              <a:rPr lang="zh-CN" altLang="en-US" sz="1800" dirty="0"/>
              <a:t>的方法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分类问题需要 </a:t>
            </a:r>
            <a:r>
              <a:rPr lang="en-US" altLang="zh-CN" sz="1800" dirty="0"/>
              <a:t>4-1=3 </a:t>
            </a:r>
            <a:r>
              <a:rPr lang="zh-CN" altLang="en-US" sz="1800" dirty="0"/>
              <a:t>个分类器</a:t>
            </a:r>
            <a:endParaRPr lang="en-US" altLang="zh-CN" sz="1800" dirty="0"/>
          </a:p>
          <a:p>
            <a:r>
              <a:rPr lang="zh-CN" altLang="en-US" sz="2000" dirty="0"/>
              <a:t>配对（</a:t>
            </a:r>
            <a:r>
              <a:rPr lang="en-US" altLang="zh-CN" sz="2000" dirty="0"/>
              <a:t>Pair Wise</a:t>
            </a:r>
            <a:r>
              <a:rPr lang="zh-CN" altLang="en-US" sz="2000" dirty="0"/>
              <a:t>，</a:t>
            </a:r>
            <a:r>
              <a:rPr lang="en-US" altLang="zh-CN" sz="2000" dirty="0"/>
              <a:t>PW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1800" dirty="0"/>
              <a:t>多数表决方案</a:t>
            </a:r>
          </a:p>
          <a:p>
            <a:pPr marL="457200" lvl="1" indent="0"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分类问题需要 </a:t>
            </a:r>
            <a:r>
              <a:rPr lang="en-US" altLang="zh-CN" sz="1800" dirty="0"/>
              <a:t>4×(4-1)/2=6 </a:t>
            </a:r>
            <a:r>
              <a:rPr lang="zh-CN" altLang="en-US" sz="1800" dirty="0"/>
              <a:t>个分类器</a:t>
            </a:r>
          </a:p>
          <a:p>
            <a:pPr marL="457200" lvl="1" indent="0">
              <a:buNone/>
            </a:pPr>
            <a:r>
              <a:rPr lang="zh-CN" altLang="en-US" sz="1800" dirty="0"/>
              <a:t>每获分类问胜一次加一分，求累积得分最大者</a:t>
            </a:r>
            <a:endParaRPr lang="zh-CN" altLang="en-US" sz="2000" dirty="0"/>
          </a:p>
          <a:p>
            <a:r>
              <a:rPr lang="zh-CN" altLang="en-US" sz="2000" dirty="0"/>
              <a:t>一对多（</a:t>
            </a:r>
            <a:r>
              <a:rPr lang="en-US" altLang="zh-CN" sz="2000" dirty="0"/>
              <a:t>One Versus Rest</a:t>
            </a:r>
            <a:r>
              <a:rPr lang="zh-CN" altLang="en-US" sz="2000" dirty="0"/>
              <a:t>，</a:t>
            </a:r>
            <a:r>
              <a:rPr lang="en-US" altLang="zh-CN" sz="2000" dirty="0"/>
              <a:t>OVR</a:t>
            </a:r>
            <a:r>
              <a:rPr lang="zh-CN" altLang="en-US" sz="2000" dirty="0"/>
              <a:t>）</a:t>
            </a:r>
          </a:p>
          <a:p>
            <a:pPr marL="457200" lvl="1" indent="0">
              <a:buNone/>
            </a:pPr>
            <a:r>
              <a:rPr lang="zh-CN" altLang="en-US" sz="1800" dirty="0"/>
              <a:t>计算每类与其他类的分类情况</a:t>
            </a:r>
          </a:p>
          <a:p>
            <a:pPr marL="457200" lvl="1" indent="0"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分类问题需要 </a:t>
            </a:r>
            <a:r>
              <a:rPr lang="en-US" altLang="zh-CN" sz="1800" dirty="0"/>
              <a:t>4 </a:t>
            </a:r>
            <a:r>
              <a:rPr lang="zh-CN" altLang="en-US" sz="1800" dirty="0"/>
              <a:t>个分类器</a:t>
            </a:r>
          </a:p>
          <a:p>
            <a:pPr marL="0" indent="0">
              <a:buNone/>
            </a:pPr>
            <a:r>
              <a:rPr lang="en-US" altLang="zh-CN" sz="2000" dirty="0"/>
              <a:t>OVR</a:t>
            </a:r>
            <a:r>
              <a:rPr lang="zh-CN" altLang="en-US" sz="2000" dirty="0"/>
              <a:t>效果最好，与</a:t>
            </a:r>
            <a:r>
              <a:rPr lang="en-US" altLang="zh-CN" sz="2000" dirty="0"/>
              <a:t>PW</a:t>
            </a:r>
            <a:r>
              <a:rPr lang="zh-CN" altLang="en-US" sz="2000" dirty="0"/>
              <a:t>无明显差异，与</a:t>
            </a:r>
            <a:r>
              <a:rPr lang="en-US" altLang="zh-CN" sz="2000" dirty="0"/>
              <a:t>DC</a:t>
            </a:r>
            <a:r>
              <a:rPr lang="zh-CN" altLang="en-US" sz="2000" dirty="0"/>
              <a:t>有明显差异，</a:t>
            </a:r>
            <a:r>
              <a:rPr lang="en-US" altLang="zh-CN" sz="2000" dirty="0"/>
              <a:t>DC</a:t>
            </a:r>
            <a:r>
              <a:rPr lang="zh-CN" altLang="en-US" sz="2000" dirty="0"/>
              <a:t>表现最差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DC</a:t>
            </a:r>
            <a:r>
              <a:rPr lang="zh-CN" altLang="en-US" sz="2000" dirty="0"/>
              <a:t>可进行比较次序的优化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20EC1E8-4DD5-4F78-9104-72C80F71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CSP</a:t>
            </a:r>
            <a:r>
              <a:rPr lang="zh-CN" altLang="en-US" sz="3200" dirty="0"/>
              <a:t>的多类扩展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09022EA-0A1A-418B-8C0E-AA801C4976D3}"/>
              </a:ext>
            </a:extLst>
          </p:cNvPr>
          <p:cNvGrpSpPr/>
          <p:nvPr/>
        </p:nvGrpSpPr>
        <p:grpSpPr>
          <a:xfrm>
            <a:off x="6389182" y="686897"/>
            <a:ext cx="5139322" cy="3115749"/>
            <a:chOff x="5249495" y="2436048"/>
            <a:chExt cx="5139322" cy="3115749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D6085A0D-B779-49D5-9300-C22620219A14}"/>
                </a:ext>
              </a:extLst>
            </p:cNvPr>
            <p:cNvGrpSpPr/>
            <p:nvPr/>
          </p:nvGrpSpPr>
          <p:grpSpPr>
            <a:xfrm>
              <a:off x="5249495" y="2594769"/>
              <a:ext cx="5139322" cy="2957028"/>
              <a:chOff x="5249495" y="2594769"/>
              <a:chExt cx="5139322" cy="2957028"/>
            </a:xfrm>
          </p:grpSpPr>
          <p:sp>
            <p:nvSpPr>
              <p:cNvPr id="5" name="流程图: 决策 4">
                <a:extLst>
                  <a:ext uri="{FF2B5EF4-FFF2-40B4-BE49-F238E27FC236}">
                    <a16:creationId xmlns:a16="http://schemas.microsoft.com/office/drawing/2014/main" id="{20C9EC11-2ABC-4406-BE31-3601851FB9E1}"/>
                  </a:ext>
                </a:extLst>
              </p:cNvPr>
              <p:cNvSpPr/>
              <p:nvPr/>
            </p:nvSpPr>
            <p:spPr>
              <a:xfrm>
                <a:off x="5517875" y="2594769"/>
                <a:ext cx="2001198" cy="685662"/>
              </a:xfrm>
              <a:prstGeom prst="flowChartDecisi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分类为</a:t>
                </a:r>
                <a:r>
                  <a:rPr lang="en-US" altLang="zh-CN" dirty="0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1</a:t>
                </a:r>
                <a:r>
                  <a:rPr lang="zh-CN" altLang="en-US" dirty="0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？</a:t>
                </a: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11CCA483-0982-46EF-9D3E-6E571BA72FC3}"/>
                  </a:ext>
                </a:extLst>
              </p:cNvPr>
              <p:cNvSpPr/>
              <p:nvPr/>
            </p:nvSpPr>
            <p:spPr>
              <a:xfrm>
                <a:off x="5249495" y="3604006"/>
                <a:ext cx="1127154" cy="3710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cxnSp>
            <p:nvCxnSpPr>
              <p:cNvPr id="12" name="连接符: 肘形 11">
                <a:extLst>
                  <a:ext uri="{FF2B5EF4-FFF2-40B4-BE49-F238E27FC236}">
                    <a16:creationId xmlns:a16="http://schemas.microsoft.com/office/drawing/2014/main" id="{977EF641-502A-476E-913D-083FD03FFC03}"/>
                  </a:ext>
                </a:extLst>
              </p:cNvPr>
              <p:cNvCxnSpPr>
                <a:stCxn id="5" idx="2"/>
                <a:endCxn id="6" idx="0"/>
              </p:cNvCxnSpPr>
              <p:nvPr/>
            </p:nvCxnSpPr>
            <p:spPr>
              <a:xfrm rot="5400000">
                <a:off x="6003986" y="3089517"/>
                <a:ext cx="323575" cy="705402"/>
              </a:xfrm>
              <a:prstGeom prst="bentConnector3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流程图: 决策 12">
                <a:extLst>
                  <a:ext uri="{FF2B5EF4-FFF2-40B4-BE49-F238E27FC236}">
                    <a16:creationId xmlns:a16="http://schemas.microsoft.com/office/drawing/2014/main" id="{4C672AEC-07AB-475D-9EFE-8FDD58FE38ED}"/>
                  </a:ext>
                </a:extLst>
              </p:cNvPr>
              <p:cNvSpPr/>
              <p:nvPr/>
            </p:nvSpPr>
            <p:spPr>
              <a:xfrm>
                <a:off x="6630243" y="3474347"/>
                <a:ext cx="2001198" cy="685662"/>
              </a:xfrm>
              <a:prstGeom prst="flowChartDecisi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分类为</a:t>
                </a:r>
                <a:r>
                  <a:rPr lang="en-US" altLang="zh-CN" dirty="0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2</a:t>
                </a:r>
                <a:r>
                  <a:rPr lang="zh-CN" altLang="en-US" dirty="0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？</a:t>
                </a:r>
              </a:p>
            </p:txBody>
          </p:sp>
          <p:cxnSp>
            <p:nvCxnSpPr>
              <p:cNvPr id="14" name="连接符: 肘形 13">
                <a:extLst>
                  <a:ext uri="{FF2B5EF4-FFF2-40B4-BE49-F238E27FC236}">
                    <a16:creationId xmlns:a16="http://schemas.microsoft.com/office/drawing/2014/main" id="{472B3F92-7145-40CD-8271-012859747A1F}"/>
                  </a:ext>
                </a:extLst>
              </p:cNvPr>
              <p:cNvCxnSpPr>
                <a:cxnSpLocks/>
                <a:stCxn id="5" idx="3"/>
                <a:endCxn id="13" idx="0"/>
              </p:cNvCxnSpPr>
              <p:nvPr/>
            </p:nvCxnSpPr>
            <p:spPr>
              <a:xfrm>
                <a:off x="7519073" y="2937600"/>
                <a:ext cx="111769" cy="536747"/>
              </a:xfrm>
              <a:prstGeom prst="bentConnector2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56F34582-8CED-47B7-8295-743CBB5C15F4}"/>
                  </a:ext>
                </a:extLst>
              </p:cNvPr>
              <p:cNvSpPr/>
              <p:nvPr/>
            </p:nvSpPr>
            <p:spPr>
              <a:xfrm>
                <a:off x="6273657" y="4424450"/>
                <a:ext cx="1127154" cy="3710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cxnSp>
            <p:nvCxnSpPr>
              <p:cNvPr id="18" name="连接符: 肘形 17">
                <a:extLst>
                  <a:ext uri="{FF2B5EF4-FFF2-40B4-BE49-F238E27FC236}">
                    <a16:creationId xmlns:a16="http://schemas.microsoft.com/office/drawing/2014/main" id="{8E6BF094-6FAE-4F6C-BBC5-327696F2EFFF}"/>
                  </a:ext>
                </a:extLst>
              </p:cNvPr>
              <p:cNvCxnSpPr>
                <a:cxnSpLocks/>
                <a:stCxn id="13" idx="2"/>
                <a:endCxn id="17" idx="0"/>
              </p:cNvCxnSpPr>
              <p:nvPr/>
            </p:nvCxnSpPr>
            <p:spPr>
              <a:xfrm rot="5400000">
                <a:off x="7101818" y="3895425"/>
                <a:ext cx="264441" cy="79360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流程图: 决策 22">
                <a:extLst>
                  <a:ext uri="{FF2B5EF4-FFF2-40B4-BE49-F238E27FC236}">
                    <a16:creationId xmlns:a16="http://schemas.microsoft.com/office/drawing/2014/main" id="{A60FC205-8489-4326-9EC5-C58A8EAC106A}"/>
                  </a:ext>
                </a:extLst>
              </p:cNvPr>
              <p:cNvSpPr/>
              <p:nvPr/>
            </p:nvSpPr>
            <p:spPr>
              <a:xfrm>
                <a:off x="7788334" y="4235286"/>
                <a:ext cx="2001198" cy="685662"/>
              </a:xfrm>
              <a:prstGeom prst="flowChartDecisi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分类为</a:t>
                </a:r>
                <a:r>
                  <a:rPr lang="en-US" altLang="zh-CN" dirty="0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3</a:t>
                </a:r>
                <a:r>
                  <a:rPr lang="zh-CN" altLang="en-US" dirty="0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？</a:t>
                </a:r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20474094-AA9C-4B8C-A3CC-F38D7FF5488D}"/>
                  </a:ext>
                </a:extLst>
              </p:cNvPr>
              <p:cNvSpPr/>
              <p:nvPr/>
            </p:nvSpPr>
            <p:spPr>
              <a:xfrm>
                <a:off x="7574957" y="5155991"/>
                <a:ext cx="1127154" cy="3710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3</a:t>
                </a:r>
                <a:endParaRPr lang="zh-CN" altLang="en-US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cxnSp>
            <p:nvCxnSpPr>
              <p:cNvPr id="25" name="连接符: 肘形 24">
                <a:extLst>
                  <a:ext uri="{FF2B5EF4-FFF2-40B4-BE49-F238E27FC236}">
                    <a16:creationId xmlns:a16="http://schemas.microsoft.com/office/drawing/2014/main" id="{BF8EF6D6-8F66-4A44-8C52-5C919707EBD2}"/>
                  </a:ext>
                </a:extLst>
              </p:cNvPr>
              <p:cNvCxnSpPr>
                <a:cxnSpLocks/>
                <a:stCxn id="23" idx="2"/>
                <a:endCxn id="24" idx="0"/>
              </p:cNvCxnSpPr>
              <p:nvPr/>
            </p:nvCxnSpPr>
            <p:spPr>
              <a:xfrm rot="5400000">
                <a:off x="8346213" y="4713270"/>
                <a:ext cx="235043" cy="650399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连接符: 肘形 25">
                <a:extLst>
                  <a:ext uri="{FF2B5EF4-FFF2-40B4-BE49-F238E27FC236}">
                    <a16:creationId xmlns:a16="http://schemas.microsoft.com/office/drawing/2014/main" id="{92D715DA-8B48-4247-9B49-9852FBE6C16D}"/>
                  </a:ext>
                </a:extLst>
              </p:cNvPr>
              <p:cNvCxnSpPr>
                <a:cxnSpLocks/>
                <a:stCxn id="13" idx="3"/>
                <a:endCxn id="23" idx="0"/>
              </p:cNvCxnSpPr>
              <p:nvPr/>
            </p:nvCxnSpPr>
            <p:spPr>
              <a:xfrm>
                <a:off x="8631441" y="3817178"/>
                <a:ext cx="157492" cy="418108"/>
              </a:xfrm>
              <a:prstGeom prst="bentConnector2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B30EBD9F-165F-474B-A025-F2D8FDFCC43E}"/>
                  </a:ext>
                </a:extLst>
              </p:cNvPr>
              <p:cNvSpPr/>
              <p:nvPr/>
            </p:nvSpPr>
            <p:spPr>
              <a:xfrm>
                <a:off x="8984255" y="5180737"/>
                <a:ext cx="1127154" cy="3710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4</a:t>
                </a:r>
                <a:endParaRPr lang="zh-CN" altLang="en-US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cxnSp>
            <p:nvCxnSpPr>
              <p:cNvPr id="32" name="连接符: 肘形 31">
                <a:extLst>
                  <a:ext uri="{FF2B5EF4-FFF2-40B4-BE49-F238E27FC236}">
                    <a16:creationId xmlns:a16="http://schemas.microsoft.com/office/drawing/2014/main" id="{BB43674A-6BDF-4B2C-ADA2-59DA755E9E93}"/>
                  </a:ext>
                </a:extLst>
              </p:cNvPr>
              <p:cNvCxnSpPr>
                <a:cxnSpLocks/>
                <a:stCxn id="23" idx="3"/>
                <a:endCxn id="31" idx="0"/>
              </p:cNvCxnSpPr>
              <p:nvPr/>
            </p:nvCxnSpPr>
            <p:spPr>
              <a:xfrm flipH="1">
                <a:off x="9547832" y="4578117"/>
                <a:ext cx="241700" cy="602620"/>
              </a:xfrm>
              <a:prstGeom prst="bentConnector4">
                <a:avLst>
                  <a:gd name="adj1" fmla="val -94580"/>
                  <a:gd name="adj2" fmla="val 78445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9BEB299-0DF2-441F-9725-9CDCDF9E0802}"/>
                  </a:ext>
                </a:extLst>
              </p:cNvPr>
              <p:cNvSpPr txBox="1"/>
              <p:nvPr/>
            </p:nvSpPr>
            <p:spPr>
              <a:xfrm>
                <a:off x="5731534" y="3133966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accent2"/>
                    </a:solidFill>
                  </a:rPr>
                  <a:t>是</a:t>
                </a: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E441AB8-D3D4-447F-B318-744A929DF799}"/>
                  </a:ext>
                </a:extLst>
              </p:cNvPr>
              <p:cNvSpPr txBox="1"/>
              <p:nvPr/>
            </p:nvSpPr>
            <p:spPr>
              <a:xfrm>
                <a:off x="6764172" y="3975066"/>
                <a:ext cx="3898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accent2"/>
                    </a:solidFill>
                  </a:rPr>
                  <a:t>是</a:t>
                </a: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5EFADB0-74EB-48F1-9033-4F841FAF5422}"/>
                  </a:ext>
                </a:extLst>
              </p:cNvPr>
              <p:cNvSpPr txBox="1"/>
              <p:nvPr/>
            </p:nvSpPr>
            <p:spPr>
              <a:xfrm>
                <a:off x="8051607" y="4710150"/>
                <a:ext cx="3898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accent2"/>
                    </a:solidFill>
                  </a:rPr>
                  <a:t>是</a:t>
                </a: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9B90B05-3D9F-4ACA-908F-77F78FEDF120}"/>
                  </a:ext>
                </a:extLst>
              </p:cNvPr>
              <p:cNvSpPr txBox="1"/>
              <p:nvPr/>
            </p:nvSpPr>
            <p:spPr>
              <a:xfrm>
                <a:off x="7593013" y="2982182"/>
                <a:ext cx="3898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accent2"/>
                    </a:solidFill>
                  </a:rPr>
                  <a:t>否</a:t>
                </a: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0676D92-5ADB-497C-8106-6AB7AA6C3E0D}"/>
                  </a:ext>
                </a:extLst>
              </p:cNvPr>
              <p:cNvSpPr txBox="1"/>
              <p:nvPr/>
            </p:nvSpPr>
            <p:spPr>
              <a:xfrm>
                <a:off x="8735384" y="3802645"/>
                <a:ext cx="3898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accent2"/>
                    </a:solidFill>
                  </a:rPr>
                  <a:t>否</a:t>
                </a: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43226FF-24EF-4165-A891-3CA3874650B1}"/>
                  </a:ext>
                </a:extLst>
              </p:cNvPr>
              <p:cNvSpPr txBox="1"/>
              <p:nvPr/>
            </p:nvSpPr>
            <p:spPr>
              <a:xfrm>
                <a:off x="9998967" y="4626233"/>
                <a:ext cx="3898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accent2"/>
                    </a:solidFill>
                  </a:rPr>
                  <a:t>否</a:t>
                </a:r>
              </a:p>
            </p:txBody>
          </p: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B27C92B-6F65-4B09-A411-1932A32E7BF7}"/>
                </a:ext>
              </a:extLst>
            </p:cNvPr>
            <p:cNvSpPr txBox="1"/>
            <p:nvPr/>
          </p:nvSpPr>
          <p:spPr>
            <a:xfrm>
              <a:off x="6901315" y="2436048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1 vs 234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4A1FA1CF-D4F8-4BB8-88EA-B2FDE1CAFACF}"/>
                </a:ext>
              </a:extLst>
            </p:cNvPr>
            <p:cNvSpPr txBox="1"/>
            <p:nvPr/>
          </p:nvSpPr>
          <p:spPr>
            <a:xfrm>
              <a:off x="7949737" y="328985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2 vs 34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B33CF75-7D98-4E62-B447-9BDD27F8DD7D}"/>
                </a:ext>
              </a:extLst>
            </p:cNvPr>
            <p:cNvSpPr txBox="1"/>
            <p:nvPr/>
          </p:nvSpPr>
          <p:spPr>
            <a:xfrm>
              <a:off x="9155220" y="4081029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3 vs 4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A460445-EAB5-4262-950F-6231A8B8C4B5}"/>
              </a:ext>
            </a:extLst>
          </p:cNvPr>
          <p:cNvGrpSpPr/>
          <p:nvPr/>
        </p:nvGrpSpPr>
        <p:grpSpPr>
          <a:xfrm>
            <a:off x="10082034" y="4161962"/>
            <a:ext cx="1160904" cy="1064708"/>
            <a:chOff x="6261904" y="2872691"/>
            <a:chExt cx="1871241" cy="1719502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BE82ADF8-E50E-4F07-988D-714629F9F481}"/>
                </a:ext>
              </a:extLst>
            </p:cNvPr>
            <p:cNvGrpSpPr/>
            <p:nvPr/>
          </p:nvGrpSpPr>
          <p:grpSpPr>
            <a:xfrm>
              <a:off x="6574421" y="3194612"/>
              <a:ext cx="1250066" cy="1111170"/>
              <a:chOff x="6632294" y="3113590"/>
              <a:chExt cx="3680749" cy="1701478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D089E1F-E9A8-41F2-8B7C-7C0ED910233F}"/>
                  </a:ext>
                </a:extLst>
              </p:cNvPr>
              <p:cNvSpPr/>
              <p:nvPr/>
            </p:nvSpPr>
            <p:spPr>
              <a:xfrm>
                <a:off x="6632294" y="3113590"/>
                <a:ext cx="3680749" cy="170147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AA1C75AF-EC32-4C59-90E1-6A0647228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2294" y="3113590"/>
                <a:ext cx="3680749" cy="1701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F1B22E9-000B-47AC-806A-713DC323D1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2294" y="3113590"/>
                <a:ext cx="3680749" cy="1701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6B0313D-4F05-49F0-A611-ED711868B0B3}"/>
                </a:ext>
              </a:extLst>
            </p:cNvPr>
            <p:cNvSpPr/>
            <p:nvPr/>
          </p:nvSpPr>
          <p:spPr>
            <a:xfrm>
              <a:off x="6265762" y="2872691"/>
              <a:ext cx="617316" cy="6438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1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6E1ED1C-527B-4F3F-90BC-5AF8BFCD3E54}"/>
                </a:ext>
              </a:extLst>
            </p:cNvPr>
            <p:cNvSpPr/>
            <p:nvPr/>
          </p:nvSpPr>
          <p:spPr>
            <a:xfrm>
              <a:off x="7515829" y="2872691"/>
              <a:ext cx="617316" cy="6438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2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44B6063-3488-409D-809C-598C40293F8A}"/>
                </a:ext>
              </a:extLst>
            </p:cNvPr>
            <p:cNvSpPr/>
            <p:nvPr/>
          </p:nvSpPr>
          <p:spPr>
            <a:xfrm>
              <a:off x="6261904" y="3948351"/>
              <a:ext cx="617316" cy="6438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3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3FBF0607-D207-49B5-9352-E316B18DE806}"/>
                </a:ext>
              </a:extLst>
            </p:cNvPr>
            <p:cNvSpPr/>
            <p:nvPr/>
          </p:nvSpPr>
          <p:spPr>
            <a:xfrm>
              <a:off x="7461814" y="3948351"/>
              <a:ext cx="617316" cy="6438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4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A696188-7849-426D-AF9F-B5A412EA798D}"/>
              </a:ext>
            </a:extLst>
          </p:cNvPr>
          <p:cNvSpPr/>
          <p:nvPr/>
        </p:nvSpPr>
        <p:spPr>
          <a:xfrm>
            <a:off x="8278223" y="399993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分而治之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0D88C9-5183-4BBD-8030-F4728F4F4234}"/>
              </a:ext>
            </a:extLst>
          </p:cNvPr>
          <p:cNvSpPr/>
          <p:nvPr/>
        </p:nvSpPr>
        <p:spPr>
          <a:xfrm>
            <a:off x="10388716" y="535388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配对</a:t>
            </a:r>
          </a:p>
        </p:txBody>
      </p:sp>
    </p:spTree>
    <p:extLst>
      <p:ext uri="{BB962C8B-B14F-4D97-AF65-F5344CB8AC3E}">
        <p14:creationId xmlns:p14="http://schemas.microsoft.com/office/powerpoint/2010/main" val="2662378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6A842D-BAA4-403E-A763-CCF8D8F44CCE}"/>
              </a:ext>
            </a:extLst>
          </p:cNvPr>
          <p:cNvSpPr/>
          <p:nvPr/>
        </p:nvSpPr>
        <p:spPr>
          <a:xfrm>
            <a:off x="838200" y="720566"/>
            <a:ext cx="10515599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4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[1]. Ang, K.K. and C. Guan, EEG-Based Strategies to Detect Motor Imagery for Control and Rehabilitation. IEEE TRANSACTIONS ON NEURAL SYSTEMS AND REHABILITATION ENGINEERING, 2017. 25(4): p. 392-401.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[2]. Ang, K.K., et al., Filter Bank Common Spatial Pattern Algorithm on BCI Competition IV Datasets 2a and 2b. Front </a:t>
            </a:r>
            <a:r>
              <a:rPr lang="en-US" altLang="zh-CN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Neurosci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2012. 6: p. 39.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[3]. Ang, K.K., et al., Filter Bank Common Spatial Pattern (FBCSP) in Brain-Computer Interface, in IEEE International Joint Conference on Neural Networks (IJCNN). 2008. p. 2390-2397.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52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5B5A3-A24B-4E26-B0CE-6BC9D8F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Filter Bank Common Spatial Pattern</a:t>
            </a:r>
            <a:r>
              <a:rPr lang="en-US" altLang="zh-CN" sz="3200" dirty="0"/>
              <a:t> (FBCSP) in</a:t>
            </a:r>
            <a:br>
              <a:rPr lang="en-US" altLang="zh-CN" sz="3200" dirty="0"/>
            </a:br>
            <a:r>
              <a:rPr lang="en-US" altLang="zh-CN" sz="3200" dirty="0"/>
              <a:t>brain-computer interface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D5BE34-C14A-49EF-A4FE-89DC9268968D}"/>
              </a:ext>
            </a:extLst>
          </p:cNvPr>
          <p:cNvSpPr txBox="1"/>
          <p:nvPr/>
        </p:nvSpPr>
        <p:spPr>
          <a:xfrm>
            <a:off x="9497202" y="120415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/>
              <a:t>2008, Singapore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F542A1-B454-4FA4-9CAE-0224FF21B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3491"/>
            <a:ext cx="5487968" cy="26722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864D98-222C-4171-944A-826E97CC3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62898"/>
            <a:ext cx="5487968" cy="219744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65C6155-04D5-4348-9BDC-7638646D7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537" y="2412525"/>
            <a:ext cx="5561120" cy="30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2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F67224D-3E3B-41DA-B721-C5CC09009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222" y="3090566"/>
            <a:ext cx="5849472" cy="262443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16FD3FC-02B2-4FC0-B2F4-28DE3A1D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特征选择</a:t>
            </a:r>
            <a:r>
              <a:rPr lang="en-US" altLang="zh-CN" sz="4000" dirty="0"/>
              <a:t>Feature Selection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D936D-9205-4E56-BE90-6104EC7E5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pPr>
              <a:lnSpc>
                <a:spcPts val="3300"/>
              </a:lnSpc>
            </a:pPr>
            <a:r>
              <a:rPr lang="zh-CN" altLang="en-US" sz="2400" dirty="0"/>
              <a:t>给定</a:t>
            </a:r>
            <a:r>
              <a:rPr lang="en-US" altLang="zh-CN" sz="2400" dirty="0"/>
              <a:t>d</a:t>
            </a:r>
            <a:r>
              <a:rPr lang="zh-CN" altLang="en-US" sz="2400" dirty="0"/>
              <a:t>组特征，选择最小子集</a:t>
            </a:r>
            <a:r>
              <a:rPr lang="en-US" altLang="zh-CN" sz="2400" dirty="0"/>
              <a:t>k</a:t>
            </a:r>
            <a:r>
              <a:rPr lang="zh-CN" altLang="en-US" sz="2400" dirty="0"/>
              <a:t>得到最小的分类错误率。</a:t>
            </a:r>
            <a:endParaRPr lang="en-US" altLang="zh-CN" sz="2400" dirty="0"/>
          </a:p>
          <a:p>
            <a:pPr lvl="1">
              <a:lnSpc>
                <a:spcPts val="3300"/>
              </a:lnSpc>
            </a:pPr>
            <a:r>
              <a:rPr lang="zh-CN" altLang="en-US" sz="2000" dirty="0"/>
              <a:t>特征子集产生过程</a:t>
            </a:r>
            <a:r>
              <a:rPr lang="en-US" altLang="zh-CN" sz="2000" dirty="0"/>
              <a:t>(Generation Procedure)</a:t>
            </a:r>
          </a:p>
          <a:p>
            <a:pPr lvl="1">
              <a:lnSpc>
                <a:spcPts val="3300"/>
              </a:lnSpc>
            </a:pPr>
            <a:r>
              <a:rPr lang="zh-CN" altLang="en-US" sz="2000" dirty="0"/>
              <a:t>评价函数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Evaluation Function</a:t>
            </a:r>
            <a:r>
              <a:rPr lang="en-US" altLang="zh-CN" sz="2000" dirty="0"/>
              <a:t>)</a:t>
            </a:r>
          </a:p>
          <a:p>
            <a:pPr lvl="1">
              <a:lnSpc>
                <a:spcPts val="3300"/>
              </a:lnSpc>
            </a:pPr>
            <a:r>
              <a:rPr lang="zh-CN" altLang="en-US" sz="2000" dirty="0"/>
              <a:t>停止准则</a:t>
            </a:r>
            <a:r>
              <a:rPr lang="en-US" altLang="zh-CN" sz="2000" dirty="0"/>
              <a:t>(Stopping Criterion)</a:t>
            </a:r>
          </a:p>
          <a:p>
            <a:pPr lvl="1">
              <a:lnSpc>
                <a:spcPts val="3300"/>
              </a:lnSpc>
            </a:pPr>
            <a:r>
              <a:rPr lang="zh-CN" altLang="en-US" sz="2000" dirty="0"/>
              <a:t>验证过程</a:t>
            </a:r>
            <a:r>
              <a:rPr lang="en-US" altLang="zh-CN" sz="2000" dirty="0"/>
              <a:t>(Validation Procedure)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7586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0EA2704-A8F9-4346-B222-2F18C081A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392" y="2136027"/>
            <a:ext cx="2608139" cy="355161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E30E2C5-D963-45CE-A5FB-35077B95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评价函数</a:t>
            </a:r>
            <a:r>
              <a:rPr lang="en-US" altLang="zh-CN" sz="4000" dirty="0"/>
              <a:t>(Evaluation Function)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02373-7863-4EBF-BFFC-3DE232B33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5" y="1547672"/>
            <a:ext cx="5710518" cy="4486275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</a:pPr>
            <a:r>
              <a:rPr lang="zh-CN" altLang="en-US" sz="2000" dirty="0"/>
              <a:t>评价一个特征子集好坏程度的一个准则</a:t>
            </a:r>
            <a:endParaRPr lang="en-US" altLang="zh-CN" sz="2000" dirty="0"/>
          </a:p>
          <a:p>
            <a:pPr>
              <a:lnSpc>
                <a:spcPts val="3200"/>
              </a:lnSpc>
            </a:pPr>
            <a:r>
              <a:rPr lang="zh-CN" altLang="en-US" sz="2000" dirty="0"/>
              <a:t>筛选器</a:t>
            </a:r>
            <a:r>
              <a:rPr lang="en-US" altLang="zh-CN" sz="2000" dirty="0"/>
              <a:t>Filter</a:t>
            </a:r>
          </a:p>
          <a:p>
            <a:pPr lvl="1">
              <a:lnSpc>
                <a:spcPts val="3200"/>
              </a:lnSpc>
            </a:pPr>
            <a:r>
              <a:rPr lang="zh-CN" altLang="en-US" sz="1800" dirty="0"/>
              <a:t>通过分析特征子集内部的特点来衡量其好坏</a:t>
            </a:r>
            <a:r>
              <a:rPr lang="en-US" altLang="zh-CN" sz="1800" dirty="0"/>
              <a:t>,</a:t>
            </a:r>
            <a:r>
              <a:rPr lang="zh-CN" altLang="en-US" sz="1800" dirty="0"/>
              <a:t>一般用作预处理，与分类器的选择无关。</a:t>
            </a:r>
            <a:endParaRPr lang="en-US" altLang="zh-CN" sz="1800" dirty="0"/>
          </a:p>
          <a:p>
            <a:pPr>
              <a:lnSpc>
                <a:spcPts val="3200"/>
              </a:lnSpc>
            </a:pPr>
            <a:r>
              <a:rPr lang="zh-CN" altLang="en-US" sz="2000" dirty="0"/>
              <a:t>封装器</a:t>
            </a:r>
            <a:r>
              <a:rPr lang="en-US" altLang="zh-CN" sz="2000" dirty="0"/>
              <a:t>Wrapper</a:t>
            </a:r>
          </a:p>
          <a:p>
            <a:pPr lvl="1">
              <a:lnSpc>
                <a:spcPts val="3200"/>
              </a:lnSpc>
            </a:pPr>
            <a:r>
              <a:rPr lang="zh-CN" altLang="en-US" sz="1800" dirty="0"/>
              <a:t>实质上是一个分类器，用选取的特征子集对样本集进行分类，分类的精度作为衡量特征子集好坏的标准。</a:t>
            </a: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7A1D95-B079-45F1-89DA-F898F1E27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615" y="2136028"/>
            <a:ext cx="2821558" cy="355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7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C2579-03DF-4381-BC4C-644E1CFB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确定性的启发式搜索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B613B4-7816-4FEC-BCCA-FE613CE43CB0}"/>
              </a:ext>
            </a:extLst>
          </p:cNvPr>
          <p:cNvSpPr txBox="1"/>
          <p:nvPr/>
        </p:nvSpPr>
        <p:spPr>
          <a:xfrm>
            <a:off x="838200" y="1690688"/>
            <a:ext cx="105156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顺序前进法（从底向上）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第一个特征选择单独最优，后面的特征选择与之组合最优的那些特征（一次可以一个也可以多个）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特点：某个特征一旦被选中则不能再被剔除。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顺序后退法（从顶向下）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逐渐剔除不被选中的特征。与顺序前进法正好相反。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特点：某个特征一旦被剔除则不能再被选中</a:t>
            </a:r>
            <a:endParaRPr lang="en-US" altLang="zh-CN" dirty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增</a:t>
            </a:r>
            <a:r>
              <a:rPr lang="en-US" altLang="zh-CN" sz="2000" dirty="0"/>
              <a:t>l</a:t>
            </a:r>
            <a:r>
              <a:rPr lang="zh-CN" altLang="en-US" sz="2000" dirty="0"/>
              <a:t>减</a:t>
            </a:r>
            <a:r>
              <a:rPr lang="en-US" altLang="zh-CN" sz="2000" dirty="0"/>
              <a:t>r</a:t>
            </a:r>
            <a:r>
              <a:rPr lang="zh-CN" altLang="en-US" sz="2000" dirty="0"/>
              <a:t>法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交替使用顺序前进法和顺序后退法</a:t>
            </a:r>
          </a:p>
        </p:txBody>
      </p:sp>
    </p:spTree>
    <p:extLst>
      <p:ext uri="{BB962C8B-B14F-4D97-AF65-F5344CB8AC3E}">
        <p14:creationId xmlns:p14="http://schemas.microsoft.com/office/powerpoint/2010/main" val="130342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758E-0DBA-47F3-9EF6-86EA54C0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756"/>
            <a:ext cx="10515600" cy="1346869"/>
          </a:xfrm>
        </p:spPr>
        <p:txBody>
          <a:bodyPr>
            <a:normAutofit/>
          </a:bodyPr>
          <a:lstStyle/>
          <a:p>
            <a:r>
              <a:rPr lang="en-US" altLang="zh-CN" sz="1800" b="1" dirty="0">
                <a:solidFill>
                  <a:srgbClr val="ED7D31">
                    <a:lumMod val="75000"/>
                  </a:srgbClr>
                </a:solidFill>
              </a:rPr>
              <a:t>|</a:t>
            </a:r>
            <a:r>
              <a:rPr lang="en-US" altLang="zh-CN" sz="1800" b="1" dirty="0">
                <a:solidFill>
                  <a:srgbClr val="E7E6E6">
                    <a:lumMod val="50000"/>
                  </a:srgbClr>
                </a:solidFill>
              </a:rPr>
              <a:t> </a:t>
            </a:r>
            <a:r>
              <a:rPr lang="en-US" altLang="zh-CN" sz="1800" dirty="0">
                <a:solidFill>
                  <a:prstClr val="black"/>
                </a:solidFill>
              </a:rPr>
              <a:t>Filter bank common spatial pattern algorithm on BCI competition IV Datasets 2a and 2b</a:t>
            </a:r>
            <a:br>
              <a:rPr lang="en-US" altLang="zh-CN" dirty="0"/>
            </a:br>
            <a:r>
              <a:rPr lang="en-US" altLang="zh-CN" dirty="0"/>
              <a:t>Feature Selection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FC46E-0801-4B21-8D21-82A26ADA6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2186"/>
          </a:xfrm>
        </p:spPr>
        <p:txBody>
          <a:bodyPr/>
          <a:lstStyle/>
          <a:p>
            <a:r>
              <a:rPr lang="en-US" altLang="zh-CN" sz="2600" dirty="0"/>
              <a:t>Mutual information-based best individual feature algorithm</a:t>
            </a:r>
            <a:r>
              <a:rPr lang="zh-CN" altLang="en-US" sz="2600" dirty="0"/>
              <a:t>（</a:t>
            </a:r>
            <a:r>
              <a:rPr lang="en-US" altLang="zh-CN" sz="2600" dirty="0"/>
              <a:t>MIBIF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zh-CN" altLang="en-US" dirty="0"/>
              <a:t>基于互信息的最佳特征个体算法，</a:t>
            </a:r>
            <a:r>
              <a:rPr lang="en-US" altLang="zh-CN" dirty="0"/>
              <a:t>filter</a:t>
            </a:r>
          </a:p>
          <a:p>
            <a:r>
              <a:rPr lang="en-US" altLang="zh-CN" sz="2600" dirty="0"/>
              <a:t>Mutual information-based rough set theory algorithm</a:t>
            </a:r>
            <a:r>
              <a:rPr lang="zh-CN" altLang="en-US" sz="2600" dirty="0"/>
              <a:t>（</a:t>
            </a:r>
            <a:r>
              <a:rPr lang="en-US" altLang="zh-CN" sz="2600" dirty="0"/>
              <a:t>MIRSR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zh-CN" altLang="en-US" dirty="0"/>
              <a:t>基于互信息的模糊集理论算法，</a:t>
            </a:r>
            <a:r>
              <a:rPr lang="en-US" altLang="zh-CN" dirty="0"/>
              <a:t>wrapper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419DC5-5AEB-4E7C-B37B-455C422F65CE}"/>
              </a:ext>
            </a:extLst>
          </p:cNvPr>
          <p:cNvSpPr/>
          <p:nvPr/>
        </p:nvSpPr>
        <p:spPr>
          <a:xfrm>
            <a:off x="838200" y="3737811"/>
            <a:ext cx="31854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prstClr val="black"/>
                </a:solidFill>
                <a:latin typeface="等线 Light" panose="020F0302020204030204"/>
                <a:ea typeface="等线 Light" panose="02010600030101010101" pitchFamily="2" charset="-122"/>
                <a:cs typeface="+mj-cs"/>
              </a:rPr>
              <a:t>Classification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6868817-899B-4D1A-A640-A70FA88EC4D8}"/>
              </a:ext>
            </a:extLst>
          </p:cNvPr>
          <p:cNvSpPr txBox="1">
            <a:spLocks/>
          </p:cNvSpPr>
          <p:nvPr/>
        </p:nvSpPr>
        <p:spPr>
          <a:xfrm>
            <a:off x="838200" y="4507252"/>
            <a:ext cx="10515600" cy="95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6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825D183-6707-4F26-9B09-3289D8D0827D}"/>
              </a:ext>
            </a:extLst>
          </p:cNvPr>
          <p:cNvSpPr txBox="1">
            <a:spLocks/>
          </p:cNvSpPr>
          <p:nvPr/>
        </p:nvSpPr>
        <p:spPr>
          <a:xfrm>
            <a:off x="838200" y="4693904"/>
            <a:ext cx="10515600" cy="1912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/>
              <a:t>Naïve Bayesian </a:t>
            </a:r>
            <a:r>
              <a:rPr lang="en-US" altLang="zh-CN" sz="2600" dirty="0" err="1"/>
              <a:t>Parzen</a:t>
            </a:r>
            <a:r>
              <a:rPr lang="en-US" altLang="zh-CN" sz="2600" dirty="0"/>
              <a:t> Window</a:t>
            </a:r>
            <a:r>
              <a:rPr lang="zh-CN" altLang="en-US" sz="2600" dirty="0"/>
              <a:t>（</a:t>
            </a:r>
            <a:r>
              <a:rPr lang="en-US" altLang="zh-CN" sz="2600" dirty="0"/>
              <a:t>NBPW</a:t>
            </a:r>
            <a:r>
              <a:rPr lang="zh-CN" altLang="en-US" sz="26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4865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30B4A-FB68-4D9D-8888-55460696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u="sng" dirty="0"/>
              <a:t>Mutual information</a:t>
            </a:r>
            <a:r>
              <a:rPr lang="en-US" altLang="zh-CN" sz="2800" dirty="0"/>
              <a:t>-based </a:t>
            </a:r>
            <a:r>
              <a:rPr lang="en-US" altLang="zh-CN" sz="2800" u="sng" dirty="0"/>
              <a:t>best individual feature </a:t>
            </a:r>
            <a:r>
              <a:rPr lang="en-US" altLang="zh-CN" sz="2800" dirty="0"/>
              <a:t>algorithm</a:t>
            </a:r>
            <a:r>
              <a:rPr lang="zh-CN" altLang="en-US" sz="2800" dirty="0"/>
              <a:t>（</a:t>
            </a:r>
            <a:r>
              <a:rPr lang="en-US" altLang="zh-CN" sz="2800" dirty="0"/>
              <a:t>MIBIF</a:t>
            </a:r>
            <a:r>
              <a:rPr lang="zh-CN" altLang="en-US" sz="2800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CD81FB-A39C-45ED-B4F3-D87DAD306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Step 1</a:t>
                </a:r>
                <a:r>
                  <a:rPr lang="zh-CN" altLang="en-US" sz="2000" dirty="0"/>
                  <a:t>：初始化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9∗2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真实</m:t>
                    </m:r>
                  </m:oMath>
                </a14:m>
                <a:r>
                  <a:rPr lang="zh-CN" altLang="en-US" sz="2000" dirty="0"/>
                  <a:t>标签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sz="2000" dirty="0"/>
                  <a:t>，其中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2000" dirty="0"/>
                  <a:t>，是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zh-CN" altLang="en-US" sz="2000" dirty="0"/>
                  <a:t>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sty m:val="p"/>
                      </m:rPr>
                      <a:rPr lang="en-US" altLang="zh-CN" sz="2000" i="1" baseline="30000" dirty="0" smtClean="0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zh-CN" altLang="en-US" sz="2000" dirty="0"/>
                  <a:t>列，（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1,2,…,9∗2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），真实标签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zh-CN" altLang="en-US" sz="2000" dirty="0"/>
                  <a:t>，已选择特征初始化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Step 2</a:t>
                </a:r>
                <a:r>
                  <a:rPr lang="zh-CN" altLang="en-US" sz="2000" dirty="0"/>
                  <a:t>：计算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zh-CN" altLang="en-US" sz="2000" dirty="0"/>
                  <a:t>的互信息，类标签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Step 3</a:t>
                </a:r>
                <a:r>
                  <a:rPr lang="zh-CN" altLang="en-US" sz="2000" dirty="0"/>
                  <a:t>：将计算得到的特征互信息降序排列，选择前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个特征。若与该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个特征成对的特征未被选中，也要选择。</a:t>
                </a:r>
                <a:endParaRPr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/>
                  <a:t>特征选择结束后，训练数据形如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zh-CN" altLang="en-US" sz="2000" dirty="0"/>
                  <a:t>，其中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  <m:r>
                          <m:rPr>
                            <m:sty m:val="p"/>
                          </m:rP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</m:d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CD81FB-A39C-45ED-B4F3-D87DAD306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82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49EE4-FD84-4F92-83B6-422143C4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8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互信息</a:t>
            </a:r>
            <a:r>
              <a:rPr lang="en-US" altLang="zh-CN" sz="3600" dirty="0"/>
              <a:t>Mutual information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30F1A-D771-4ECF-B728-907E08036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494"/>
            <a:ext cx="10368170" cy="490346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一件事发生的概率越大，不确定性越小。概率为</a:t>
            </a:r>
            <a:r>
              <a:rPr lang="en-US" altLang="zh-CN" sz="2000" dirty="0"/>
              <a:t>1</a:t>
            </a:r>
            <a:r>
              <a:rPr lang="zh-CN" altLang="en-US" sz="2000" dirty="0"/>
              <a:t>，信息量为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>
                <a:solidFill>
                  <a:schemeClr val="accent2"/>
                </a:solidFill>
              </a:rPr>
              <a:t>信息熵</a:t>
            </a:r>
            <a:r>
              <a:rPr lang="zh-CN" altLang="en-US" sz="2000" dirty="0"/>
              <a:t>是事件发生概率</a:t>
            </a:r>
            <a:r>
              <a:rPr lang="en-US" altLang="zh-CN" sz="2000" dirty="0"/>
              <a:t>P</a:t>
            </a:r>
            <a:r>
              <a:rPr lang="zh-CN" altLang="en-US" sz="2000" dirty="0"/>
              <a:t>的函数，能够定量衡量信息。概率越大，信息熵越小。一般用</a:t>
            </a:r>
            <a:r>
              <a:rPr lang="en-US" altLang="zh-CN" sz="2000" dirty="0"/>
              <a:t>H(x)</a:t>
            </a:r>
            <a:r>
              <a:rPr lang="zh-CN" altLang="en-US" sz="2000" dirty="0"/>
              <a:t>表示。</a:t>
            </a:r>
            <a:endParaRPr lang="en-US" altLang="zh-CN" sz="2000" dirty="0"/>
          </a:p>
          <a:p>
            <a:r>
              <a:rPr lang="zh-CN" altLang="en-US" sz="2000" dirty="0"/>
              <a:t>互信息</a:t>
            </a:r>
            <a:r>
              <a:rPr lang="en-US" altLang="zh-CN" sz="2000" dirty="0"/>
              <a:t>I(X;Y)</a:t>
            </a:r>
            <a:r>
              <a:rPr lang="zh-CN" altLang="en-US" sz="2000" dirty="0"/>
              <a:t>：刻画两随机变量之间关系的强弱。（区别于相关系数）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“</a:t>
            </a:r>
            <a:r>
              <a:rPr lang="en-US" altLang="zh-CN" sz="2000" dirty="0"/>
              <a:t>X</a:t>
            </a:r>
            <a:r>
              <a:rPr lang="zh-CN" altLang="en-US" sz="2000" dirty="0"/>
              <a:t>的不确定度</a:t>
            </a:r>
            <a:r>
              <a:rPr lang="en-US" altLang="zh-CN" sz="2000" dirty="0"/>
              <a:t>H(X)</a:t>
            </a:r>
            <a:r>
              <a:rPr lang="zh-CN" altLang="en-US" sz="2000" dirty="0"/>
              <a:t>”减去“</a:t>
            </a:r>
            <a:r>
              <a:rPr lang="en-US" altLang="zh-CN" sz="2000" dirty="0"/>
              <a:t>Y</a:t>
            </a:r>
            <a:r>
              <a:rPr lang="zh-CN" altLang="en-US" sz="2000" dirty="0"/>
              <a:t>已知的情况下</a:t>
            </a:r>
            <a:r>
              <a:rPr lang="en-US" altLang="zh-CN" sz="2000" dirty="0"/>
              <a:t>X</a:t>
            </a:r>
            <a:r>
              <a:rPr lang="zh-CN" altLang="en-US" sz="2000" dirty="0"/>
              <a:t>的剩余不确定度</a:t>
            </a:r>
            <a:r>
              <a:rPr lang="en-US" altLang="zh-CN" sz="2000" dirty="0"/>
              <a:t>H(X|Y)</a:t>
            </a:r>
            <a:r>
              <a:rPr lang="zh-CN" altLang="en-US" sz="2000" dirty="0"/>
              <a:t>”，即知道该变量时对不确定度的减少量。</a:t>
            </a:r>
            <a:r>
              <a:rPr lang="en-US" altLang="zh-CN" sz="2000" dirty="0"/>
              <a:t>——</a:t>
            </a:r>
            <a:r>
              <a:rPr lang="zh-CN" altLang="en-US" sz="2000" dirty="0"/>
              <a:t>互信息的“意义”</a:t>
            </a:r>
            <a:endParaRPr lang="en-US" altLang="zh-CN" sz="2000" dirty="0"/>
          </a:p>
          <a:p>
            <a:r>
              <a:rPr lang="zh-CN" altLang="en-US" sz="2000" dirty="0"/>
              <a:t>如果</a:t>
            </a:r>
            <a:r>
              <a:rPr lang="en-US" altLang="zh-CN" sz="2000" dirty="0"/>
              <a:t>X,Y</a:t>
            </a:r>
            <a:r>
              <a:rPr lang="zh-CN" altLang="en-US" sz="2000" dirty="0"/>
              <a:t>相互独立，互信息为</a:t>
            </a:r>
            <a:r>
              <a:rPr lang="en-US" altLang="zh-CN" sz="2000" dirty="0"/>
              <a:t>0</a:t>
            </a:r>
          </a:p>
          <a:p>
            <a:r>
              <a:rPr lang="zh-CN" altLang="en-US" sz="2000" dirty="0"/>
              <a:t>如果</a:t>
            </a:r>
            <a:r>
              <a:rPr lang="en-US" altLang="zh-CN" sz="2000" dirty="0"/>
              <a:t>X,Y</a:t>
            </a:r>
            <a:r>
              <a:rPr lang="zh-CN" altLang="en-US" sz="2000" dirty="0"/>
              <a:t>是彼此的确定性函数，则互信息与</a:t>
            </a:r>
            <a:r>
              <a:rPr lang="en-US" altLang="zh-CN" sz="2000" dirty="0"/>
              <a:t>X(Y)</a:t>
            </a:r>
            <a:r>
              <a:rPr lang="zh-CN" altLang="en-US" sz="2000" dirty="0"/>
              <a:t>单独包含的不确定度有关，互信息等同于</a:t>
            </a:r>
            <a:r>
              <a:rPr lang="en-US" altLang="zh-CN" sz="2000" dirty="0"/>
              <a:t>X(Y)</a:t>
            </a:r>
            <a:r>
              <a:rPr lang="zh-CN" altLang="en-US" sz="2000" dirty="0"/>
              <a:t>的熵。</a:t>
            </a:r>
            <a:endParaRPr lang="en-US" altLang="zh-CN" sz="20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F7CFDF7-8D06-4163-821D-E6F020E72C98}"/>
              </a:ext>
            </a:extLst>
          </p:cNvPr>
          <p:cNvGrpSpPr/>
          <p:nvPr/>
        </p:nvGrpSpPr>
        <p:grpSpPr>
          <a:xfrm>
            <a:off x="2658511" y="2900593"/>
            <a:ext cx="5747716" cy="1516936"/>
            <a:chOff x="2570922" y="3006611"/>
            <a:chExt cx="5747716" cy="151693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E5C9E09-3ACE-468D-B6A2-8DA5F02BF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922" y="3006611"/>
              <a:ext cx="5747716" cy="1516936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4D2FB3B-7898-4BD0-BF00-D63CB8639A1D}"/>
                </a:ext>
              </a:extLst>
            </p:cNvPr>
            <p:cNvSpPr/>
            <p:nvPr/>
          </p:nvSpPr>
          <p:spPr>
            <a:xfrm>
              <a:off x="2570922" y="3006611"/>
              <a:ext cx="2729948" cy="319685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C2BD46B-0A64-404F-907C-2657556C307B}"/>
                </a:ext>
              </a:extLst>
            </p:cNvPr>
            <p:cNvSpPr/>
            <p:nvPr/>
          </p:nvSpPr>
          <p:spPr>
            <a:xfrm>
              <a:off x="3405809" y="4001294"/>
              <a:ext cx="2186608" cy="505988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031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3A511-C16F-47F4-A105-D8DA7DC6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u="sng" dirty="0"/>
              <a:t>Mutual information</a:t>
            </a:r>
            <a:r>
              <a:rPr lang="en-US" altLang="zh-CN" sz="2800" dirty="0"/>
              <a:t>-based </a:t>
            </a:r>
            <a:r>
              <a:rPr lang="en-US" altLang="zh-CN" sz="2800" u="sng" dirty="0"/>
              <a:t>rough set theory</a:t>
            </a:r>
            <a:r>
              <a:rPr lang="en-US" altLang="zh-CN" sz="2800" dirty="0"/>
              <a:t> algorithm</a:t>
            </a:r>
            <a:r>
              <a:rPr lang="zh-CN" altLang="en-US" sz="2800" dirty="0"/>
              <a:t>（</a:t>
            </a:r>
            <a:r>
              <a:rPr lang="en-US" altLang="zh-CN" sz="2800" dirty="0"/>
              <a:t>MIRSR</a:t>
            </a:r>
            <a:r>
              <a:rPr lang="zh-CN" altLang="en-US" sz="2800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FDD294-02CC-403C-9431-CC08BD324A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6590" y="1690688"/>
                <a:ext cx="10797210" cy="4564338"/>
              </a:xfrm>
            </p:spPr>
            <p:txBody>
              <a:bodyPr>
                <a:noAutofit/>
              </a:bodyPr>
              <a:lstStyle/>
              <a:p>
                <a:pPr marL="0" lv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solidFill>
                      <a:prstClr val="black"/>
                    </a:solidFill>
                  </a:rPr>
                  <a:t>利用互信息选择具有</a:t>
                </a:r>
                <a:r>
                  <a:rPr lang="zh-CN" altLang="en-US" sz="2000" dirty="0">
                    <a:solidFill>
                      <a:schemeClr val="accent2"/>
                    </a:solidFill>
                  </a:rPr>
                  <a:t>高关联性</a:t>
                </a:r>
                <a:r>
                  <a:rPr lang="zh-CN" altLang="en-US" sz="2000" dirty="0">
                    <a:solidFill>
                      <a:prstClr val="black"/>
                    </a:solidFill>
                  </a:rPr>
                  <a:t>的特征，利用粗糙集理论中知识约简的概念选择</a:t>
                </a:r>
                <a:r>
                  <a:rPr lang="zh-CN" altLang="en-US" sz="2000" dirty="0">
                    <a:solidFill>
                      <a:schemeClr val="accent2"/>
                    </a:solidFill>
                  </a:rPr>
                  <a:t>低冗余</a:t>
                </a:r>
                <a:r>
                  <a:rPr lang="zh-CN" altLang="en-US" sz="2000" dirty="0">
                    <a:solidFill>
                      <a:prstClr val="black"/>
                    </a:solidFill>
                  </a:rPr>
                  <a:t>的特征。</a:t>
                </a:r>
                <a:endParaRPr lang="en-US" altLang="zh-CN" sz="20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prstClr val="black"/>
                    </a:solidFill>
                  </a:rPr>
                  <a:t>Step 1</a:t>
                </a:r>
                <a:r>
                  <a:rPr lang="zh-CN" altLang="en-US" sz="2000" dirty="0">
                    <a:solidFill>
                      <a:prstClr val="black"/>
                    </a:solidFill>
                  </a:rPr>
                  <a:t>：初始化特征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9∗2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zh-CN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，真实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</a:rPr>
                  <a:t>标签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</a:rPr>
                  <a:t>，其中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</a:rPr>
                  <a:t>，是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sty m:val="p"/>
                      </m:rPr>
                      <a:rPr lang="en-US" altLang="zh-CN" sz="2000" i="1" baseline="30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</a:rPr>
                  <a:t>列，真实标签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altLang="zh-CN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CN" sz="2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2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zh-CN" altLang="en-US" sz="2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</a:rPr>
                  <a:t>使用</a:t>
                </a:r>
                <a:r>
                  <a:rPr lang="en-US" altLang="zh-CN" sz="2000" dirty="0">
                    <a:solidFill>
                      <a:prstClr val="black"/>
                    </a:solidFill>
                  </a:rPr>
                  <a:t>SPSEC</a:t>
                </a:r>
                <a:r>
                  <a:rPr lang="zh-CN" altLang="en-US" sz="2000" dirty="0">
                    <a:solidFill>
                      <a:prstClr val="black"/>
                    </a:solidFill>
                  </a:rPr>
                  <a:t>生成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zh-CN" altLang="en-US" sz="2000" dirty="0"/>
                  <a:t>特征的隶属度函数。</a:t>
                </a:r>
                <a:endParaRPr lang="en-US" altLang="zh-CN" sz="2000" dirty="0"/>
              </a:p>
              <a:p>
                <a:pPr lvl="0"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prstClr val="black"/>
                    </a:solidFill>
                  </a:rPr>
                  <a:t>Step 2</a:t>
                </a:r>
                <a:r>
                  <a:rPr lang="zh-CN" altLang="en-US" sz="2000" dirty="0">
                    <a:solidFill>
                      <a:prstClr val="black"/>
                    </a:solidFill>
                  </a:rPr>
                  <a:t>：计算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</a:rPr>
                  <a:t>的互信息，类标签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为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trial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数。根据生成的隶属度函数对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分类，从类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的正确分类数目估计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。</a:t>
                </a:r>
                <a:endParaRPr lang="en-US" altLang="zh-CN" sz="20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prstClr val="black"/>
                    </a:solidFill>
                  </a:rPr>
                  <a:t>Step 3</a:t>
                </a:r>
                <a:r>
                  <a:rPr lang="zh-CN" altLang="en-US" sz="2000" dirty="0">
                    <a:solidFill>
                      <a:prstClr val="black"/>
                    </a:solidFill>
                  </a:rPr>
                  <a:t>：将特征互信息降序排列，选择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(9∗2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个特征。</a:t>
                </a:r>
                <a:endParaRPr lang="en-US" altLang="zh-CN" sz="20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prstClr val="black"/>
                    </a:solidFill>
                  </a:rPr>
                  <a:t>Step 4</a:t>
                </a:r>
                <a:r>
                  <a:rPr lang="zh-CN" altLang="en-US" sz="2000" dirty="0">
                    <a:solidFill>
                      <a:prstClr val="black"/>
                    </a:solidFill>
                  </a:rPr>
                  <a:t>：移除冗余特征。</a:t>
                </a:r>
                <a:endParaRPr lang="en-US" altLang="zh-CN" sz="2000" dirty="0">
                  <a:solidFill>
                    <a:prstClr val="black"/>
                  </a:solidFill>
                </a:endParaRPr>
              </a:p>
              <a:p>
                <a:pPr marL="0" lv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solidFill>
                      <a:prstClr val="black"/>
                    </a:solidFill>
                  </a:rPr>
                  <a:t>特征选择结束后，训练数据形如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</a:rPr>
                  <a:t>，其中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</a:rPr>
                  <a:t>，选择均为</a:t>
                </a:r>
                <a:r>
                  <a:rPr lang="en-US" altLang="zh-CN" sz="2000" dirty="0">
                    <a:solidFill>
                      <a:prstClr val="black"/>
                    </a:solidFill>
                  </a:rPr>
                  <a:t>CSP</a:t>
                </a:r>
                <a:r>
                  <a:rPr lang="zh-CN" altLang="en-US" sz="2000" dirty="0">
                    <a:solidFill>
                      <a:prstClr val="black"/>
                    </a:solidFill>
                  </a:rPr>
                  <a:t>特征对。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FDD294-02CC-403C-9431-CC08BD324A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590" y="1690688"/>
                <a:ext cx="10797210" cy="4564338"/>
              </a:xfrm>
              <a:blipFill>
                <a:blip r:embed="rId3"/>
                <a:stretch>
                  <a:fillRect l="-564" r="-2878" b="-45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00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1154</Words>
  <Application>Microsoft Office PowerPoint</Application>
  <PresentationFormat>宽屏</PresentationFormat>
  <Paragraphs>98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幼圆</vt:lpstr>
      <vt:lpstr>Arial</vt:lpstr>
      <vt:lpstr>Cambria Math</vt:lpstr>
      <vt:lpstr>Times New Roman</vt:lpstr>
      <vt:lpstr>Office 主题​​</vt:lpstr>
      <vt:lpstr>FBCSP 特征选择</vt:lpstr>
      <vt:lpstr>Filter Bank Common Spatial Pattern (FBCSP) in brain-computer interface</vt:lpstr>
      <vt:lpstr>特征选择Feature Selection</vt:lpstr>
      <vt:lpstr>评价函数(Evaluation Function)</vt:lpstr>
      <vt:lpstr>确定性的启发式搜索</vt:lpstr>
      <vt:lpstr>| Filter bank common spatial pattern algorithm on BCI competition IV Datasets 2a and 2b Feature Selection</vt:lpstr>
      <vt:lpstr>Mutual information-based best individual feature algorithm（MIBIF）</vt:lpstr>
      <vt:lpstr>互信息Mutual information</vt:lpstr>
      <vt:lpstr>Mutual information-based rough set theory algorithm（MIRSR）</vt:lpstr>
      <vt:lpstr>CSP的多类扩展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45047</dc:creator>
  <cp:lastModifiedBy>45047</cp:lastModifiedBy>
  <cp:revision>31</cp:revision>
  <dcterms:created xsi:type="dcterms:W3CDTF">2018-03-21T02:23:55Z</dcterms:created>
  <dcterms:modified xsi:type="dcterms:W3CDTF">2018-03-22T10:35:18Z</dcterms:modified>
</cp:coreProperties>
</file>