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72" r:id="rId4"/>
    <p:sldId id="273" r:id="rId5"/>
    <p:sldId id="267" r:id="rId6"/>
    <p:sldId id="268" r:id="rId7"/>
    <p:sldId id="266" r:id="rId8"/>
    <p:sldId id="269" r:id="rId9"/>
    <p:sldId id="257" r:id="rId10"/>
    <p:sldId id="262" r:id="rId11"/>
    <p:sldId id="265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73" autoAdjust="0"/>
  </p:normalViewPr>
  <p:slideViewPr>
    <p:cSldViewPr snapToGrid="0">
      <p:cViewPr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7FAD2-3678-400D-B69D-961B9101D72F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518B7-D72F-4ED0-8E72-0C14DD1CE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82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518B7-D72F-4ED0-8E72-0C14DD1CE5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316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卷积混合模型下的小波包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独立成分分析</a:t>
            </a:r>
            <a:r>
              <a:rPr lang="en-US" altLang="zh-CN" dirty="0"/>
              <a:t>ICA</a:t>
            </a:r>
          </a:p>
          <a:p>
            <a:r>
              <a:rPr lang="zh-CN" altLang="en-US" dirty="0"/>
              <a:t>经验模态分解</a:t>
            </a:r>
            <a:r>
              <a:rPr lang="en-US" altLang="zh-CN" dirty="0"/>
              <a:t>EMD</a:t>
            </a:r>
            <a:r>
              <a:rPr lang="zh-CN" altLang="en-US" dirty="0"/>
              <a:t>：一种变换域信号处理方法，以信号自身特性自适应地构造出反映信号中各成份的基函数，从信号的振荡模式的角度给出了信号成份定义</a:t>
            </a:r>
            <a:endParaRPr lang="en-US" altLang="zh-CN" dirty="0"/>
          </a:p>
          <a:p>
            <a:r>
              <a:rPr lang="zh-CN" altLang="en-US" dirty="0"/>
              <a:t>分析脑电信号同步化特征的算法主要包括：相干函数、互相关、非线性依赖、互信息、相位同步化等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518B7-D72F-4ED0-8E72-0C14DD1CE5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71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518B7-D72F-4ED0-8E72-0C14DD1CE5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68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基于实时</a:t>
            </a:r>
            <a:r>
              <a:rPr lang="en-US" altLang="zh-CN" dirty="0"/>
              <a:t>EEG</a:t>
            </a:r>
            <a:r>
              <a:rPr lang="zh-CN" altLang="en-US" dirty="0"/>
              <a:t>的虚拟形象</a:t>
            </a:r>
            <a:r>
              <a:rPr lang="en-US" altLang="zh-CN" dirty="0"/>
              <a:t>BCI</a:t>
            </a:r>
            <a:r>
              <a:rPr lang="zh-CN" altLang="en-US" dirty="0"/>
              <a:t>增强了人在跑步时大脑皮层的参与度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滤波：伪迹子空间重建</a:t>
            </a:r>
            <a:r>
              <a:rPr lang="en-US" altLang="zh-CN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(ASR)</a:t>
            </a:r>
            <a:r>
              <a:rPr lang="zh-CN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移除高振幅伪迹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眨眼，肌肉爆裂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闭环解码器适应算法</a:t>
            </a:r>
            <a:r>
              <a:rPr lang="en-US" altLang="zh-CN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CLDA-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无迹卡尔曼滤波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：训练参数，预测关节角 驱动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右腿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使用闭环的基于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控制虚拟形象的同时，研究在跑步机上行走的皮层参与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行走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虚拟形象</a:t>
            </a:r>
            <a:r>
              <a:rPr lang="zh-CN" altLang="en-US" dirty="0"/>
              <a:t>的闭环</a:t>
            </a:r>
            <a:r>
              <a:rPr lang="en-US" altLang="zh-CN" dirty="0"/>
              <a:t>BCI</a:t>
            </a:r>
            <a:r>
              <a:rPr lang="zh-CN" altLang="en-US" dirty="0"/>
              <a:t>控制促进了涉及错误监测和可能适应学习的皮层网络活动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518B7-D72F-4ED0-8E72-0C14DD1CE5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7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图一：</a:t>
            </a:r>
            <a:r>
              <a:rPr lang="zh-CN" altLang="en-US" dirty="0"/>
              <a:t>统计学里的</a:t>
            </a:r>
            <a:r>
              <a:rPr lang="en-US" altLang="zh-CN" dirty="0"/>
              <a:t>r</a:t>
            </a:r>
            <a:r>
              <a:rPr lang="zh-CN" altLang="en-US" dirty="0"/>
              <a:t>值也就是相关系数，表示解释变量和被解释变量之间的线性相关程度。范围</a:t>
            </a:r>
            <a:r>
              <a:rPr lang="en-US" altLang="zh-CN" dirty="0"/>
              <a:t>[-1,1]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大于</a:t>
            </a:r>
            <a:r>
              <a:rPr lang="en-US" altLang="zh-CN" dirty="0"/>
              <a:t>0</a:t>
            </a:r>
            <a:r>
              <a:rPr lang="zh-CN" altLang="en-US" dirty="0"/>
              <a:t>表示正相关，小于</a:t>
            </a:r>
            <a:r>
              <a:rPr lang="en-US" altLang="zh-CN" dirty="0"/>
              <a:t>0</a:t>
            </a:r>
            <a:r>
              <a:rPr lang="zh-CN" altLang="en-US" dirty="0"/>
              <a:t>表示负相关，绝对值越大表示线性相关程度越高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518B7-D72F-4ED0-8E72-0C14DD1CE5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401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related spectral perturbations (ERSPs)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事件相关谱扰动</a:t>
            </a:r>
            <a:br>
              <a:rPr lang="en-US" altLang="zh-CN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右腿摆动期前的双腿支撑期，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值显著较大，尤其是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区域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518B7-D72F-4ED0-8E72-0C14DD1CE5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112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控制可移动的外骨骼，用于脊髓损伤（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）步态康复</a:t>
            </a:r>
            <a:br>
              <a:rPr lang="zh-CN" altLang="en-US" dirty="0"/>
            </a:br>
            <a:r>
              <a:rPr lang="en-US" altLang="zh-CN" dirty="0"/>
              <a:t>1.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感觉运动节奏（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SMRs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）的事件相关去同步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(ERD) 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运动相关皮层电位（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movementrelated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cortical potentials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针对脊髓不完全损伤和较低损伤的病人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检测到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个连续的运动尝试（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产生了运动触发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4.</a:t>
            </a:r>
            <a:r>
              <a:rPr lang="zh-CN" altLang="en-US" dirty="0">
                <a:latin typeface="Arial" panose="020B0604020202020204" pitchFamily="34" charset="0"/>
              </a:rPr>
              <a:t>阶段一评估</a:t>
            </a:r>
            <a:r>
              <a:rPr lang="en-US" altLang="zh-CN" dirty="0">
                <a:latin typeface="Arial" panose="020B0604020202020204" pitchFamily="34" charset="0"/>
              </a:rPr>
              <a:t>BMI</a:t>
            </a:r>
            <a:r>
              <a:rPr lang="zh-CN" altLang="en-US" dirty="0">
                <a:latin typeface="Arial" panose="020B0604020202020204" pitchFamily="34" charset="0"/>
              </a:rPr>
              <a:t>是否能有效地闭环控制移动的外骨骼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阶段二</a:t>
            </a:r>
            <a:r>
              <a:rPr lang="zh-CN" altLang="en-US" dirty="0"/>
              <a:t>试图证明所提议的系统和方案可以在临床环境中安全使用，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重点测量运动和疲劳程度等参数，以及可用性和满意度量表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518B7-D72F-4ED0-8E72-0C14DD1CE5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97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使用最优空间过滤器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(OSF)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将电极置于运动皮质上，以可视化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的活动。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518B7-D72F-4ED0-8E72-0C14DD1CE5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885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EEG</a:t>
            </a:r>
            <a:r>
              <a:rPr lang="zh-CN" altLang="en-US" dirty="0"/>
              <a:t>的步态训练</a:t>
            </a:r>
            <a:r>
              <a:rPr lang="en-US" altLang="zh-CN" dirty="0"/>
              <a:t>BCI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是否能发现腿伸肌和屈肌之间的显著差异，以及在精神任务中使用的区别性特征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根据视觉提示进行运动想象</a:t>
            </a: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信号预处理：外围通道首先被移除，对数变换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小拉普拉斯算子空间滤波器：提高信噪比（</a:t>
            </a:r>
            <a:r>
              <a:rPr lang="en-US" altLang="zh-CN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SNR</a:t>
            </a:r>
            <a:r>
              <a:rPr lang="zh-CN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移除邻近电极的局部活动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特征提取：</a:t>
            </a:r>
            <a:r>
              <a:rPr lang="zh-CN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功率谱密度</a:t>
            </a:r>
            <a:r>
              <a:rPr lang="en-US" altLang="zh-CN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(PSD)</a:t>
            </a:r>
            <a:r>
              <a:rPr lang="zh-CN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4~48HZ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特征选择：标准变量分析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(CVA)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，也称多元判别分析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(MDA)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用于提取原始特征空间上的典型判别空间模式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(CDSPs)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，最大化了两类之间的可分性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S1: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离线（基于样本）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S2: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在线（基于试验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/BCI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命令精确度）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518B7-D72F-4ED0-8E72-0C14DD1CE5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252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主要集中在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μ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波段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518B7-D72F-4ED0-8E72-0C14DD1CE5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489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内源控制驱动下肢外骨骼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一系列级联二进制分类来执行多级分类：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行走和转弯分类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左右转动的分类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518B7-D72F-4ED0-8E72-0C14DD1CE5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84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50459-F053-41C9-9448-A8C072B6C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C3103A-7F4B-4809-AFE0-A85A9EA3C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BCF40-372A-443B-B40F-00BBC950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F999-7583-4293-AF74-910FBCFD9DAF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E6C60-E544-4F8C-AA79-1A00069B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812947-56C3-4082-B9C6-EC224AA9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9950-F945-436C-A768-CB8C9D78E2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0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F90D6-5BEA-44AB-BA03-4C4E09C3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B660E5-BA2E-418A-8784-62D6F2CBC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0C528-46D8-4D3B-8962-AD66B60F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F999-7583-4293-AF74-910FBCFD9DAF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97766-B1E7-4301-A915-EDDD8A78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7201A-65F0-4F84-88B6-6769D063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9950-F945-436C-A768-CB8C9D78E2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3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951834-92C5-43E4-A103-8F2614C22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4CFE88-5B7C-4F64-ACCF-EBEC57747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AB5AF-59A2-4EC3-8D3E-508E8131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F999-7583-4293-AF74-910FBCFD9DAF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28C45-1079-44C8-B3FF-5280A971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60FED-57B3-4556-A5E6-737087AC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9950-F945-436C-A768-CB8C9D78E2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03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0F3E0-ECCA-4499-907B-C2248033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5EA8A-3C3C-4F15-BFC5-F22DC75E3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54A31B-6362-4A8B-B4B2-E55823EA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F999-7583-4293-AF74-910FBCFD9DAF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FBAB8-7863-4E88-84C1-836C5276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EAEB1-BCE1-4F23-9B98-8A0A3F0C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9950-F945-436C-A768-CB8C9D78E2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66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293D0-8C64-44B3-B833-CB06F3C6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68FB94-E7E3-4AC9-A836-9CDB76E4A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DF2CB-0228-4E53-A795-EBA9F864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F999-7583-4293-AF74-910FBCFD9DAF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5E440D-BE6C-400D-ACBF-AF79BEE8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E4997-E91C-413A-996C-63D55E1D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9950-F945-436C-A768-CB8C9D78E2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3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9DEF5-DFBA-498A-9D50-EB89E816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F942D-AD06-482E-8131-A0BD1863D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7262F5-31FD-4223-8C4F-3653133BE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114BBB-DAE6-46E6-99F7-AA1BA7EF8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F999-7583-4293-AF74-910FBCFD9DAF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1DE24-90DB-4538-B4DB-B46ECA1D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C8E171-6F0D-402F-A0E8-C489A09A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9950-F945-436C-A768-CB8C9D78E2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84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BF9E0-6313-484B-8229-22CAFF08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58007-D6BD-4D4D-935A-1AD398C4E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D038C7-49A7-4A3C-84BC-73D280DFC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BB28FF-65C1-4DAE-A331-6294201B3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1AC422-9DD4-4520-A48F-F78F508F6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2DDF6E-BB15-4669-B44C-697549C2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F999-7583-4293-AF74-910FBCFD9DAF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417542-5339-4456-A8DE-271D50E3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4C05A1-4AE2-4E7F-9D22-E0F52B7D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9950-F945-436C-A768-CB8C9D78E2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52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81CFF-1F88-46B0-AEB1-8CA51FB1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785008-5C07-4055-8868-924FB962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F999-7583-4293-AF74-910FBCFD9DAF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03B3EE-FCA9-4291-9D07-0EC26EEB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0A9B83-23B7-48F1-A41F-0C34263D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9950-F945-436C-A768-CB8C9D78E2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4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F7C5D6-7C7C-480C-A7B5-14DAA968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F999-7583-4293-AF74-910FBCFD9DAF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D13534-DAF5-402C-B8B9-72559157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30435-55C5-4566-A10C-287BFBE1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9950-F945-436C-A768-CB8C9D78E2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5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90194-F00E-497B-BEA4-540FD3A7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40BDA-C8ED-431C-BBF7-78AED27F9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ACF087-F5E2-4041-ABD4-CC426DA4A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B529BA-E370-4821-8638-DDD9E4CE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F999-7583-4293-AF74-910FBCFD9DAF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3A2056-0E08-4106-9C94-2064A9F7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20BC7-197A-4D29-BA15-2430FDC8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9950-F945-436C-A768-CB8C9D78E2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1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04F19-FBA5-49F6-AC6D-B572E212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309796-84B7-45D9-9E76-1ADFFE320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35DE30-7DAC-4F4B-B0D2-C41C408DE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71DBA1-F862-4BCC-A0CD-74E250AE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0F999-7583-4293-AF74-910FBCFD9DAF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52BF77-094F-46B1-ADBF-CE6EB2810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B634D-647A-49A8-8091-4EB0D0AF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9950-F945-436C-A768-CB8C9D78E2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9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EE418-C03C-4483-B817-BCAACE874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4349B1-E26A-40C9-914E-B5B354741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DDC051-0014-4721-B635-5197E66AE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0F999-7583-4293-AF74-910FBCFD9DAF}" type="datetimeFigureOut">
              <a:rPr lang="zh-CN" altLang="en-US" smtClean="0"/>
              <a:t>2017/9/8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FB26F6-6FA7-45BD-AAC1-12E93C2E1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CFAA9-C352-42A5-8EEE-8CA164E26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99950-F945-436C-A768-CB8C9D78E2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79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s://commons.wikimedia.org/wiki/File:Ic_directions_walk_48px.svg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D18D5-2676-46E5-9B96-709B431EC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7000"/>
              </a:lnSpc>
            </a:pP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运动想象在下肢辅助康复过程中的运用及方法的调研</a:t>
            </a:r>
            <a:endParaRPr lang="zh-CN" altLang="en-US" sz="5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E14016-6CB7-43FD-9DF0-6305FCD876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/>
              <a:t>报告人：周晴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8F51EE-3AF8-4E6C-A998-CFC7AC29F8C2}"/>
              </a:ext>
            </a:extLst>
          </p:cNvPr>
          <p:cNvSpPr/>
          <p:nvPr/>
        </p:nvSpPr>
        <p:spPr>
          <a:xfrm>
            <a:off x="969645" y="3760471"/>
            <a:ext cx="1025271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24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50BFD-2D79-4B23-9A99-3AE910C5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复合下肢想象动作电位的特征识别新技术研究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781B80A-CFA5-41F5-ABFA-7A1415D93C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438822"/>
              </p:ext>
            </p:extLst>
          </p:nvPr>
        </p:nvGraphicFramePr>
        <p:xfrm>
          <a:off x="838200" y="1843028"/>
          <a:ext cx="5849984" cy="2726439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750624">
                  <a:extLst>
                    <a:ext uri="{9D8B030D-6E8A-4147-A177-3AD203B41FA5}">
                      <a16:colId xmlns:a16="http://schemas.microsoft.com/office/drawing/2014/main" val="1466835663"/>
                    </a:ext>
                  </a:extLst>
                </a:gridCol>
                <a:gridCol w="4099360">
                  <a:extLst>
                    <a:ext uri="{9D8B030D-6E8A-4147-A177-3AD203B41FA5}">
                      <a16:colId xmlns:a16="http://schemas.microsoft.com/office/drawing/2014/main" val="4033327491"/>
                    </a:ext>
                  </a:extLst>
                </a:gridCol>
              </a:tblGrid>
              <a:tr h="72936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</a:t>
                      </a: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范式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想象站起，左手与同侧单腿协同动作，右手与同侧单腿协同动作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571922"/>
                  </a:ext>
                </a:extLst>
              </a:tr>
              <a:tr h="422569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信号选择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α</a:t>
                      </a:r>
                      <a:r>
                        <a:rPr lang="zh-CN" altLang="en-US" dirty="0"/>
                        <a:t>节律和</a:t>
                      </a:r>
                      <a:r>
                        <a:rPr lang="en-US" altLang="zh-CN" dirty="0"/>
                        <a:t>β</a:t>
                      </a:r>
                      <a:r>
                        <a:rPr lang="zh-CN" altLang="en-US" dirty="0"/>
                        <a:t>节律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043585"/>
                  </a:ext>
                </a:extLst>
              </a:tr>
              <a:tr h="729366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特征提取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小波包</a:t>
                      </a:r>
                      <a:r>
                        <a:rPr lang="en-US" altLang="zh-CN" dirty="0"/>
                        <a:t>EMD</a:t>
                      </a:r>
                      <a:r>
                        <a:rPr lang="zh-CN" altLang="en-US" dirty="0"/>
                        <a:t>方法提取</a:t>
                      </a:r>
                      <a:r>
                        <a:rPr lang="en-US" altLang="zh-CN" dirty="0"/>
                        <a:t>ERD/ERS</a:t>
                      </a:r>
                      <a:r>
                        <a:rPr lang="zh-CN" altLang="en-US" dirty="0"/>
                        <a:t>特征和相位同步化特征结合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641360"/>
                  </a:ext>
                </a:extLst>
              </a:tr>
              <a:tr h="422569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分类模式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支持向量机</a:t>
                      </a:r>
                      <a:r>
                        <a:rPr lang="en-US" altLang="zh-CN" dirty="0"/>
                        <a:t>SVM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02590"/>
                  </a:ext>
                </a:extLst>
              </a:tr>
              <a:tr h="422569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识别准确率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84.15%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839115"/>
                  </a:ext>
                </a:extLst>
              </a:tr>
            </a:tbl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D81D4631-9920-4BC8-AEA1-F6D3785E4D1B}"/>
              </a:ext>
            </a:extLst>
          </p:cNvPr>
          <p:cNvSpPr txBox="1">
            <a:spLocks/>
          </p:cNvSpPr>
          <p:nvPr/>
        </p:nvSpPr>
        <p:spPr>
          <a:xfrm>
            <a:off x="838200" y="1276710"/>
            <a:ext cx="10515600" cy="566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000" dirty="0"/>
              <a:t>天津大学，</a:t>
            </a:r>
            <a:r>
              <a:rPr lang="en-US" altLang="zh-CN" sz="2000" dirty="0"/>
              <a:t>2009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EA00E8-5A35-42A2-B543-8591CDFE0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909" y="3475747"/>
            <a:ext cx="5553891" cy="282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9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50BFD-2D79-4B23-9A99-3AE910C5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基于</a:t>
            </a:r>
            <a:r>
              <a:rPr lang="en-US" altLang="zh-CN" sz="3600" dirty="0"/>
              <a:t>EEG</a:t>
            </a:r>
            <a:r>
              <a:rPr lang="zh-CN" altLang="en-US" sz="3600" dirty="0"/>
              <a:t>信号的人体运动意图识别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781B80A-CFA5-41F5-ABFA-7A1415D93C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620196"/>
              </p:ext>
            </p:extLst>
          </p:nvPr>
        </p:nvGraphicFramePr>
        <p:xfrm>
          <a:off x="838200" y="1843028"/>
          <a:ext cx="5849984" cy="3434825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750624">
                  <a:extLst>
                    <a:ext uri="{9D8B030D-6E8A-4147-A177-3AD203B41FA5}">
                      <a16:colId xmlns:a16="http://schemas.microsoft.com/office/drawing/2014/main" val="1466835663"/>
                    </a:ext>
                  </a:extLst>
                </a:gridCol>
                <a:gridCol w="4099360">
                  <a:extLst>
                    <a:ext uri="{9D8B030D-6E8A-4147-A177-3AD203B41FA5}">
                      <a16:colId xmlns:a16="http://schemas.microsoft.com/office/drawing/2014/main" val="4033327491"/>
                    </a:ext>
                  </a:extLst>
                </a:gridCol>
              </a:tblGrid>
              <a:tr h="86047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</a:t>
                      </a: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范式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想象左腿迈步和右腿迈步</a:t>
                      </a:r>
                      <a:r>
                        <a:rPr lang="zh-CN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571922"/>
                  </a:ext>
                </a:extLst>
              </a:tr>
              <a:tr h="498528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信号选择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α</a:t>
                      </a:r>
                      <a:r>
                        <a:rPr lang="zh-CN" altLang="en-US" dirty="0"/>
                        <a:t>节律和</a:t>
                      </a:r>
                      <a:r>
                        <a:rPr lang="en-US" altLang="zh-CN" dirty="0"/>
                        <a:t>β</a:t>
                      </a:r>
                      <a:r>
                        <a:rPr lang="zh-CN" altLang="en-US" dirty="0"/>
                        <a:t>节律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043585"/>
                  </a:ext>
                </a:extLst>
              </a:tr>
              <a:tr h="1078768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特征提取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频域滤波：单位冲击响应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滤波器</a:t>
                      </a:r>
                      <a:endParaRPr lang="en-US" altLang="zh-CN" dirty="0"/>
                    </a:p>
                    <a:p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空间域滤波：独立成分分析</a:t>
                      </a:r>
                      <a:r>
                        <a:rPr lang="en-US" altLang="zh-CN" dirty="0"/>
                        <a:t>ICA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共同空间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模式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CSP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641360"/>
                  </a:ext>
                </a:extLst>
              </a:tr>
              <a:tr h="498528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分类模式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线性判别分析</a:t>
                      </a:r>
                      <a:r>
                        <a:rPr lang="en-US" altLang="zh-CN" dirty="0"/>
                        <a:t>LDA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02590"/>
                  </a:ext>
                </a:extLst>
              </a:tr>
              <a:tr h="498528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分类错误率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46.7%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839115"/>
                  </a:ext>
                </a:extLst>
              </a:tr>
            </a:tbl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D81D4631-9920-4BC8-AEA1-F6D3785E4D1B}"/>
              </a:ext>
            </a:extLst>
          </p:cNvPr>
          <p:cNvSpPr txBox="1">
            <a:spLocks/>
          </p:cNvSpPr>
          <p:nvPr/>
        </p:nvSpPr>
        <p:spPr>
          <a:xfrm>
            <a:off x="838200" y="1276710"/>
            <a:ext cx="10515600" cy="566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000" dirty="0"/>
              <a:t>电子科技大学，</a:t>
            </a:r>
            <a:r>
              <a:rPr lang="en-US" altLang="zh-CN" sz="2000" dirty="0"/>
              <a:t>2016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ACF2E2-381C-4746-BDEA-BBCE4A88F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262" y="1943530"/>
            <a:ext cx="4025537" cy="467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8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616CD0-77D6-4DA5-8089-2BC143F89853}"/>
              </a:ext>
            </a:extLst>
          </p:cNvPr>
          <p:cNvSpPr txBox="1"/>
          <p:nvPr/>
        </p:nvSpPr>
        <p:spPr>
          <a:xfrm>
            <a:off x="2732313" y="2764971"/>
            <a:ext cx="6564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zh-CN" altLang="en-US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5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D700A27-2D5E-4DC4-89BA-1CAFF8A91A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293519"/>
              </p:ext>
            </p:extLst>
          </p:nvPr>
        </p:nvGraphicFramePr>
        <p:xfrm>
          <a:off x="838199" y="1843028"/>
          <a:ext cx="7227772" cy="2426712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2162930">
                  <a:extLst>
                    <a:ext uri="{9D8B030D-6E8A-4147-A177-3AD203B41FA5}">
                      <a16:colId xmlns:a16="http://schemas.microsoft.com/office/drawing/2014/main" val="1466835663"/>
                    </a:ext>
                  </a:extLst>
                </a:gridCol>
                <a:gridCol w="5064842">
                  <a:extLst>
                    <a:ext uri="{9D8B030D-6E8A-4147-A177-3AD203B41FA5}">
                      <a16:colId xmlns:a16="http://schemas.microsoft.com/office/drawing/2014/main" val="4033327491"/>
                    </a:ext>
                  </a:extLst>
                </a:gridCol>
              </a:tblGrid>
              <a:tr h="72936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</a:t>
                      </a: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范式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在跑步机上行走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571922"/>
                  </a:ext>
                </a:extLst>
              </a:tr>
              <a:tr h="422569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信号选择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ERD ERS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043585"/>
                  </a:ext>
                </a:extLst>
              </a:tr>
              <a:tr h="852208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特征提取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滤波：共同平均参考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(CVA)+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伪迹子空间重建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(ASR)</a:t>
                      </a:r>
                    </a:p>
                    <a:p>
                      <a:pPr algn="l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源定位：独立分量分析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(ICA)+k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均值聚类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641360"/>
                  </a:ext>
                </a:extLst>
              </a:tr>
              <a:tr h="422569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神经译码器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CLDA-UKF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02590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9AA24677-7A3B-401F-BE37-386B74B4362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Real-time EEG-based BCI to a virtual avatar enhances cortical involvement in human treadmill walking</a:t>
            </a:r>
            <a:endParaRPr lang="zh-CN" altLang="en-US" sz="32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B4799E0-F8B8-4A67-B02B-E6C189F6BD58}"/>
              </a:ext>
            </a:extLst>
          </p:cNvPr>
          <p:cNvSpPr txBox="1">
            <a:spLocks/>
          </p:cNvSpPr>
          <p:nvPr/>
        </p:nvSpPr>
        <p:spPr>
          <a:xfrm>
            <a:off x="838200" y="1276710"/>
            <a:ext cx="10515600" cy="566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2000" dirty="0"/>
              <a:t>University of Houston</a:t>
            </a:r>
            <a:r>
              <a:rPr lang="zh-CN" altLang="en-US" sz="2000" dirty="0"/>
              <a:t>，</a:t>
            </a:r>
            <a:r>
              <a:rPr lang="en-US" altLang="zh-CN" sz="2000" dirty="0"/>
              <a:t>USA</a:t>
            </a:r>
            <a:r>
              <a:rPr lang="zh-CN" altLang="en-US" sz="2000" dirty="0"/>
              <a:t>，</a:t>
            </a:r>
            <a:r>
              <a:rPr lang="en-US" altLang="zh-CN" sz="2000" dirty="0"/>
              <a:t>2017</a:t>
            </a:r>
            <a:endParaRPr lang="zh-CN" altLang="en-US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7B253C-DC86-4147-B67D-355D97445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629" y="1690688"/>
            <a:ext cx="3133171" cy="4966927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0007DD2F-905F-4C14-8BBE-8D41E7E25D55}"/>
              </a:ext>
            </a:extLst>
          </p:cNvPr>
          <p:cNvGrpSpPr/>
          <p:nvPr/>
        </p:nvGrpSpPr>
        <p:grpSpPr>
          <a:xfrm>
            <a:off x="4452085" y="4514646"/>
            <a:ext cx="4084341" cy="1505439"/>
            <a:chOff x="1424340" y="5034021"/>
            <a:chExt cx="4084341" cy="1505439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BE4E448-021A-413B-96C6-347046A1C906}"/>
                </a:ext>
              </a:extLst>
            </p:cNvPr>
            <p:cNvGrpSpPr/>
            <p:nvPr/>
          </p:nvGrpSpPr>
          <p:grpSpPr>
            <a:xfrm>
              <a:off x="1424340" y="5034021"/>
              <a:ext cx="3395671" cy="1443581"/>
              <a:chOff x="1424340" y="5034021"/>
              <a:chExt cx="3395671" cy="1443581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18AC5537-6F81-4F9F-9839-7DD3DAE4A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1691220" y="5549232"/>
                <a:ext cx="850900" cy="850900"/>
              </a:xfrm>
              <a:prstGeom prst="rect">
                <a:avLst/>
              </a:prstGeom>
            </p:spPr>
          </p:pic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2CD74855-5E97-4CC8-975E-CE272759D427}"/>
                  </a:ext>
                </a:extLst>
              </p:cNvPr>
              <p:cNvGrpSpPr/>
              <p:nvPr/>
            </p:nvGrpSpPr>
            <p:grpSpPr>
              <a:xfrm>
                <a:off x="1554604" y="5673136"/>
                <a:ext cx="1267007" cy="804466"/>
                <a:chOff x="2238284" y="5432504"/>
                <a:chExt cx="1267007" cy="804466"/>
              </a:xfrm>
            </p:grpSpPr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DB56186A-2E00-4332-B445-37CF2C2D07AF}"/>
                    </a:ext>
                  </a:extLst>
                </p:cNvPr>
                <p:cNvSpPr/>
                <p:nvPr/>
              </p:nvSpPr>
              <p:spPr>
                <a:xfrm>
                  <a:off x="2238284" y="6082030"/>
                  <a:ext cx="1221196" cy="1549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E6F8409F-13F0-4B18-8F27-EA923F519F77}"/>
                    </a:ext>
                  </a:extLst>
                </p:cNvPr>
                <p:cNvSpPr/>
                <p:nvPr/>
              </p:nvSpPr>
              <p:spPr>
                <a:xfrm rot="1642718">
                  <a:off x="3219541" y="5432504"/>
                  <a:ext cx="285750" cy="45719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FA045912-EE34-4A4D-9FCC-34AF6EFF2AE2}"/>
                    </a:ext>
                  </a:extLst>
                </p:cNvPr>
                <p:cNvSpPr/>
                <p:nvPr/>
              </p:nvSpPr>
              <p:spPr>
                <a:xfrm rot="5400000">
                  <a:off x="3144221" y="5823307"/>
                  <a:ext cx="626667" cy="45719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" name="箭头: 上弧形 16">
                <a:extLst>
                  <a:ext uri="{FF2B5EF4-FFF2-40B4-BE49-F238E27FC236}">
                    <a16:creationId xmlns:a16="http://schemas.microsoft.com/office/drawing/2014/main" id="{922274E8-6CC1-4858-A79B-7331B50CAE5C}"/>
                  </a:ext>
                </a:extLst>
              </p:cNvPr>
              <p:cNvSpPr/>
              <p:nvPr/>
            </p:nvSpPr>
            <p:spPr>
              <a:xfrm>
                <a:off x="2103850" y="5034021"/>
                <a:ext cx="1659342" cy="437741"/>
              </a:xfrm>
              <a:prstGeom prst="curvedDownArrow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A52ED31-A5C2-4B2C-A412-0EADC471DA99}"/>
                  </a:ext>
                </a:extLst>
              </p:cNvPr>
              <p:cNvSpPr txBox="1"/>
              <p:nvPr/>
            </p:nvSpPr>
            <p:spPr>
              <a:xfrm>
                <a:off x="1424340" y="5395343"/>
                <a:ext cx="10000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BCI-ctrl</a:t>
                </a:r>
                <a:endParaRPr lang="zh-CN" altLang="en-US" sz="1400" dirty="0"/>
              </a:p>
            </p:txBody>
          </p:sp>
          <p:sp>
            <p:nvSpPr>
              <p:cNvPr id="19" name="矩形: 棱台 18">
                <a:extLst>
                  <a:ext uri="{FF2B5EF4-FFF2-40B4-BE49-F238E27FC236}">
                    <a16:creationId xmlns:a16="http://schemas.microsoft.com/office/drawing/2014/main" id="{3C603DE8-CF41-4E66-9263-D2BD5F8A7AB4}"/>
                  </a:ext>
                </a:extLst>
              </p:cNvPr>
              <p:cNvSpPr/>
              <p:nvPr/>
            </p:nvSpPr>
            <p:spPr>
              <a:xfrm>
                <a:off x="3747779" y="5471762"/>
                <a:ext cx="1072232" cy="804749"/>
              </a:xfrm>
              <a:prstGeom prst="bevel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11008BE-015C-43DD-B990-9FE640E68DDE}"/>
                  </a:ext>
                </a:extLst>
              </p:cNvPr>
              <p:cNvSpPr/>
              <p:nvPr/>
            </p:nvSpPr>
            <p:spPr>
              <a:xfrm>
                <a:off x="3857877" y="6063914"/>
                <a:ext cx="869654" cy="114993"/>
              </a:xfrm>
              <a:prstGeom prst="rect">
                <a:avLst/>
              </a:prstGeom>
              <a:blipFill dpi="0" rotWithShape="1">
                <a:blip r:embed="rId6">
                  <a:alphaModFix amt="32000"/>
                </a:blip>
                <a:srcRect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CDB96C35-2B79-475F-A1AC-6C0A4A686D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4066221" y="5676963"/>
                <a:ext cx="463194" cy="463194"/>
              </a:xfrm>
              <a:prstGeom prst="rect">
                <a:avLst/>
              </a:prstGeom>
            </p:spPr>
          </p:pic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0E6CC51-78E5-497C-8273-6F4EDB75DEDD}"/>
                </a:ext>
              </a:extLst>
            </p:cNvPr>
            <p:cNvSpPr txBox="1"/>
            <p:nvPr/>
          </p:nvSpPr>
          <p:spPr>
            <a:xfrm>
              <a:off x="3653997" y="6231683"/>
              <a:ext cx="1854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Walking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Avatar</a:t>
              </a: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4C83A6CF-1975-45FB-8C74-3A1903805D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5720" y="6020085"/>
            <a:ext cx="6020251" cy="63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2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01257E6-3843-4B2E-A388-E1437B28B45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Real-time EEG-based BCI to a virtual avatar enhances cortical involvement in human treadmill walking</a:t>
            </a:r>
            <a:endParaRPr lang="zh-CN" altLang="en-US" sz="32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EB37A59-4439-4E81-B98B-417E19AD1D21}"/>
              </a:ext>
            </a:extLst>
          </p:cNvPr>
          <p:cNvSpPr txBox="1">
            <a:spLocks/>
          </p:cNvSpPr>
          <p:nvPr/>
        </p:nvSpPr>
        <p:spPr>
          <a:xfrm>
            <a:off x="838200" y="1276710"/>
            <a:ext cx="10515600" cy="566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2000" dirty="0"/>
              <a:t>University of Houston</a:t>
            </a:r>
            <a:r>
              <a:rPr lang="zh-CN" altLang="en-US" sz="2000" dirty="0"/>
              <a:t>，</a:t>
            </a:r>
            <a:r>
              <a:rPr lang="en-US" altLang="zh-CN" sz="2000" dirty="0"/>
              <a:t>USA</a:t>
            </a:r>
            <a:r>
              <a:rPr lang="zh-CN" altLang="en-US" sz="2000" dirty="0"/>
              <a:t>，</a:t>
            </a:r>
            <a:r>
              <a:rPr lang="en-US" altLang="zh-CN" sz="2000" dirty="0"/>
              <a:t>2017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675A8E-2789-45D3-B649-23AD7D045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213" y="1690688"/>
            <a:ext cx="7629525" cy="45624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846E63C-8F3A-4BA4-868D-F310A9CB8CBE}"/>
              </a:ext>
            </a:extLst>
          </p:cNvPr>
          <p:cNvSpPr/>
          <p:nvPr/>
        </p:nvSpPr>
        <p:spPr>
          <a:xfrm>
            <a:off x="3760056" y="6297809"/>
            <a:ext cx="4402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闭环</a:t>
            </a:r>
            <a:r>
              <a:rPr lang="en-US" altLang="zh-CN" dirty="0"/>
              <a:t>BCI</a:t>
            </a:r>
            <a:r>
              <a:rPr lang="zh-CN" altLang="en-US" dirty="0"/>
              <a:t>控制的</a:t>
            </a:r>
            <a:r>
              <a:rPr lang="en-US" altLang="zh-CN" dirty="0"/>
              <a:t>avatar</a:t>
            </a:r>
            <a:r>
              <a:rPr lang="zh-CN" altLang="en-US" dirty="0"/>
              <a:t>导致了视觉运动扭曲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876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99BBF12-BDA2-4B2C-BB7A-ACBC8F60458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Real-time EEG-based BCI to a virtual avatar enhances cortical involvement in human treadmill walking</a:t>
            </a:r>
            <a:endParaRPr lang="zh-CN" altLang="en-US" sz="32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E8A68B7-0370-42BA-9DB6-5F0A545A1B34}"/>
              </a:ext>
            </a:extLst>
          </p:cNvPr>
          <p:cNvSpPr txBox="1">
            <a:spLocks/>
          </p:cNvSpPr>
          <p:nvPr/>
        </p:nvSpPr>
        <p:spPr>
          <a:xfrm>
            <a:off x="838200" y="1276710"/>
            <a:ext cx="10515600" cy="566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2000" dirty="0"/>
              <a:t>University of Houston</a:t>
            </a:r>
            <a:r>
              <a:rPr lang="zh-CN" altLang="en-US" sz="2000" dirty="0"/>
              <a:t>，</a:t>
            </a:r>
            <a:r>
              <a:rPr lang="en-US" altLang="zh-CN" sz="2000" dirty="0"/>
              <a:t>USA</a:t>
            </a:r>
            <a:r>
              <a:rPr lang="zh-CN" altLang="en-US" sz="2000" dirty="0"/>
              <a:t>，</a:t>
            </a:r>
            <a:r>
              <a:rPr lang="en-US" altLang="zh-CN" sz="2000" dirty="0"/>
              <a:t>2017</a:t>
            </a:r>
            <a:endParaRPr lang="zh-CN" altLang="en-US" sz="20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27D2004-0E9B-40DD-8166-400AC60BE081}"/>
              </a:ext>
            </a:extLst>
          </p:cNvPr>
          <p:cNvGrpSpPr/>
          <p:nvPr/>
        </p:nvGrpSpPr>
        <p:grpSpPr>
          <a:xfrm>
            <a:off x="2226319" y="1690688"/>
            <a:ext cx="7739362" cy="5011315"/>
            <a:chOff x="1404638" y="1690688"/>
            <a:chExt cx="7739362" cy="501131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27C5552-2589-4605-B129-7C8A0B2B0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5205" y="1690688"/>
              <a:ext cx="6368795" cy="501131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5D5D9D1-2081-448D-A267-4DF214BB6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4638" y="1690688"/>
              <a:ext cx="1152261" cy="5011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557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50BFD-2D79-4B23-9A99-3AE910C5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Control of an Ambulatory Exoskeleton with a BMI for Spinal Cord Injury Gait Rehabilitation</a:t>
            </a:r>
            <a:endParaRPr lang="zh-CN" altLang="en-US" sz="3600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781B80A-CFA5-41F5-ABFA-7A1415D93C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546495"/>
              </p:ext>
            </p:extLst>
          </p:nvPr>
        </p:nvGraphicFramePr>
        <p:xfrm>
          <a:off x="838200" y="1843027"/>
          <a:ext cx="8594558" cy="3819835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2571945">
                  <a:extLst>
                    <a:ext uri="{9D8B030D-6E8A-4147-A177-3AD203B41FA5}">
                      <a16:colId xmlns:a16="http://schemas.microsoft.com/office/drawing/2014/main" val="1466835663"/>
                    </a:ext>
                  </a:extLst>
                </a:gridCol>
                <a:gridCol w="6022613">
                  <a:extLst>
                    <a:ext uri="{9D8B030D-6E8A-4147-A177-3AD203B41FA5}">
                      <a16:colId xmlns:a16="http://schemas.microsoft.com/office/drawing/2014/main" val="4033327491"/>
                    </a:ext>
                  </a:extLst>
                </a:gridCol>
              </a:tblGrid>
              <a:tr h="9174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</a:t>
                      </a: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范式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右腿运动尝试</a:t>
                      </a:r>
                      <a:r>
                        <a:rPr lang="en-US" altLang="zh-CN" dirty="0"/>
                        <a:t>(MA)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571922"/>
                  </a:ext>
                </a:extLst>
              </a:tr>
              <a:tr h="531545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信号选择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ERD of SMRs +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MRCP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043585"/>
                  </a:ext>
                </a:extLst>
              </a:tr>
              <a:tr h="1034134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特征提取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ERD</a:t>
                      </a:r>
                      <a:r>
                        <a:rPr lang="zh-CN" altLang="en-US" dirty="0"/>
                        <a:t>：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小拉普拉斯算子滤波器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+ 16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阶自回归模型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MRCP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：带通滤波器（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0.1~1HZ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共同平均参考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稀疏判别分析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(SDA)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641360"/>
                  </a:ext>
                </a:extLst>
              </a:tr>
              <a:tr h="531545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分类模式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线性分类器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(LC)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02590"/>
                  </a:ext>
                </a:extLst>
              </a:tr>
              <a:tr h="80515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解码正确率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健康被试：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84.44 ± 14.56%</a:t>
                      </a:r>
                      <a:r>
                        <a:rPr lang="zh-CN" altLang="en-US" dirty="0"/>
                        <a:t> </a:t>
                      </a:r>
                      <a:br>
                        <a:rPr lang="zh-CN" altLang="en-US" dirty="0"/>
                      </a:b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不完全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患者：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77.6 1 ± 14.72%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839115"/>
                  </a:ext>
                </a:extLst>
              </a:tr>
            </a:tbl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D81D4631-9920-4BC8-AEA1-F6D3785E4D1B}"/>
              </a:ext>
            </a:extLst>
          </p:cNvPr>
          <p:cNvSpPr txBox="1">
            <a:spLocks/>
          </p:cNvSpPr>
          <p:nvPr/>
        </p:nvSpPr>
        <p:spPr>
          <a:xfrm>
            <a:off x="838200" y="1276710"/>
            <a:ext cx="10515600" cy="566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2000" dirty="0"/>
              <a:t>University of Zaragoza</a:t>
            </a:r>
            <a:r>
              <a:rPr lang="zh-CN" altLang="en-US" sz="2000" dirty="0"/>
              <a:t>，</a:t>
            </a:r>
            <a:r>
              <a:rPr lang="en-US" altLang="zh-CN" sz="2000" dirty="0"/>
              <a:t>Spain</a:t>
            </a:r>
            <a:r>
              <a:rPr lang="zh-CN" altLang="en-US" sz="2000" dirty="0"/>
              <a:t>，</a:t>
            </a:r>
            <a:r>
              <a:rPr lang="en-US" altLang="zh-CN" sz="2000" dirty="0"/>
              <a:t>2016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483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FF6401D-DA8B-45DC-8963-259737EB8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90738" y="2117556"/>
            <a:ext cx="4005262" cy="25056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B28105-096A-42E6-AA69-ED6C0260D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17556"/>
            <a:ext cx="3886741" cy="25056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99505A0-9290-4FE9-9600-973D2A7A83C8}"/>
              </a:ext>
            </a:extLst>
          </p:cNvPr>
          <p:cNvSpPr/>
          <p:nvPr/>
        </p:nvSpPr>
        <p:spPr>
          <a:xfrm>
            <a:off x="3349094" y="5474187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健康受试者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</a:rPr>
              <a:t>(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左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</a:rPr>
              <a:t>)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</a:rPr>
              <a:t>SCI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患者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</a:rPr>
              <a:t>(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右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</a:rPr>
              <a:t>)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进行的实验时段的快照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02C28266-00E5-48FE-83FB-173E1CA3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Control of an Ambulatory Exoskeleton with a BMI for Spinal Cord Injury Gait Rehabilitation</a:t>
            </a:r>
            <a:endParaRPr lang="zh-CN" altLang="en-US" sz="3600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FAA6D7C4-F8E5-4D19-A6F4-7A0FD0D8F21A}"/>
              </a:ext>
            </a:extLst>
          </p:cNvPr>
          <p:cNvSpPr txBox="1">
            <a:spLocks/>
          </p:cNvSpPr>
          <p:nvPr/>
        </p:nvSpPr>
        <p:spPr>
          <a:xfrm>
            <a:off x="838200" y="1276710"/>
            <a:ext cx="10515600" cy="566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2000" dirty="0"/>
              <a:t>University of Zaragoza</a:t>
            </a:r>
            <a:r>
              <a:rPr lang="zh-CN" altLang="en-US" sz="2000" dirty="0"/>
              <a:t>，</a:t>
            </a:r>
            <a:r>
              <a:rPr lang="en-US" altLang="zh-CN" sz="2000" dirty="0"/>
              <a:t>Spain</a:t>
            </a:r>
            <a:r>
              <a:rPr lang="zh-CN" altLang="en-US" sz="2000" dirty="0"/>
              <a:t>，</a:t>
            </a:r>
            <a:r>
              <a:rPr lang="en-US" altLang="zh-CN" sz="2000" dirty="0"/>
              <a:t>2016</a:t>
            </a:r>
            <a:endParaRPr lang="zh-CN" altLang="en-US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CE5A3C0-4AA2-4FA2-807A-B78A83BE5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174" y="1843028"/>
            <a:ext cx="7933567" cy="446928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F1E1D70-3401-4D87-8F11-5679FA43AA71}"/>
              </a:ext>
            </a:extLst>
          </p:cNvPr>
          <p:cNvSpPr/>
          <p:nvPr/>
        </p:nvSpPr>
        <p:spPr>
          <a:xfrm>
            <a:off x="2125707" y="6303632"/>
            <a:ext cx="778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应用优化空间滤波方法（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</a:rPr>
              <a:t>OSF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）获得的每个被试通道中显著的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</a:rPr>
              <a:t>ERD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</a:rPr>
              <a:t>MRCP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72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50BFD-2D79-4B23-9A99-3AE910C5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An EEG-based Brain-computer Interface For Gait Training</a:t>
            </a:r>
            <a:endParaRPr lang="zh-CN" altLang="en-US" sz="3600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781B80A-CFA5-41F5-ABFA-7A1415D93C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7826"/>
              </p:ext>
            </p:extLst>
          </p:nvPr>
        </p:nvGraphicFramePr>
        <p:xfrm>
          <a:off x="838200" y="1843028"/>
          <a:ext cx="5727700" cy="4018922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1466835663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4033327491"/>
                    </a:ext>
                  </a:extLst>
                </a:gridCol>
              </a:tblGrid>
              <a:tr h="5445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</a:t>
                      </a: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范式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两腿弯曲和伸展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571922"/>
                  </a:ext>
                </a:extLst>
              </a:tr>
              <a:tr h="449154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信号选择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ERD ERS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043585"/>
                  </a:ext>
                </a:extLst>
              </a:tr>
              <a:tr h="775253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特征提取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滤波：小拉普拉斯算子空间滤波器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功率谱密度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(PSD)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4~48HZ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641360"/>
                  </a:ext>
                </a:extLst>
              </a:tr>
              <a:tr h="449154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特征选择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标准变量分析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(CVA)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241308"/>
                  </a:ext>
                </a:extLst>
              </a:tr>
              <a:tr h="1120439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分类模式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线性判别分析</a:t>
                      </a:r>
                      <a:r>
                        <a:rPr lang="en-US" altLang="zh-CN" dirty="0"/>
                        <a:t>(LDA)</a:t>
                      </a:r>
                      <a:r>
                        <a:rPr lang="zh-CN" altLang="en-US" dirty="0"/>
                        <a:t>分类器</a:t>
                      </a:r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离线：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倍交叉验证</a:t>
                      </a:r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在线：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基于滑动窗口的后验概率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02590"/>
                  </a:ext>
                </a:extLst>
              </a:tr>
              <a:tr h="68035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AUC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离线：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0.73±0.02</a:t>
                      </a:r>
                      <a:br>
                        <a:rPr lang="en-US" altLang="zh-CN" dirty="0"/>
                      </a:br>
                      <a:r>
                        <a:rPr lang="zh-CN" altLang="en-US" dirty="0"/>
                        <a:t>在线：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0.77±0.06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839115"/>
                  </a:ext>
                </a:extLst>
              </a:tr>
            </a:tbl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D81D4631-9920-4BC8-AEA1-F6D3785E4D1B}"/>
              </a:ext>
            </a:extLst>
          </p:cNvPr>
          <p:cNvSpPr txBox="1">
            <a:spLocks/>
          </p:cNvSpPr>
          <p:nvPr/>
        </p:nvSpPr>
        <p:spPr>
          <a:xfrm>
            <a:off x="838200" y="1276710"/>
            <a:ext cx="10515600" cy="566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2000" dirty="0" err="1"/>
              <a:t>Beihang</a:t>
            </a:r>
            <a:r>
              <a:rPr lang="en-US" altLang="zh-CN" sz="2000" dirty="0"/>
              <a:t> University</a:t>
            </a:r>
            <a:r>
              <a:rPr lang="zh-CN" altLang="en-US" sz="2000" dirty="0"/>
              <a:t>，</a:t>
            </a:r>
            <a:r>
              <a:rPr lang="en-US" altLang="zh-CN" sz="2000" dirty="0"/>
              <a:t>2017</a:t>
            </a: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1D9ED4-0DF5-4869-A0A7-22D9016E8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731" y="1838249"/>
            <a:ext cx="2819869" cy="25181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B9B388-9C19-45C8-919F-A4AA7E0D0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819" y="3535769"/>
            <a:ext cx="2932981" cy="25908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E278180-1B8D-4A39-8065-B22FF1A2F452}"/>
              </a:ext>
            </a:extLst>
          </p:cNvPr>
          <p:cNvSpPr/>
          <p:nvPr/>
        </p:nvSpPr>
        <p:spPr>
          <a:xfrm>
            <a:off x="7781782" y="6126569"/>
            <a:ext cx="3026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离线</a:t>
            </a:r>
            <a:r>
              <a:rPr lang="en-US" altLang="zh-CN" dirty="0"/>
              <a:t>(</a:t>
            </a:r>
            <a:r>
              <a:rPr lang="zh-CN" altLang="en-US" dirty="0"/>
              <a:t>左</a:t>
            </a:r>
            <a:r>
              <a:rPr lang="en-US" altLang="zh-CN" dirty="0"/>
              <a:t>)</a:t>
            </a:r>
            <a:r>
              <a:rPr lang="zh-CN" altLang="en-US" dirty="0"/>
              <a:t>与在线</a:t>
            </a:r>
            <a:r>
              <a:rPr lang="en-US" altLang="zh-CN" dirty="0"/>
              <a:t>(</a:t>
            </a:r>
            <a:r>
              <a:rPr lang="zh-CN" altLang="en-US" dirty="0"/>
              <a:t>右</a:t>
            </a:r>
            <a:r>
              <a:rPr lang="en-US" altLang="zh-CN" dirty="0"/>
              <a:t>)ROC</a:t>
            </a:r>
            <a:r>
              <a:rPr lang="zh-CN" altLang="en-US" dirty="0"/>
              <a:t>曲线</a:t>
            </a:r>
          </a:p>
        </p:txBody>
      </p:sp>
    </p:spTree>
    <p:extLst>
      <p:ext uri="{BB962C8B-B14F-4D97-AF65-F5344CB8AC3E}">
        <p14:creationId xmlns:p14="http://schemas.microsoft.com/office/powerpoint/2010/main" val="291581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FBCAE9AA-0D04-4816-92A2-346FF73E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An EEG-based Brain-computer Interface For Gait Training</a:t>
            </a:r>
            <a:endParaRPr lang="zh-CN" altLang="en-US" sz="36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F208D54-5787-41CA-863D-0F27291FAF90}"/>
              </a:ext>
            </a:extLst>
          </p:cNvPr>
          <p:cNvSpPr txBox="1">
            <a:spLocks/>
          </p:cNvSpPr>
          <p:nvPr/>
        </p:nvSpPr>
        <p:spPr>
          <a:xfrm>
            <a:off x="838200" y="1276710"/>
            <a:ext cx="10515600" cy="566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2000" dirty="0" err="1"/>
              <a:t>Beihang</a:t>
            </a:r>
            <a:r>
              <a:rPr lang="en-US" altLang="zh-CN" sz="2000" dirty="0"/>
              <a:t> University</a:t>
            </a:r>
            <a:r>
              <a:rPr lang="zh-CN" altLang="en-US" sz="2000" dirty="0"/>
              <a:t>，</a:t>
            </a:r>
            <a:r>
              <a:rPr lang="en-US" altLang="zh-CN" sz="2000" dirty="0"/>
              <a:t>2017</a:t>
            </a:r>
            <a:endParaRPr lang="zh-CN" altLang="en-US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B7D82D-131E-408A-8F4A-928B3F8EC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2110369"/>
            <a:ext cx="8458200" cy="32385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8B52F25-FE43-4837-A1DC-539E54B16FD4}"/>
              </a:ext>
            </a:extLst>
          </p:cNvPr>
          <p:cNvSpPr/>
          <p:nvPr/>
        </p:nvSpPr>
        <p:spPr>
          <a:xfrm>
            <a:off x="2079516" y="5431544"/>
            <a:ext cx="8032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判别功率</a:t>
            </a:r>
            <a:r>
              <a:rPr lang="en-US" altLang="zh-CN" dirty="0"/>
              <a:t>(discriminant power)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在腿伸展与弯曲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</a:rPr>
              <a:t>(a)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和集中与休息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</a:rPr>
              <a:t>(b)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</a:rPr>
              <a:t>之间的对比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15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8C6AE83-6A3D-4EC8-8C88-0909CA7D7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039" y="1979343"/>
            <a:ext cx="2152761" cy="4292821"/>
          </a:xfrm>
        </p:spPr>
      </p:pic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D700A27-2D5E-4DC4-89BA-1CAFF8A91A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1055498"/>
              </p:ext>
            </p:extLst>
          </p:nvPr>
        </p:nvGraphicFramePr>
        <p:xfrm>
          <a:off x="838200" y="1843028"/>
          <a:ext cx="5849984" cy="2726439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750624">
                  <a:extLst>
                    <a:ext uri="{9D8B030D-6E8A-4147-A177-3AD203B41FA5}">
                      <a16:colId xmlns:a16="http://schemas.microsoft.com/office/drawing/2014/main" val="1466835663"/>
                    </a:ext>
                  </a:extLst>
                </a:gridCol>
                <a:gridCol w="4099360">
                  <a:extLst>
                    <a:ext uri="{9D8B030D-6E8A-4147-A177-3AD203B41FA5}">
                      <a16:colId xmlns:a16="http://schemas.microsoft.com/office/drawing/2014/main" val="4033327491"/>
                    </a:ext>
                  </a:extLst>
                </a:gridCol>
              </a:tblGrid>
              <a:tr h="72936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</a:t>
                      </a: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范式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双手活动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放松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571922"/>
                  </a:ext>
                </a:extLst>
              </a:tr>
              <a:tr h="422569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信号选择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ERD ERS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043585"/>
                  </a:ext>
                </a:extLst>
              </a:tr>
              <a:tr h="729366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特征提取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滤波：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赫兹陷波滤波器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共同平均参考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641360"/>
                  </a:ext>
                </a:extLst>
              </a:tr>
              <a:tr h="422569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分类模式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随机森林分类器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02590"/>
                  </a:ext>
                </a:extLst>
              </a:tr>
              <a:tr h="422569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分类错误率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7%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839115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9AA24677-7A3B-401F-BE37-386B74B4362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Endogenous Control of Powered Lower-Limb Exoskeleton </a:t>
            </a:r>
            <a:endParaRPr lang="zh-CN" altLang="en-US" sz="36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B4799E0-F8B8-4A67-B02B-E6C189F6BD58}"/>
              </a:ext>
            </a:extLst>
          </p:cNvPr>
          <p:cNvSpPr txBox="1">
            <a:spLocks/>
          </p:cNvSpPr>
          <p:nvPr/>
        </p:nvSpPr>
        <p:spPr>
          <a:xfrm>
            <a:off x="838200" y="1276710"/>
            <a:ext cx="10515600" cy="566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2000" dirty="0" err="1"/>
              <a:t>Beihang</a:t>
            </a:r>
            <a:r>
              <a:rPr lang="en-US" altLang="zh-CN" sz="2000" dirty="0"/>
              <a:t> University</a:t>
            </a:r>
            <a:r>
              <a:rPr lang="zh-CN" altLang="en-US" sz="2000" dirty="0"/>
              <a:t>，</a:t>
            </a:r>
            <a:r>
              <a:rPr lang="en-US" altLang="zh-CN" sz="2000" dirty="0"/>
              <a:t>2017</a:t>
            </a: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3D413D-5E12-4224-98F9-45FF7622B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976" y="4058495"/>
            <a:ext cx="3776016" cy="221366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1AF694F-CDCE-4023-A116-FFDD00888D6C}"/>
              </a:ext>
            </a:extLst>
          </p:cNvPr>
          <p:cNvSpPr/>
          <p:nvPr/>
        </p:nvSpPr>
        <p:spPr>
          <a:xfrm>
            <a:off x="5343382" y="6256983"/>
            <a:ext cx="3677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实验场景，从“</a:t>
            </a:r>
            <a:r>
              <a:rPr lang="en-US" altLang="zh-CN" dirty="0">
                <a:latin typeface="Arial" panose="020B0604020202020204" pitchFamily="34" charset="0"/>
              </a:rPr>
              <a:t>S”</a:t>
            </a:r>
            <a:r>
              <a:rPr lang="zh-CN" altLang="en-US" dirty="0">
                <a:latin typeface="Arial" panose="020B0604020202020204" pitchFamily="34" charset="0"/>
              </a:rPr>
              <a:t>开始，尝试到达</a:t>
            </a:r>
            <a:r>
              <a:rPr lang="en-US" altLang="zh-CN" dirty="0">
                <a:latin typeface="Arial" panose="020B0604020202020204" pitchFamily="34" charset="0"/>
              </a:rPr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10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自定义 1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1403</TotalTime>
  <Words>1015</Words>
  <Application>Microsoft Office PowerPoint</Application>
  <PresentationFormat>宽屏</PresentationFormat>
  <Paragraphs>142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微软雅黑 Light</vt:lpstr>
      <vt:lpstr>Arial</vt:lpstr>
      <vt:lpstr>Office 主题​​</vt:lpstr>
      <vt:lpstr>运动想象在下肢辅助康复过程中的运用及方法的调研</vt:lpstr>
      <vt:lpstr>PowerPoint 演示文稿</vt:lpstr>
      <vt:lpstr>PowerPoint 演示文稿</vt:lpstr>
      <vt:lpstr>PowerPoint 演示文稿</vt:lpstr>
      <vt:lpstr>Control of an Ambulatory Exoskeleton with a BMI for Spinal Cord Injury Gait Rehabilitation</vt:lpstr>
      <vt:lpstr>Control of an Ambulatory Exoskeleton with a BMI for Spinal Cord Injury Gait Rehabilitation</vt:lpstr>
      <vt:lpstr>An EEG-based Brain-computer Interface For Gait Training</vt:lpstr>
      <vt:lpstr>An EEG-based Brain-computer Interface For Gait Training</vt:lpstr>
      <vt:lpstr>PowerPoint 演示文稿</vt:lpstr>
      <vt:lpstr>复合下肢想象动作电位的特征识别新技术研究</vt:lpstr>
      <vt:lpstr>基于EEG信号的人体运动意图识别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Jackie Feng</dc:creator>
  <cp:lastModifiedBy>Jackie Feng</cp:lastModifiedBy>
  <cp:revision>88</cp:revision>
  <dcterms:created xsi:type="dcterms:W3CDTF">2017-09-05T14:15:48Z</dcterms:created>
  <dcterms:modified xsi:type="dcterms:W3CDTF">2017-09-08T05:36:34Z</dcterms:modified>
</cp:coreProperties>
</file>