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61" r:id="rId3"/>
    <p:sldId id="258" r:id="rId4"/>
    <p:sldId id="260"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1" r:id="rId19"/>
    <p:sldId id="282" r:id="rId20"/>
    <p:sldId id="290" r:id="rId21"/>
    <p:sldId id="283" r:id="rId22"/>
    <p:sldId id="284" r:id="rId23"/>
    <p:sldId id="285" r:id="rId24"/>
    <p:sldId id="286" r:id="rId25"/>
    <p:sldId id="287" r:id="rId26"/>
    <p:sldId id="291" r:id="rId27"/>
    <p:sldId id="288" r:id="rId28"/>
    <p:sldId id="289" r:id="rId29"/>
    <p:sldId id="277" r:id="rId30"/>
    <p:sldId id="278" r:id="rId31"/>
    <p:sldId id="279" r:id="rId32"/>
    <p:sldId id="28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4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BAC7E3-01EC-4899-A4B5-AA655872F12A}" type="datetimeFigureOut">
              <a:rPr lang="zh-CN" altLang="en-US" smtClean="0"/>
              <a:t>2017/8/2 Wednesday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BA8CB9-3C5A-4762-BC52-D5AABCE0F776}" type="slidenum">
              <a:rPr lang="zh-CN" altLang="en-US" smtClean="0"/>
              <a:t>‹#›</a:t>
            </a:fld>
            <a:endParaRPr lang="zh-CN" altLang="en-US"/>
          </a:p>
        </p:txBody>
      </p:sp>
    </p:spTree>
    <p:extLst>
      <p:ext uri="{BB962C8B-B14F-4D97-AF65-F5344CB8AC3E}">
        <p14:creationId xmlns:p14="http://schemas.microsoft.com/office/powerpoint/2010/main" val="322364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B89BBE-246F-4B51-B7D0-C4073C558400}" type="slidenum">
              <a:rPr lang="zh-CN" altLang="en-US" smtClean="0"/>
              <a:t>24</a:t>
            </a:fld>
            <a:endParaRPr lang="zh-CN" altLang="en-US"/>
          </a:p>
        </p:txBody>
      </p:sp>
    </p:spTree>
    <p:extLst>
      <p:ext uri="{BB962C8B-B14F-4D97-AF65-F5344CB8AC3E}">
        <p14:creationId xmlns:p14="http://schemas.microsoft.com/office/powerpoint/2010/main" val="3625633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2017/8/2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2017/8/2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pPr marL="0" indent="0" algn="ctr">
              <a:buNone/>
            </a:pPr>
            <a:r>
              <a:rPr lang="en-US" altLang="zh-CN" sz="5400" b="1">
                <a:latin typeface="微软雅黑" panose="020B0503020204020204" charset="-122"/>
                <a:ea typeface="微软雅黑" panose="020B0503020204020204" charset="-122"/>
              </a:rPr>
              <a:t> </a:t>
            </a:r>
            <a:r>
              <a:rPr lang="zh-CN" altLang="en-US" sz="5400" b="1">
                <a:latin typeface="微软雅黑" panose="020B0503020204020204" charset="-122"/>
                <a:ea typeface="微软雅黑" panose="020B0503020204020204" charset="-122"/>
              </a:rPr>
              <a:t>注意力相关脑电的</a:t>
            </a:r>
          </a:p>
          <a:p>
            <a:pPr marL="0" indent="0" algn="ctr">
              <a:buNone/>
            </a:pPr>
            <a:r>
              <a:rPr lang="zh-CN" altLang="en-US" sz="5400" b="1">
                <a:latin typeface="微软雅黑" panose="020B0503020204020204" charset="-122"/>
                <a:ea typeface="微软雅黑" panose="020B0503020204020204" charset="-122"/>
              </a:rPr>
              <a:t>信号分析和特征提取方法</a:t>
            </a:r>
          </a:p>
          <a:p>
            <a:pPr marL="0" indent="0" algn="r">
              <a:buNone/>
            </a:pPr>
            <a:endParaRPr lang="en-US" altLang="zh-CN" b="1"/>
          </a:p>
          <a:p>
            <a:pPr marL="0" indent="0" algn="ctr">
              <a:buNone/>
            </a:pPr>
            <a:r>
              <a:rPr lang="en-US" altLang="zh-CN" b="1">
                <a:latin typeface="微软雅黑" panose="020B0503020204020204" charset="-122"/>
                <a:ea typeface="微软雅黑" panose="020B0503020204020204" charset="-122"/>
              </a:rPr>
              <a:t>Pre by Jin&amp;Chen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小波变换</a:t>
            </a:r>
            <a:endParaRPr lang="zh-CN" altLang="en-US"/>
          </a:p>
        </p:txBody>
      </p:sp>
      <p:sp>
        <p:nvSpPr>
          <p:cNvPr id="3" name="内容占位符 2"/>
          <p:cNvSpPr>
            <a:spLocks noGrp="1"/>
          </p:cNvSpPr>
          <p:nvPr>
            <p:ph idx="1"/>
          </p:nvPr>
        </p:nvSpPr>
        <p:spPr/>
        <p:txBody>
          <a:bodyPr/>
          <a:lstStyle/>
          <a:p>
            <a:pPr marL="0" indent="0">
              <a:buNone/>
            </a:pPr>
            <a:r>
              <a:rPr lang="en-US" altLang="zh-CN"/>
              <a:t>WT&amp;CWT</a:t>
            </a:r>
            <a:r>
              <a:rPr lang="zh-CN" altLang="en-US"/>
              <a:t>（小波变换</a:t>
            </a:r>
            <a:r>
              <a:rPr lang="en-US" altLang="zh-CN"/>
              <a:t>&amp;</a:t>
            </a:r>
            <a:r>
              <a:rPr lang="zh-CN" altLang="en-US"/>
              <a:t>连续小波变换）：</a:t>
            </a:r>
          </a:p>
          <a:p>
            <a:pPr marL="0" indent="0">
              <a:buNone/>
            </a:pPr>
            <a:r>
              <a:rPr lang="zh-CN" altLang="en-US"/>
              <a:t>小波变换即把信号表示成为一组有限长或快速衰减的小波基函数之和。连续小波就是由基本小波函数做平移和尺度变换得到的一种分析方法。</a:t>
            </a:r>
          </a:p>
          <a:p>
            <a:pPr marL="0" indent="0">
              <a:buNone/>
            </a:pPr>
            <a:endParaRPr lang="zh-CN" altLang="en-US"/>
          </a:p>
        </p:txBody>
      </p:sp>
      <p:pic>
        <p:nvPicPr>
          <p:cNvPr id="4" name="图片 3"/>
          <p:cNvPicPr>
            <a:picLocks noChangeAspect="1"/>
          </p:cNvPicPr>
          <p:nvPr/>
        </p:nvPicPr>
        <p:blipFill>
          <a:blip r:embed="rId2"/>
          <a:stretch>
            <a:fillRect/>
          </a:stretch>
        </p:blipFill>
        <p:spPr>
          <a:xfrm>
            <a:off x="476250" y="3733800"/>
            <a:ext cx="6079490" cy="1403350"/>
          </a:xfrm>
          <a:prstGeom prst="rect">
            <a:avLst/>
          </a:prstGeom>
        </p:spPr>
      </p:pic>
      <p:pic>
        <p:nvPicPr>
          <p:cNvPr id="5" name="图片 4"/>
          <p:cNvPicPr>
            <a:picLocks noChangeAspect="1"/>
          </p:cNvPicPr>
          <p:nvPr/>
        </p:nvPicPr>
        <p:blipFill>
          <a:blip r:embed="rId3"/>
          <a:stretch>
            <a:fillRect/>
          </a:stretch>
        </p:blipFill>
        <p:spPr>
          <a:xfrm>
            <a:off x="743585" y="5137150"/>
            <a:ext cx="5164455" cy="490220"/>
          </a:xfrm>
          <a:prstGeom prst="rect">
            <a:avLst/>
          </a:prstGeom>
        </p:spPr>
      </p:pic>
      <p:pic>
        <p:nvPicPr>
          <p:cNvPr id="6" name="图片 5"/>
          <p:cNvPicPr>
            <a:picLocks noChangeAspect="1"/>
          </p:cNvPicPr>
          <p:nvPr/>
        </p:nvPicPr>
        <p:blipFill>
          <a:blip r:embed="rId4"/>
          <a:stretch>
            <a:fillRect/>
          </a:stretch>
        </p:blipFill>
        <p:spPr>
          <a:xfrm>
            <a:off x="6260465" y="3868420"/>
            <a:ext cx="5725160" cy="17589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小波变换</a:t>
            </a:r>
          </a:p>
        </p:txBody>
      </p:sp>
      <p:sp>
        <p:nvSpPr>
          <p:cNvPr id="3" name="内容占位符 2"/>
          <p:cNvSpPr>
            <a:spLocks noGrp="1"/>
          </p:cNvSpPr>
          <p:nvPr>
            <p:ph idx="1"/>
          </p:nvPr>
        </p:nvSpPr>
        <p:spPr/>
        <p:txBody>
          <a:bodyPr/>
          <a:lstStyle/>
          <a:p>
            <a:pPr marL="0" indent="0">
              <a:buNone/>
            </a:pPr>
            <a:r>
              <a:rPr lang="en-US" altLang="zh-CN"/>
              <a:t>  </a:t>
            </a:r>
            <a:r>
              <a:rPr lang="zh-CN" altLang="en-US"/>
              <a:t>信号 f (t)被映射成为一个时间-尺度平面函数CWT(</a:t>
            </a:r>
            <a:r>
              <a:rPr lang="en-US" altLang="zh-CN"/>
              <a:t>τ</a:t>
            </a:r>
            <a:r>
              <a:rPr lang="zh-CN" altLang="en-US"/>
              <a:t> , a)，这里引入了尺度</a:t>
            </a:r>
            <a:r>
              <a:rPr lang="en-US" altLang="zh-CN"/>
              <a:t>a</a:t>
            </a:r>
            <a:r>
              <a:rPr lang="zh-CN" altLang="en-US"/>
              <a:t>的概念，当a 为大的尺度时，对应的小波基函数是小波的延伸，即低频函数；反之a 为小的尺度时，对应为高频函数。也就是说，在小波变换中运用多个分析窗，即在高频用短窗，在低频用长窗。可见，在低频区，时间分辨率较低但频率分辨率较高；在高频区，时间分辨率较高但频率分辨率较低，即具有“变焦”特性。</a:t>
            </a:r>
          </a:p>
          <a:p>
            <a:pPr marL="0" indent="0">
              <a:buNone/>
            </a:pPr>
            <a:endParaRPr lang="zh-CN" altLang="en-US"/>
          </a:p>
        </p:txBody>
      </p:sp>
      <p:pic>
        <p:nvPicPr>
          <p:cNvPr id="6" name="图片 5"/>
          <p:cNvPicPr>
            <a:picLocks noChangeAspect="1"/>
          </p:cNvPicPr>
          <p:nvPr/>
        </p:nvPicPr>
        <p:blipFill>
          <a:blip r:embed="rId2"/>
          <a:stretch>
            <a:fillRect/>
          </a:stretch>
        </p:blipFill>
        <p:spPr>
          <a:xfrm>
            <a:off x="4374515" y="4132580"/>
            <a:ext cx="3442970" cy="257746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小波变换</a:t>
            </a:r>
          </a:p>
        </p:txBody>
      </p:sp>
      <p:sp>
        <p:nvSpPr>
          <p:cNvPr id="3" name="内容占位符 2"/>
          <p:cNvSpPr>
            <a:spLocks noGrp="1"/>
          </p:cNvSpPr>
          <p:nvPr>
            <p:ph idx="1"/>
          </p:nvPr>
        </p:nvSpPr>
        <p:spPr/>
        <p:txBody>
          <a:bodyPr/>
          <a:lstStyle/>
          <a:p>
            <a:pPr marL="0" indent="0">
              <a:buNone/>
            </a:pPr>
            <a:r>
              <a:rPr lang="en-US" altLang="zh-CN"/>
              <a:t>DWT</a:t>
            </a:r>
            <a:r>
              <a:rPr lang="zh-CN" altLang="en-US"/>
              <a:t>（离散小波变换）：连续小波变换计算量大，存在信息冗余问题。所以要在离散的尺度和位移下进行小波变换。</a:t>
            </a:r>
          </a:p>
          <a:p>
            <a:pPr marL="0" indent="0">
              <a:buNone/>
            </a:pPr>
            <a:r>
              <a:rPr lang="en-US" altLang="zh-CN"/>
              <a:t>MRA</a:t>
            </a:r>
            <a:r>
              <a:rPr lang="zh-CN" altLang="en-US"/>
              <a:t>（多频率分析）：把小波基的构造与滤波器的设计联系起来，构成等效的小波基，从而使小波基的构造更加简单、方便。</a:t>
            </a:r>
          </a:p>
          <a:p>
            <a:pPr marL="0" indent="0">
              <a:buNone/>
            </a:pPr>
            <a:r>
              <a:rPr lang="zh-CN" altLang="en-US"/>
              <a:t>★Mallat 快速算法：相当于</a:t>
            </a:r>
            <a:r>
              <a:rPr lang="en-US" altLang="zh-CN"/>
              <a:t>FFT</a:t>
            </a:r>
            <a:r>
              <a:rPr lang="zh-CN" altLang="en-US"/>
              <a:t>于</a:t>
            </a:r>
            <a:r>
              <a:rPr lang="en-US" altLang="zh-CN"/>
              <a:t>FT</a:t>
            </a:r>
            <a:r>
              <a:rPr lang="zh-CN" altLang="en-US"/>
              <a:t>，包括分解算法和重构算法。</a:t>
            </a:r>
          </a:p>
          <a:p>
            <a:pPr marL="0" indent="0">
              <a:buNone/>
            </a:pPr>
            <a:endParaRPr lang="zh-CN" altLang="en-US"/>
          </a:p>
        </p:txBody>
      </p:sp>
      <p:pic>
        <p:nvPicPr>
          <p:cNvPr id="4" name="图片 3"/>
          <p:cNvPicPr>
            <a:picLocks noChangeAspect="1"/>
          </p:cNvPicPr>
          <p:nvPr/>
        </p:nvPicPr>
        <p:blipFill>
          <a:blip r:embed="rId2"/>
          <a:stretch>
            <a:fillRect/>
          </a:stretch>
        </p:blipFill>
        <p:spPr>
          <a:xfrm>
            <a:off x="1113155" y="4119880"/>
            <a:ext cx="4514215" cy="2057400"/>
          </a:xfrm>
          <a:prstGeom prst="rect">
            <a:avLst/>
          </a:prstGeom>
        </p:spPr>
      </p:pic>
      <p:pic>
        <p:nvPicPr>
          <p:cNvPr id="5" name="图片 4"/>
          <p:cNvPicPr>
            <a:picLocks noChangeAspect="1"/>
          </p:cNvPicPr>
          <p:nvPr/>
        </p:nvPicPr>
        <p:blipFill>
          <a:blip r:embed="rId3"/>
          <a:stretch>
            <a:fillRect/>
          </a:stretch>
        </p:blipFill>
        <p:spPr>
          <a:xfrm>
            <a:off x="6708140" y="4119880"/>
            <a:ext cx="3437890" cy="20478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小波变换实例</a:t>
            </a:r>
          </a:p>
        </p:txBody>
      </p:sp>
      <p:sp>
        <p:nvSpPr>
          <p:cNvPr id="3" name="内容占位符 2"/>
          <p:cNvSpPr>
            <a:spLocks noGrp="1"/>
          </p:cNvSpPr>
          <p:nvPr>
            <p:ph idx="1"/>
          </p:nvPr>
        </p:nvSpPr>
        <p:spPr/>
        <p:txBody>
          <a:bodyPr/>
          <a:lstStyle/>
          <a:p>
            <a:pPr marL="0" indent="0">
              <a:buNone/>
            </a:pPr>
            <a:r>
              <a:rPr lang="zh-CN" altLang="en-US"/>
              <a:t>原始数据：1000*2*140 的数据集，即70 段注意状态和70 段非注意状态脑电的F3、F4两个通道的数据，每段的采样点数为1000 个（250Hz*4s）。</a:t>
            </a:r>
          </a:p>
          <a:p>
            <a:endParaRPr lang="zh-CN" altLang="en-US"/>
          </a:p>
          <a:p>
            <a:endParaRPr lang="zh-CN" altLang="en-US"/>
          </a:p>
        </p:txBody>
      </p:sp>
      <p:pic>
        <p:nvPicPr>
          <p:cNvPr id="4" name="图片 3"/>
          <p:cNvPicPr>
            <a:picLocks noChangeAspect="1"/>
          </p:cNvPicPr>
          <p:nvPr/>
        </p:nvPicPr>
        <p:blipFill>
          <a:blip r:embed="rId2"/>
          <a:stretch>
            <a:fillRect/>
          </a:stretch>
        </p:blipFill>
        <p:spPr>
          <a:xfrm>
            <a:off x="3103245" y="2809875"/>
            <a:ext cx="6283325" cy="38925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小波变换实例</a:t>
            </a:r>
            <a:endParaRPr lang="zh-CN" altLang="en-US"/>
          </a:p>
        </p:txBody>
      </p:sp>
      <p:sp>
        <p:nvSpPr>
          <p:cNvPr id="3" name="内容占位符 2"/>
          <p:cNvSpPr>
            <a:spLocks noGrp="1"/>
          </p:cNvSpPr>
          <p:nvPr>
            <p:ph idx="1"/>
          </p:nvPr>
        </p:nvSpPr>
        <p:spPr/>
        <p:txBody>
          <a:bodyPr/>
          <a:lstStyle/>
          <a:p>
            <a:pPr marL="0" indent="0">
              <a:buNone/>
            </a:pPr>
            <a:r>
              <a:rPr lang="en-US" altLang="zh-CN"/>
              <a:t>db4</a:t>
            </a:r>
            <a:r>
              <a:rPr lang="zh-CN" altLang="en-US"/>
              <a:t>小波，</a:t>
            </a:r>
            <a:r>
              <a:rPr lang="en-US" altLang="zh-CN"/>
              <a:t>8</a:t>
            </a:r>
            <a:r>
              <a:rPr lang="zh-CN" altLang="en-US"/>
              <a:t>层分解，提取</a:t>
            </a:r>
            <a:r>
              <a:rPr lang="en-US" altLang="zh-CN"/>
              <a:t>4</a:t>
            </a:r>
            <a:r>
              <a:rPr lang="zh-CN" altLang="en-US"/>
              <a:t>种节律</a:t>
            </a:r>
          </a:p>
        </p:txBody>
      </p:sp>
      <p:pic>
        <p:nvPicPr>
          <p:cNvPr id="4" name="图片 3"/>
          <p:cNvPicPr>
            <a:picLocks noChangeAspect="1"/>
          </p:cNvPicPr>
          <p:nvPr/>
        </p:nvPicPr>
        <p:blipFill>
          <a:blip r:embed="rId2"/>
          <a:stretch>
            <a:fillRect/>
          </a:stretch>
        </p:blipFill>
        <p:spPr>
          <a:xfrm>
            <a:off x="713740" y="2251075"/>
            <a:ext cx="5281295" cy="3926205"/>
          </a:xfrm>
          <a:prstGeom prst="rect">
            <a:avLst/>
          </a:prstGeom>
        </p:spPr>
      </p:pic>
      <p:pic>
        <p:nvPicPr>
          <p:cNvPr id="5" name="图片 4"/>
          <p:cNvPicPr>
            <a:picLocks noChangeAspect="1"/>
          </p:cNvPicPr>
          <p:nvPr/>
        </p:nvPicPr>
        <p:blipFill>
          <a:blip r:embed="rId3"/>
          <a:stretch>
            <a:fillRect/>
          </a:stretch>
        </p:blipFill>
        <p:spPr>
          <a:xfrm>
            <a:off x="6341745" y="2533650"/>
            <a:ext cx="5466715" cy="396176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小波变换实例</a:t>
            </a:r>
            <a:endParaRPr lang="zh-CN" altLang="en-US"/>
          </a:p>
        </p:txBody>
      </p:sp>
      <p:sp>
        <p:nvSpPr>
          <p:cNvPr id="3" name="内容占位符 2"/>
          <p:cNvSpPr>
            <a:spLocks noGrp="1"/>
          </p:cNvSpPr>
          <p:nvPr>
            <p:ph idx="1"/>
          </p:nvPr>
        </p:nvSpPr>
        <p:spPr/>
        <p:txBody>
          <a:bodyPr/>
          <a:lstStyle/>
          <a:p>
            <a:pPr marL="0" indent="0">
              <a:buNone/>
            </a:pPr>
            <a:r>
              <a:rPr lang="zh-CN" altLang="en-US"/>
              <a:t>小波分解之后，常用的特征提取方法有直接将分解后的小波系数作为特征量或者将小波分解后的信号能量作为特征量。这些特征量可以作为后续模式识别中的输入特征量来对信号识别和分类。</a:t>
            </a:r>
          </a:p>
          <a:p>
            <a:pPr marL="0" indent="0">
              <a:buNone/>
            </a:pPr>
            <a:r>
              <a:rPr lang="zh-CN" altLang="en-US"/>
              <a:t>这里采用四种节律的能量作为特征量，对于长度为N 的脑电信</a:t>
            </a:r>
          </a:p>
          <a:p>
            <a:pPr marL="0" indent="0">
              <a:buNone/>
            </a:pPr>
            <a:r>
              <a:rPr lang="zh-CN" altLang="en-US"/>
              <a:t>号x(n)，其能量E的计算公式为：</a:t>
            </a:r>
          </a:p>
          <a:p>
            <a:pPr marL="0" indent="0">
              <a:buNone/>
            </a:pPr>
            <a:endParaRPr lang="zh-CN" altLang="en-US"/>
          </a:p>
        </p:txBody>
      </p:sp>
      <p:pic>
        <p:nvPicPr>
          <p:cNvPr id="4" name="图片 3"/>
          <p:cNvPicPr>
            <a:picLocks noChangeAspect="1"/>
          </p:cNvPicPr>
          <p:nvPr/>
        </p:nvPicPr>
        <p:blipFill>
          <a:blip r:embed="rId2"/>
          <a:stretch>
            <a:fillRect/>
          </a:stretch>
        </p:blipFill>
        <p:spPr>
          <a:xfrm>
            <a:off x="4358640" y="4166235"/>
            <a:ext cx="3159760" cy="126428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小波变换实例</a:t>
            </a:r>
            <a:endParaRPr lang="zh-CN" altLang="en-US"/>
          </a:p>
        </p:txBody>
      </p:sp>
      <p:sp>
        <p:nvSpPr>
          <p:cNvPr id="3" name="内容占位符 2"/>
          <p:cNvSpPr>
            <a:spLocks noGrp="1"/>
          </p:cNvSpPr>
          <p:nvPr>
            <p:ph idx="1"/>
          </p:nvPr>
        </p:nvSpPr>
        <p:spPr/>
        <p:txBody>
          <a:bodyPr/>
          <a:lstStyle/>
          <a:p>
            <a:pPr marL="0" indent="0">
              <a:buNone/>
            </a:pPr>
            <a:r>
              <a:rPr lang="zh-CN" altLang="en-US"/>
              <a:t>根据上式分别计算每段脑电信号的δ 波、θ 波、α 波、β 波的能量，得到的结果依次为E(x1)、E(x2 )、E(x3 )、E(x4 )由于数据采集自不同的受试者，受试者处在不同的精神状态，且采集过程中电极的位置也会有轻微的改变，因此要求特征量有一定的泛化能力，对得到的结果进行进一步的归一化处理：</a:t>
            </a:r>
          </a:p>
          <a:p>
            <a:endParaRPr lang="zh-CN" altLang="en-US"/>
          </a:p>
        </p:txBody>
      </p:sp>
      <p:pic>
        <p:nvPicPr>
          <p:cNvPr id="4" name="图片 3"/>
          <p:cNvPicPr>
            <a:picLocks noChangeAspect="1"/>
          </p:cNvPicPr>
          <p:nvPr/>
        </p:nvPicPr>
        <p:blipFill>
          <a:blip r:embed="rId2"/>
          <a:stretch>
            <a:fillRect/>
          </a:stretch>
        </p:blipFill>
        <p:spPr>
          <a:xfrm>
            <a:off x="3634740" y="3903345"/>
            <a:ext cx="4339590" cy="1096010"/>
          </a:xfrm>
          <a:prstGeom prst="rect">
            <a:avLst/>
          </a:prstGeom>
        </p:spPr>
      </p:pic>
      <p:pic>
        <p:nvPicPr>
          <p:cNvPr id="5" name="图片 4"/>
          <p:cNvPicPr>
            <a:picLocks noChangeAspect="1"/>
          </p:cNvPicPr>
          <p:nvPr/>
        </p:nvPicPr>
        <p:blipFill>
          <a:blip r:embed="rId3"/>
          <a:stretch>
            <a:fillRect/>
          </a:stretch>
        </p:blipFill>
        <p:spPr>
          <a:xfrm>
            <a:off x="2461260" y="5229225"/>
            <a:ext cx="6985635" cy="7143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小波变换实例</a:t>
            </a:r>
            <a:endParaRPr lang="zh-CN" altLang="en-US"/>
          </a:p>
        </p:txBody>
      </p:sp>
      <p:sp>
        <p:nvSpPr>
          <p:cNvPr id="3" name="内容占位符 2"/>
          <p:cNvSpPr>
            <a:spLocks noGrp="1"/>
          </p:cNvSpPr>
          <p:nvPr>
            <p:ph idx="1"/>
          </p:nvPr>
        </p:nvSpPr>
        <p:spPr/>
        <p:txBody>
          <a:bodyPr/>
          <a:lstStyle/>
          <a:p>
            <a:pPr marL="0" indent="0">
              <a:buNone/>
            </a:pPr>
            <a:r>
              <a:rPr lang="zh-CN" altLang="en-US"/>
              <a:t>抽样说明：</a:t>
            </a:r>
          </a:p>
          <a:p>
            <a:pPr marL="0" indent="0">
              <a:buNone/>
            </a:pPr>
            <a:endParaRPr lang="zh-CN" altLang="en-US"/>
          </a:p>
        </p:txBody>
      </p:sp>
      <p:pic>
        <p:nvPicPr>
          <p:cNvPr id="5" name="图片 4"/>
          <p:cNvPicPr>
            <a:picLocks noChangeAspect="1"/>
          </p:cNvPicPr>
          <p:nvPr/>
        </p:nvPicPr>
        <p:blipFill>
          <a:blip r:embed="rId2"/>
          <a:stretch>
            <a:fillRect/>
          </a:stretch>
        </p:blipFill>
        <p:spPr>
          <a:xfrm>
            <a:off x="1749425" y="2437130"/>
            <a:ext cx="9203690" cy="359854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4933" y="467153"/>
            <a:ext cx="10363200" cy="1470025"/>
          </a:xfrm>
        </p:spPr>
        <p:txBody>
          <a:bodyPr>
            <a:normAutofit fontScale="90000"/>
          </a:bodyPr>
          <a:lstStyle/>
          <a:p>
            <a:r>
              <a:rPr lang="zh-CN" altLang="zh-CN" smtClean="0"/>
              <a:t>一、经验模式分解（</a:t>
            </a:r>
            <a:r>
              <a:rPr lang="en-US" altLang="zh-CN" smtClean="0"/>
              <a:t>HHT</a:t>
            </a:r>
            <a:r>
              <a:rPr lang="zh-CN" altLang="zh-CN" smtClean="0"/>
              <a:t>）</a:t>
            </a:r>
            <a:br>
              <a:rPr lang="zh-CN" altLang="zh-CN" smtClean="0"/>
            </a:br>
            <a:endParaRPr lang="zh-CN" altLang="en-US"/>
          </a:p>
        </p:txBody>
      </p:sp>
      <p:sp>
        <p:nvSpPr>
          <p:cNvPr id="3" name="副标题 2"/>
          <p:cNvSpPr>
            <a:spLocks noGrp="1"/>
          </p:cNvSpPr>
          <p:nvPr>
            <p:ph type="subTitle" idx="1"/>
          </p:nvPr>
        </p:nvSpPr>
        <p:spPr>
          <a:xfrm>
            <a:off x="335360" y="1124744"/>
            <a:ext cx="11233248" cy="5544616"/>
          </a:xfrm>
        </p:spPr>
        <p:txBody>
          <a:bodyPr>
            <a:normAutofit/>
          </a:bodyPr>
          <a:lstStyle/>
          <a:p>
            <a:pPr algn="l"/>
            <a:r>
              <a:rPr lang="en-US" altLang="zh-CN" smtClean="0">
                <a:solidFill>
                  <a:schemeClr val="tx1"/>
                </a:solidFill>
              </a:rPr>
              <a:t>1</a:t>
            </a:r>
            <a:r>
              <a:rPr lang="en-US" altLang="zh-CN">
                <a:solidFill>
                  <a:schemeClr val="tx1"/>
                </a:solidFill>
              </a:rPr>
              <a:t>.</a:t>
            </a:r>
            <a:r>
              <a:rPr lang="zh-CN" altLang="zh-CN">
                <a:solidFill>
                  <a:schemeClr val="tx1"/>
                </a:solidFill>
              </a:rPr>
              <a:t>分解原始信号成两块内容，本征模函数（</a:t>
            </a:r>
            <a:r>
              <a:rPr lang="en-US" altLang="zh-CN">
                <a:solidFill>
                  <a:schemeClr val="tx1"/>
                </a:solidFill>
              </a:rPr>
              <a:t>c1,...,cn</a:t>
            </a:r>
            <a:r>
              <a:rPr lang="zh-CN" altLang="zh-CN">
                <a:solidFill>
                  <a:schemeClr val="tx1"/>
                </a:solidFill>
              </a:rPr>
              <a:t>）和残余项</a:t>
            </a:r>
            <a:r>
              <a:rPr lang="en-US" altLang="zh-CN">
                <a:solidFill>
                  <a:schemeClr val="tx1"/>
                </a:solidFill>
              </a:rPr>
              <a:t>rn</a:t>
            </a:r>
            <a:r>
              <a:rPr lang="zh-CN" altLang="zh-CN">
                <a:solidFill>
                  <a:schemeClr val="tx1"/>
                </a:solidFill>
              </a:rPr>
              <a:t>，此即</a:t>
            </a:r>
            <a:r>
              <a:rPr lang="en-US" altLang="zh-CN">
                <a:solidFill>
                  <a:schemeClr val="tx1"/>
                </a:solidFill>
              </a:rPr>
              <a:t>EMD</a:t>
            </a:r>
            <a:r>
              <a:rPr lang="zh-CN" altLang="zh-CN">
                <a:solidFill>
                  <a:schemeClr val="tx1"/>
                </a:solidFill>
              </a:rPr>
              <a:t>法</a:t>
            </a:r>
          </a:p>
          <a:p>
            <a:pPr algn="l"/>
            <a:r>
              <a:rPr lang="en-US" altLang="zh-CN">
                <a:solidFill>
                  <a:schemeClr val="tx1"/>
                </a:solidFill>
              </a:rPr>
              <a:t>2.</a:t>
            </a:r>
            <a:r>
              <a:rPr lang="zh-CN" altLang="zh-CN">
                <a:solidFill>
                  <a:schemeClr val="tx1"/>
                </a:solidFill>
              </a:rPr>
              <a:t>对本征模函数（</a:t>
            </a:r>
            <a:r>
              <a:rPr lang="en-US" altLang="zh-CN">
                <a:solidFill>
                  <a:schemeClr val="tx1"/>
                </a:solidFill>
              </a:rPr>
              <a:t>IMF</a:t>
            </a:r>
            <a:r>
              <a:rPr lang="zh-CN" altLang="zh-CN">
                <a:solidFill>
                  <a:schemeClr val="tx1"/>
                </a:solidFill>
              </a:rPr>
              <a:t>）进行</a:t>
            </a:r>
            <a:r>
              <a:rPr lang="en-US" altLang="zh-CN">
                <a:solidFill>
                  <a:schemeClr val="tx1"/>
                </a:solidFill>
              </a:rPr>
              <a:t>hilbert</a:t>
            </a:r>
            <a:r>
              <a:rPr lang="zh-CN" altLang="zh-CN">
                <a:solidFill>
                  <a:schemeClr val="tx1"/>
                </a:solidFill>
              </a:rPr>
              <a:t>变化得到时频分布</a:t>
            </a:r>
          </a:p>
          <a:p>
            <a:pPr algn="l"/>
            <a:r>
              <a:rPr lang="zh-CN" altLang="zh-CN">
                <a:solidFill>
                  <a:schemeClr val="tx1"/>
                </a:solidFill>
              </a:rPr>
              <a:t>注：本征模函数</a:t>
            </a:r>
            <a:r>
              <a:rPr lang="en-US" altLang="zh-CN">
                <a:solidFill>
                  <a:schemeClr val="tx1"/>
                </a:solidFill>
              </a:rPr>
              <a:t>IMF</a:t>
            </a:r>
            <a:r>
              <a:rPr lang="zh-CN" altLang="zh-CN">
                <a:solidFill>
                  <a:schemeClr val="tx1"/>
                </a:solidFill>
              </a:rPr>
              <a:t>的条件：在整个信号序列中，极值点（包括极大值点和极小值点）的数量与过零点的数量必须相等，最多相差不超过一个；在任意时间点上，由局部极大值确定的极大值包络和局部极小值确定的极小值包络的均值必须为零。（包络即随机过程的振幅随着时间变化的曲线。）</a:t>
            </a:r>
          </a:p>
          <a:p>
            <a:endParaRPr lang="zh-CN" altLang="en-US"/>
          </a:p>
        </p:txBody>
      </p:sp>
    </p:spTree>
    <p:extLst>
      <p:ext uri="{BB962C8B-B14F-4D97-AF65-F5344CB8AC3E}">
        <p14:creationId xmlns:p14="http://schemas.microsoft.com/office/powerpoint/2010/main" val="4245173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9600" y="0"/>
                <a:ext cx="10972800" cy="6858000"/>
              </a:xfrm>
            </p:spPr>
            <p:txBody>
              <a:bodyPr>
                <a:normAutofit fontScale="85000" lnSpcReduction="20000"/>
              </a:bodyPr>
              <a:lstStyle/>
              <a:p>
                <a:r>
                  <a:rPr lang="en-US" altLang="zh-CN"/>
                  <a:t>1</a:t>
                </a:r>
                <a:r>
                  <a:rPr lang="zh-CN" altLang="zh-CN"/>
                  <a:t>）</a:t>
                </a:r>
                <a:r>
                  <a:rPr lang="en-US" altLang="zh-CN"/>
                  <a:t>EMD</a:t>
                </a:r>
                <a:r>
                  <a:rPr lang="zh-CN" altLang="zh-CN"/>
                  <a:t>算法</a:t>
                </a:r>
              </a:p>
              <a:p>
                <a:r>
                  <a:rPr lang="zh-CN" altLang="zh-CN"/>
                  <a:t>①找出局部极大和极小点，再用三次样条曲线将其连接，得到上包络线和下包络线，即</a:t>
                </a:r>
              </a:p>
              <a:p>
                <a:pPr/>
                <a:r>
                  <a:rPr lang="en-US" altLang="zh-CN"/>
                  <a:t>e</a:t>
                </a:r>
                <a:r>
                  <a:rPr lang="en-US" altLang="zh-CN" baseline="-25000"/>
                  <a:t>max</a:t>
                </a:r>
                <a:r>
                  <a:rPr lang="zh-CN" altLang="zh-CN"/>
                  <a:t>（</a:t>
                </a:r>
                <a:r>
                  <a:rPr lang="en-US" altLang="zh-CN"/>
                  <a:t>t</a:t>
                </a:r>
                <a:r>
                  <a:rPr lang="zh-CN" altLang="zh-CN"/>
                  <a:t>）和</a:t>
                </a:r>
                <a:r>
                  <a:rPr lang="en-US" altLang="zh-CN"/>
                  <a:t>e</a:t>
                </a:r>
                <a:r>
                  <a:rPr lang="en-US" altLang="zh-CN" baseline="-25000"/>
                  <a:t>min</a:t>
                </a:r>
                <a:r>
                  <a:rPr lang="zh-CN" altLang="zh-CN"/>
                  <a:t>（</a:t>
                </a:r>
                <a:r>
                  <a:rPr lang="en-US" altLang="zh-CN"/>
                  <a:t>t</a:t>
                </a:r>
                <a:r>
                  <a:rPr lang="zh-CN" altLang="zh-CN"/>
                  <a:t>），取其均值序列</a:t>
                </a:r>
                <a:r>
                  <a:rPr lang="en-US" altLang="zh-CN"/>
                  <a:t/>
                </a:r>
                <a:br>
                  <a:rPr lang="en-US" altLang="zh-CN"/>
                </a:br>
                <a14:m>
                  <m:oMath xmlns:m="http://schemas.openxmlformats.org/officeDocument/2006/math">
                    <m:r>
                      <m:rPr>
                        <m:sty m:val="p"/>
                      </m:rPr>
                      <a:rPr lang="en-US" altLang="zh-CN"/>
                      <m:t>m</m:t>
                    </m:r>
                    <m:r>
                      <a:rPr lang="zh-CN" altLang="zh-CN"/>
                      <m:t>（</m:t>
                    </m:r>
                    <m:r>
                      <m:rPr>
                        <m:sty m:val="p"/>
                      </m:rPr>
                      <a:rPr lang="en-US" altLang="zh-CN"/>
                      <m:t>t</m:t>
                    </m:r>
                    <m:r>
                      <a:rPr lang="zh-CN" altLang="zh-CN"/>
                      <m:t>）</m:t>
                    </m:r>
                    <m:r>
                      <a:rPr lang="en-US" altLang="zh-CN"/>
                      <m:t>=</m:t>
                    </m:r>
                    <m:f>
                      <m:fPr>
                        <m:ctrlPr>
                          <a:rPr lang="zh-CN" altLang="zh-CN" i="1"/>
                        </m:ctrlPr>
                      </m:fPr>
                      <m:num>
                        <m:sSub>
                          <m:sSubPr>
                            <m:ctrlPr>
                              <a:rPr lang="zh-CN" altLang="zh-CN" i="1"/>
                            </m:ctrlPr>
                          </m:sSubPr>
                          <m:e>
                            <m:r>
                              <m:rPr>
                                <m:sty m:val="p"/>
                              </m:rPr>
                              <a:rPr lang="en-US" altLang="zh-CN"/>
                              <m:t>e</m:t>
                            </m:r>
                          </m:e>
                          <m:sub>
                            <m:r>
                              <m:rPr>
                                <m:sty m:val="p"/>
                              </m:rPr>
                              <a:rPr lang="en-US" altLang="zh-CN" baseline="-25000"/>
                              <m:t>max</m:t>
                            </m:r>
                          </m:sub>
                        </m:sSub>
                        <m:d>
                          <m:dPr>
                            <m:ctrlPr>
                              <a:rPr lang="zh-CN" altLang="zh-CN" i="1"/>
                            </m:ctrlPr>
                          </m:dPr>
                          <m:e>
                            <m:r>
                              <a:rPr lang="en-US" altLang="zh-CN" i="1"/>
                              <m:t>𝑡</m:t>
                            </m:r>
                          </m:e>
                        </m:d>
                        <m:r>
                          <a:rPr lang="en-US" altLang="zh-CN" i="1"/>
                          <m:t>+</m:t>
                        </m:r>
                        <m:sSub>
                          <m:sSubPr>
                            <m:ctrlPr>
                              <a:rPr lang="zh-CN" altLang="zh-CN" i="1"/>
                            </m:ctrlPr>
                          </m:sSubPr>
                          <m:e>
                            <m:r>
                              <m:rPr>
                                <m:sty m:val="p"/>
                              </m:rPr>
                              <a:rPr lang="en-US" altLang="zh-CN"/>
                              <m:t>e</m:t>
                            </m:r>
                          </m:e>
                          <m:sub>
                            <m:r>
                              <m:rPr>
                                <m:sty m:val="p"/>
                              </m:rPr>
                              <a:rPr lang="en-US" altLang="zh-CN" baseline="-25000"/>
                              <m:t>min</m:t>
                            </m:r>
                          </m:sub>
                        </m:sSub>
                        <m:d>
                          <m:dPr>
                            <m:ctrlPr>
                              <a:rPr lang="zh-CN" altLang="zh-CN" i="1"/>
                            </m:ctrlPr>
                          </m:dPr>
                          <m:e>
                            <m:r>
                              <a:rPr lang="en-US" altLang="zh-CN" i="1"/>
                              <m:t>𝑡</m:t>
                            </m:r>
                          </m:e>
                        </m:d>
                      </m:num>
                      <m:den>
                        <m:r>
                          <a:rPr lang="en-US" altLang="zh-CN" i="1"/>
                          <m:t>2</m:t>
                        </m:r>
                      </m:den>
                    </m:f>
                  </m:oMath>
                </a14:m>
                <a:endParaRPr lang="zh-CN" altLang="zh-CN"/>
              </a:p>
              <a:p>
                <a:r>
                  <a:rPr lang="zh-CN" altLang="zh-CN"/>
                  <a:t>②然后将其从原始信号剔除，</a:t>
                </a:r>
                <a14:m>
                  <m:oMath xmlns:m="http://schemas.openxmlformats.org/officeDocument/2006/math">
                    <m:r>
                      <m:rPr>
                        <m:sty m:val="p"/>
                      </m:rPr>
                      <a:rPr lang="en-US" altLang="zh-CN"/>
                      <m:t>h</m:t>
                    </m:r>
                    <m:r>
                      <a:rPr lang="en-US" altLang="zh-CN"/>
                      <m:t>1</m:t>
                    </m:r>
                    <m:d>
                      <m:dPr>
                        <m:ctrlPr>
                          <a:rPr lang="zh-CN" altLang="zh-CN" i="1"/>
                        </m:ctrlPr>
                      </m:dPr>
                      <m:e>
                        <m:r>
                          <a:rPr lang="en-US" altLang="zh-CN" i="1"/>
                          <m:t>𝑡</m:t>
                        </m:r>
                      </m:e>
                    </m:d>
                    <m:r>
                      <a:rPr lang="en-US" altLang="zh-CN" i="1"/>
                      <m:t>=</m:t>
                    </m:r>
                    <m:r>
                      <a:rPr lang="en-US" altLang="zh-CN" i="1"/>
                      <m:t>𝑥</m:t>
                    </m:r>
                    <m:d>
                      <m:dPr>
                        <m:ctrlPr>
                          <a:rPr lang="zh-CN" altLang="zh-CN" i="1"/>
                        </m:ctrlPr>
                      </m:dPr>
                      <m:e>
                        <m:r>
                          <a:rPr lang="en-US" altLang="zh-CN" i="1"/>
                          <m:t>𝑡</m:t>
                        </m:r>
                      </m:e>
                    </m:d>
                    <m:r>
                      <a:rPr lang="en-US" altLang="zh-CN" i="1"/>
                      <m:t>−</m:t>
                    </m:r>
                    <m:r>
                      <a:rPr lang="en-US" altLang="zh-CN" i="1"/>
                      <m:t>𝑚</m:t>
                    </m:r>
                    <m:r>
                      <a:rPr lang="en-US" altLang="zh-CN" i="1"/>
                      <m:t>(</m:t>
                    </m:r>
                    <m:r>
                      <a:rPr lang="en-US" altLang="zh-CN" i="1"/>
                      <m:t>𝑡</m:t>
                    </m:r>
                    <m:r>
                      <a:rPr lang="en-US" altLang="zh-CN" i="1"/>
                      <m:t>)</m:t>
                    </m:r>
                  </m:oMath>
                </a14:m>
                <a:endParaRPr lang="zh-CN" altLang="zh-CN"/>
              </a:p>
              <a:p>
                <a:r>
                  <a:rPr lang="zh-CN" altLang="zh-CN"/>
                  <a:t>③通过</a:t>
                </a:r>
                <a:r>
                  <a:rPr lang="en-US" altLang="zh-CN"/>
                  <a:t>IMF</a:t>
                </a:r>
                <a:r>
                  <a:rPr lang="zh-CN" altLang="zh-CN"/>
                  <a:t>条件校验</a:t>
                </a:r>
                <a:r>
                  <a:rPr lang="en-US" altLang="zh-CN"/>
                  <a:t>h1</a:t>
                </a:r>
                <a:r>
                  <a:rPr lang="zh-CN" altLang="zh-CN"/>
                  <a:t>（</a:t>
                </a:r>
                <a:r>
                  <a:rPr lang="en-US" altLang="zh-CN"/>
                  <a:t>t</a:t>
                </a:r>
                <a:r>
                  <a:rPr lang="zh-CN" altLang="zh-CN"/>
                  <a:t>）是否为本征模函数，若不是则迭代（看成原始信号继续先前计算）。</a:t>
                </a:r>
              </a:p>
              <a:p>
                <a:r>
                  <a:rPr lang="zh-CN" altLang="zh-CN"/>
                  <a:t>记迭代次数</a:t>
                </a:r>
                <a:r>
                  <a:rPr lang="en-US" altLang="zh-CN"/>
                  <a:t>k</a:t>
                </a:r>
                <a:r>
                  <a:rPr lang="zh-CN" altLang="zh-CN"/>
                  <a:t>次</a:t>
                </a:r>
              </a:p>
              <a:p>
                <a:r>
                  <a:rPr lang="zh-CN" altLang="zh-CN"/>
                  <a:t>通过计算标准差</a:t>
                </a:r>
                <a:r>
                  <a:rPr lang="en-US" altLang="zh-CN"/>
                  <a:t>Sd</a:t>
                </a:r>
                <a:r>
                  <a:rPr lang="zh-CN" altLang="zh-CN"/>
                  <a:t>判断迭代是否结束</a:t>
                </a:r>
              </a:p>
              <a:p>
                <a14:m>
                  <m:oMath xmlns:m="http://schemas.openxmlformats.org/officeDocument/2006/math">
                    <m:r>
                      <m:rPr>
                        <m:sty m:val="p"/>
                      </m:rPr>
                      <a:rPr lang="en-US" altLang="zh-CN"/>
                      <m:t>Sd</m:t>
                    </m:r>
                    <m:r>
                      <a:rPr lang="en-US" altLang="zh-CN"/>
                      <m:t>=</m:t>
                    </m:r>
                    <m:nary>
                      <m:naryPr>
                        <m:chr m:val="∑"/>
                        <m:limLoc m:val="undOvr"/>
                        <m:ctrlPr>
                          <a:rPr lang="zh-CN" altLang="zh-CN" i="1"/>
                        </m:ctrlPr>
                      </m:naryPr>
                      <m:sub>
                        <m:r>
                          <a:rPr lang="en-US" altLang="zh-CN" i="1"/>
                          <m:t>𝑡</m:t>
                        </m:r>
                        <m:r>
                          <a:rPr lang="en-US" altLang="zh-CN" i="1"/>
                          <m:t>=0</m:t>
                        </m:r>
                      </m:sub>
                      <m:sup>
                        <m:r>
                          <a:rPr lang="en-US" altLang="zh-CN" i="1"/>
                          <m:t>𝑇</m:t>
                        </m:r>
                      </m:sup>
                      <m:e>
                        <m:f>
                          <m:fPr>
                            <m:ctrlPr>
                              <a:rPr lang="zh-CN" altLang="zh-CN" i="1"/>
                            </m:ctrlPr>
                          </m:fPr>
                          <m:num>
                            <m:sSup>
                              <m:sSupPr>
                                <m:ctrlPr>
                                  <a:rPr lang="zh-CN" altLang="zh-CN" i="1"/>
                                </m:ctrlPr>
                              </m:sSupPr>
                              <m:e>
                                <m:d>
                                  <m:dPr>
                                    <m:ctrlPr>
                                      <a:rPr lang="zh-CN" altLang="zh-CN" i="1"/>
                                    </m:ctrlPr>
                                  </m:dPr>
                                  <m:e>
                                    <m:sSub>
                                      <m:sSubPr>
                                        <m:ctrlPr>
                                          <a:rPr lang="zh-CN" altLang="zh-CN" i="1"/>
                                        </m:ctrlPr>
                                      </m:sSubPr>
                                      <m:e>
                                        <m:r>
                                          <a:rPr lang="en-US" altLang="zh-CN" i="1"/>
                                          <m:t>h</m:t>
                                        </m:r>
                                      </m:e>
                                      <m:sub>
                                        <m:r>
                                          <a:rPr lang="en-US" altLang="zh-CN" i="1"/>
                                          <m:t>1</m:t>
                                        </m:r>
                                        <m:d>
                                          <m:dPr>
                                            <m:ctrlPr>
                                              <a:rPr lang="zh-CN" altLang="zh-CN" i="1"/>
                                            </m:ctrlPr>
                                          </m:dPr>
                                          <m:e>
                                            <m:r>
                                              <a:rPr lang="en-US" altLang="zh-CN" i="1"/>
                                              <m:t>𝑘</m:t>
                                            </m:r>
                                            <m:r>
                                              <a:rPr lang="en-US" altLang="zh-CN" i="1"/>
                                              <m:t>−1</m:t>
                                            </m:r>
                                          </m:e>
                                        </m:d>
                                      </m:sub>
                                    </m:sSub>
                                    <m:d>
                                      <m:dPr>
                                        <m:ctrlPr>
                                          <a:rPr lang="zh-CN" altLang="zh-CN" i="1"/>
                                        </m:ctrlPr>
                                      </m:dPr>
                                      <m:e>
                                        <m:r>
                                          <a:rPr lang="en-US" altLang="zh-CN" i="1"/>
                                          <m:t>𝑡</m:t>
                                        </m:r>
                                      </m:e>
                                    </m:d>
                                    <m:r>
                                      <a:rPr lang="en-US" altLang="zh-CN" i="1"/>
                                      <m:t>−</m:t>
                                    </m:r>
                                    <m:sSub>
                                      <m:sSubPr>
                                        <m:ctrlPr>
                                          <a:rPr lang="zh-CN" altLang="zh-CN" i="1"/>
                                        </m:ctrlPr>
                                      </m:sSubPr>
                                      <m:e>
                                        <m:r>
                                          <a:rPr lang="en-US" altLang="zh-CN" i="1"/>
                                          <m:t>h</m:t>
                                        </m:r>
                                      </m:e>
                                      <m:sub>
                                        <m:r>
                                          <a:rPr lang="en-US" altLang="zh-CN" i="1"/>
                                          <m:t>1</m:t>
                                        </m:r>
                                        <m:r>
                                          <a:rPr lang="en-US" altLang="zh-CN" i="1"/>
                                          <m:t>𝑘</m:t>
                                        </m:r>
                                      </m:sub>
                                    </m:sSub>
                                    <m:r>
                                      <a:rPr lang="en-US" altLang="zh-CN" i="1"/>
                                      <m:t>(</m:t>
                                    </m:r>
                                    <m:r>
                                      <a:rPr lang="en-US" altLang="zh-CN" i="1"/>
                                      <m:t>𝑡</m:t>
                                    </m:r>
                                    <m:r>
                                      <a:rPr lang="en-US" altLang="zh-CN" i="1"/>
                                      <m:t>)</m:t>
                                    </m:r>
                                  </m:e>
                                </m:d>
                              </m:e>
                              <m:sup>
                                <m:r>
                                  <a:rPr lang="en-US" altLang="zh-CN" i="1"/>
                                  <m:t>2</m:t>
                                </m:r>
                              </m:sup>
                            </m:sSup>
                          </m:num>
                          <m:den>
                            <m:sSup>
                              <m:sSupPr>
                                <m:ctrlPr>
                                  <a:rPr lang="zh-CN" altLang="zh-CN" i="1"/>
                                </m:ctrlPr>
                              </m:sSupPr>
                              <m:e>
                                <m:sSub>
                                  <m:sSubPr>
                                    <m:ctrlPr>
                                      <a:rPr lang="zh-CN" altLang="zh-CN" i="1"/>
                                    </m:ctrlPr>
                                  </m:sSubPr>
                                  <m:e>
                                    <m:r>
                                      <a:rPr lang="en-US" altLang="zh-CN" i="1"/>
                                      <m:t>h</m:t>
                                    </m:r>
                                  </m:e>
                                  <m:sub>
                                    <m:r>
                                      <a:rPr lang="en-US" altLang="zh-CN" i="1"/>
                                      <m:t>1</m:t>
                                    </m:r>
                                    <m:r>
                                      <a:rPr lang="en-US" altLang="zh-CN" i="1"/>
                                      <m:t>𝑘</m:t>
                                    </m:r>
                                  </m:sub>
                                </m:sSub>
                                <m:r>
                                  <a:rPr lang="en-US" altLang="zh-CN" i="1"/>
                                  <m:t>(</m:t>
                                </m:r>
                                <m:r>
                                  <a:rPr lang="en-US" altLang="zh-CN" i="1"/>
                                  <m:t>𝑡</m:t>
                                </m:r>
                                <m:r>
                                  <a:rPr lang="en-US" altLang="zh-CN" i="1"/>
                                  <m:t>)</m:t>
                                </m:r>
                              </m:e>
                              <m:sup>
                                <m:r>
                                  <a:rPr lang="en-US" altLang="zh-CN" i="1"/>
                                  <m:t>2</m:t>
                                </m:r>
                              </m:sup>
                            </m:sSup>
                          </m:den>
                        </m:f>
                      </m:e>
                    </m:nary>
                  </m:oMath>
                </a14:m>
                <a:endParaRPr lang="zh-CN" altLang="zh-CN"/>
              </a:p>
              <a:p>
                <a:r>
                  <a:rPr lang="zh-CN" altLang="zh-CN"/>
                  <a:t>通常取</a:t>
                </a:r>
                <a:r>
                  <a:rPr lang="en-US" altLang="zh-CN"/>
                  <a:t>Sd</a:t>
                </a:r>
                <a:r>
                  <a:rPr lang="zh-CN" altLang="zh-CN"/>
                  <a:t>小于</a:t>
                </a:r>
                <a:r>
                  <a:rPr lang="en-US" altLang="zh-CN"/>
                  <a:t>0.2</a:t>
                </a:r>
                <a:r>
                  <a:rPr lang="zh-CN" altLang="zh-CN"/>
                  <a:t>或</a:t>
                </a:r>
                <a:r>
                  <a:rPr lang="en-US" altLang="zh-CN"/>
                  <a:t>0.3</a:t>
                </a:r>
                <a:r>
                  <a:rPr lang="zh-CN" altLang="zh-CN"/>
                  <a:t>视为迭代结束</a:t>
                </a:r>
              </a:p>
              <a:p>
                <a:r>
                  <a:rPr lang="zh-CN" altLang="zh-CN"/>
                  <a:t>本征模函数</a:t>
                </a:r>
                <a:r>
                  <a:rPr lang="en-US" altLang="zh-CN"/>
                  <a:t>C1</a:t>
                </a:r>
                <a:r>
                  <a:rPr lang="zh-CN" altLang="zh-CN"/>
                  <a:t>（</a:t>
                </a:r>
                <a:r>
                  <a:rPr lang="en-US" altLang="zh-CN"/>
                  <a:t>t</a:t>
                </a:r>
                <a:r>
                  <a:rPr lang="zh-CN" altLang="zh-CN"/>
                  <a:t>）</a:t>
                </a:r>
                <a:r>
                  <a:rPr lang="en-US" altLang="zh-CN"/>
                  <a:t>=</a:t>
                </a:r>
                <a14:m>
                  <m:oMath xmlns:m="http://schemas.openxmlformats.org/officeDocument/2006/math">
                    <m:sSub>
                      <m:sSubPr>
                        <m:ctrlPr>
                          <a:rPr lang="zh-CN" altLang="zh-CN" i="1"/>
                        </m:ctrlPr>
                      </m:sSubPr>
                      <m:e>
                        <m:r>
                          <a:rPr lang="en-US" altLang="zh-CN" i="1"/>
                          <m:t>h</m:t>
                        </m:r>
                      </m:e>
                      <m:sub>
                        <m:r>
                          <a:rPr lang="en-US" altLang="zh-CN" i="1"/>
                          <m:t>1</m:t>
                        </m:r>
                        <m:r>
                          <a:rPr lang="en-US" altLang="zh-CN" i="1"/>
                          <m:t>𝑘</m:t>
                        </m:r>
                      </m:sub>
                    </m:sSub>
                    <m:r>
                      <a:rPr lang="en-US" altLang="zh-CN" i="1"/>
                      <m:t>(</m:t>
                    </m:r>
                    <m:r>
                      <a:rPr lang="en-US" altLang="zh-CN" i="1"/>
                      <m:t>𝑡</m:t>
                    </m:r>
                    <m:r>
                      <a:rPr lang="en-US" altLang="zh-CN" i="1"/>
                      <m:t>)</m:t>
                    </m:r>
                  </m:oMath>
                </a14:m>
                <a:endParaRPr lang="zh-CN" altLang="zh-CN"/>
              </a:p>
              <a:p>
                <a:r>
                  <a:rPr lang="zh-CN" altLang="zh-CN"/>
                  <a:t>④求残余量 </a:t>
                </a:r>
                <a:r>
                  <a:rPr lang="en-US" altLang="zh-CN"/>
                  <a:t>r1</a:t>
                </a:r>
                <a:r>
                  <a:rPr lang="zh-CN" altLang="zh-CN"/>
                  <a:t>（</a:t>
                </a:r>
                <a:r>
                  <a:rPr lang="en-US" altLang="zh-CN"/>
                  <a:t>t</a:t>
                </a:r>
                <a:r>
                  <a:rPr lang="zh-CN" altLang="zh-CN"/>
                  <a:t>）</a:t>
                </a:r>
                <a:r>
                  <a:rPr lang="en-US" altLang="zh-CN"/>
                  <a:t>=x</a:t>
                </a:r>
                <a:r>
                  <a:rPr lang="zh-CN" altLang="zh-CN"/>
                  <a:t>（</a:t>
                </a:r>
                <a:r>
                  <a:rPr lang="en-US" altLang="zh-CN"/>
                  <a:t>t</a:t>
                </a:r>
                <a:r>
                  <a:rPr lang="zh-CN" altLang="zh-CN"/>
                  <a:t>）</a:t>
                </a:r>
                <a:r>
                  <a:rPr lang="en-US" altLang="zh-CN"/>
                  <a:t>-c1</a:t>
                </a:r>
                <a:r>
                  <a:rPr lang="zh-CN" altLang="zh-CN"/>
                  <a:t>（</a:t>
                </a:r>
                <a:r>
                  <a:rPr lang="en-US" altLang="zh-CN"/>
                  <a:t>t</a:t>
                </a:r>
                <a:r>
                  <a:rPr lang="zh-CN" altLang="zh-CN"/>
                  <a:t>）</a:t>
                </a:r>
              </a:p>
              <a:p>
                <a:r>
                  <a:rPr lang="zh-CN" altLang="zh-CN"/>
                  <a:t>⑤以</a:t>
                </a:r>
                <a:r>
                  <a:rPr lang="en-US" altLang="zh-CN"/>
                  <a:t>r1</a:t>
                </a:r>
                <a:r>
                  <a:rPr lang="zh-CN" altLang="zh-CN"/>
                  <a:t>（</a:t>
                </a:r>
                <a:r>
                  <a:rPr lang="en-US" altLang="zh-CN"/>
                  <a:t>t</a:t>
                </a:r>
                <a:r>
                  <a:rPr lang="zh-CN" altLang="zh-CN"/>
                  <a:t>）为</a:t>
                </a:r>
                <a:r>
                  <a:rPr lang="en-US" altLang="zh-CN"/>
                  <a:t>x</a:t>
                </a:r>
                <a:r>
                  <a:rPr lang="zh-CN" altLang="zh-CN"/>
                  <a:t>（</a:t>
                </a:r>
                <a:r>
                  <a:rPr lang="en-US" altLang="zh-CN"/>
                  <a:t>t</a:t>
                </a:r>
                <a:r>
                  <a:rPr lang="zh-CN" altLang="zh-CN"/>
                  <a:t>）代回上述过程，求得</a:t>
                </a:r>
                <a:r>
                  <a:rPr lang="en-US" altLang="zh-CN"/>
                  <a:t>C2</a:t>
                </a:r>
                <a:r>
                  <a:rPr lang="zh-CN" altLang="zh-CN"/>
                  <a:t>（</a:t>
                </a:r>
                <a:r>
                  <a:rPr lang="en-US" altLang="zh-CN"/>
                  <a:t>t</a:t>
                </a:r>
                <a:r>
                  <a:rPr lang="zh-CN" altLang="zh-CN"/>
                  <a:t>），</a:t>
                </a:r>
                <a:r>
                  <a:rPr lang="en-US" altLang="zh-CN"/>
                  <a:t>...</a:t>
                </a:r>
                <a:r>
                  <a:rPr lang="zh-CN" altLang="zh-CN"/>
                  <a:t>，</a:t>
                </a:r>
                <a:r>
                  <a:rPr lang="en-US" altLang="zh-CN"/>
                  <a:t>Cn</a:t>
                </a:r>
                <a:r>
                  <a:rPr lang="zh-CN" altLang="zh-CN"/>
                  <a:t>（</a:t>
                </a:r>
                <a:r>
                  <a:rPr lang="en-US" altLang="zh-CN"/>
                  <a:t>t</a:t>
                </a:r>
                <a:r>
                  <a:rPr lang="zh-CN" altLang="zh-CN"/>
                  <a:t>），</a:t>
                </a:r>
                <a:r>
                  <a:rPr lang="en-US" altLang="zh-CN"/>
                  <a:t>rn</a:t>
                </a:r>
                <a:r>
                  <a:rPr lang="zh-CN" altLang="zh-CN"/>
                  <a:t>（</a:t>
                </a:r>
                <a:r>
                  <a:rPr lang="en-US" altLang="zh-CN"/>
                  <a:t>t</a:t>
                </a:r>
                <a:r>
                  <a:rPr lang="zh-CN" altLang="zh-CN"/>
                  <a:t>）</a:t>
                </a:r>
              </a:p>
              <a:p>
                <a:r>
                  <a:rPr lang="zh-CN" altLang="zh-CN"/>
                  <a:t>根据以上的操作就将</a:t>
                </a:r>
                <a:r>
                  <a:rPr lang="en-US" altLang="zh-CN"/>
                  <a:t>x</a:t>
                </a:r>
                <a:r>
                  <a:rPr lang="zh-CN" altLang="zh-CN"/>
                  <a:t>（</a:t>
                </a:r>
                <a:r>
                  <a:rPr lang="en-US" altLang="zh-CN"/>
                  <a:t>t</a:t>
                </a:r>
                <a:r>
                  <a:rPr lang="zh-CN" altLang="zh-CN"/>
                  <a:t>）分解成了两块内容，</a:t>
                </a:r>
                <a14:m>
                  <m:oMath xmlns:m="http://schemas.openxmlformats.org/officeDocument/2006/math">
                    <m:r>
                      <m:rPr>
                        <m:sty m:val="p"/>
                      </m:rPr>
                      <a:rPr lang="en-US" altLang="zh-CN"/>
                      <m:t>x</m:t>
                    </m:r>
                    <m:d>
                      <m:dPr>
                        <m:ctrlPr>
                          <a:rPr lang="zh-CN" altLang="zh-CN" i="1"/>
                        </m:ctrlPr>
                      </m:dPr>
                      <m:e>
                        <m:r>
                          <m:rPr>
                            <m:sty m:val="p"/>
                          </m:rPr>
                          <a:rPr lang="en-US" altLang="zh-CN"/>
                          <m:t>t</m:t>
                        </m:r>
                      </m:e>
                    </m:d>
                    <m:r>
                      <a:rPr lang="en-US" altLang="zh-CN"/>
                      <m:t>=</m:t>
                    </m:r>
                    <m:nary>
                      <m:naryPr>
                        <m:chr m:val="∑"/>
                        <m:limLoc m:val="undOvr"/>
                        <m:ctrlPr>
                          <a:rPr lang="zh-CN" altLang="zh-CN" i="1"/>
                        </m:ctrlPr>
                      </m:naryPr>
                      <m:sub>
                        <m:r>
                          <a:rPr lang="en-US" altLang="zh-CN" i="1"/>
                          <m:t>𝑖</m:t>
                        </m:r>
                        <m:r>
                          <a:rPr lang="en-US" altLang="zh-CN" i="1"/>
                          <m:t>=1</m:t>
                        </m:r>
                      </m:sub>
                      <m:sup>
                        <m:r>
                          <a:rPr lang="en-US" altLang="zh-CN" i="1"/>
                          <m:t>𝑛</m:t>
                        </m:r>
                      </m:sup>
                      <m:e>
                        <m:r>
                          <a:rPr lang="en-US" altLang="zh-CN" i="1"/>
                          <m:t>𝑐𝑖</m:t>
                        </m:r>
                        <m:d>
                          <m:dPr>
                            <m:ctrlPr>
                              <a:rPr lang="zh-CN" altLang="zh-CN" i="1"/>
                            </m:ctrlPr>
                          </m:dPr>
                          <m:e>
                            <m:r>
                              <a:rPr lang="en-US" altLang="zh-CN" i="1"/>
                              <m:t>𝑡</m:t>
                            </m:r>
                          </m:e>
                        </m:d>
                        <m:r>
                          <a:rPr lang="en-US" altLang="zh-CN" i="1"/>
                          <m:t>+</m:t>
                        </m:r>
                        <m:r>
                          <a:rPr lang="en-US" altLang="zh-CN" i="1"/>
                          <m:t>𝑟𝑛</m:t>
                        </m:r>
                        <m:r>
                          <a:rPr lang="en-US" altLang="zh-CN" i="1"/>
                          <m:t>(</m:t>
                        </m:r>
                        <m:r>
                          <a:rPr lang="en-US" altLang="zh-CN" i="1"/>
                          <m:t>𝑡</m:t>
                        </m:r>
                        <m:r>
                          <a:rPr lang="en-US" altLang="zh-CN" i="1"/>
                          <m:t>)</m:t>
                        </m:r>
                      </m:e>
                    </m:nary>
                  </m:oMath>
                </a14:m>
                <a:endParaRPr lang="zh-CN" altLang="zh-CN"/>
              </a:p>
              <a:p>
                <a:endParaRPr lang="zh-CN" altLang="en-US"/>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09600" y="0"/>
                <a:ext cx="10972800" cy="6858000"/>
              </a:xfrm>
              <a:blipFill rotWithShape="1">
                <a:blip r:embed="rId2"/>
                <a:stretch>
                  <a:fillRect l="-722" t="-2489" b="-6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8470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时域分析</a:t>
            </a:r>
          </a:p>
        </p:txBody>
      </p:sp>
      <p:sp>
        <p:nvSpPr>
          <p:cNvPr id="3" name="内容占位符 2"/>
          <p:cNvSpPr>
            <a:spLocks noGrp="1"/>
          </p:cNvSpPr>
          <p:nvPr>
            <p:ph idx="1"/>
          </p:nvPr>
        </p:nvSpPr>
        <p:spPr/>
        <p:txBody>
          <a:bodyPr/>
          <a:lstStyle/>
          <a:p>
            <a:pPr marL="0" indent="0">
              <a:buNone/>
            </a:pPr>
            <a:r>
              <a:rPr lang="zh-CN" altLang="en-US"/>
              <a:t>时域分析：直接从时域中提取有用的波形特征。</a:t>
            </a:r>
          </a:p>
          <a:p>
            <a:pPr marL="0" indent="0">
              <a:buNone/>
            </a:pPr>
            <a:r>
              <a:rPr lang="zh-CN" altLang="en-US"/>
              <a:t>特点：直观性强；包含</a:t>
            </a:r>
            <a:r>
              <a:rPr lang="en-US" altLang="zh-CN"/>
              <a:t>EEG</a:t>
            </a:r>
            <a:r>
              <a:rPr lang="zh-CN" altLang="en-US"/>
              <a:t>的全部信息；不需假设脑电波是平稳的，适用于长时间的睡眠脑电。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041" y="879711"/>
            <a:ext cx="7872377" cy="4545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7380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27381" y="5301209"/>
            <a:ext cx="10972800" cy="4525963"/>
          </a:xfrm>
        </p:spPr>
        <p:txBody>
          <a:bodyPr/>
          <a:lstStyle/>
          <a:p>
            <a:r>
              <a:rPr lang="zh-CN" altLang="zh-CN"/>
              <a:t>由图片可知信号分解的次数越多得到的本征模</a:t>
            </a:r>
            <a:r>
              <a:rPr lang="zh-CN" altLang="zh-CN"/>
              <a:t>函</a:t>
            </a:r>
            <a:r>
              <a:rPr lang="zh-CN" altLang="zh-CN" smtClean="0"/>
              <a:t>数</a:t>
            </a:r>
            <a:r>
              <a:rPr lang="zh-CN" altLang="en-US"/>
              <a:t>频</a:t>
            </a:r>
            <a:r>
              <a:rPr lang="zh-CN" altLang="en-US" smtClean="0"/>
              <a:t>率越低</a:t>
            </a:r>
            <a:endParaRPr lang="zh-CN"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75750" cy="4970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208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520" y="-122555"/>
            <a:ext cx="10515600" cy="1325563"/>
          </a:xfrm>
        </p:spPr>
        <p:txBody>
          <a:bodyPr/>
          <a:lstStyle/>
          <a:p>
            <a:r>
              <a:rPr lang="en-US" altLang="zh-CN" smtClean="0"/>
              <a:t>2.Hilbert</a:t>
            </a:r>
            <a:r>
              <a:rPr lang="zh-CN" altLang="zh-CN"/>
              <a:t>变换</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1124744"/>
                <a:ext cx="12432704" cy="5589240"/>
              </a:xfrm>
            </p:spPr>
            <p:txBody>
              <a:bodyPr>
                <a:normAutofit/>
              </a:bodyPr>
              <a:lstStyle/>
              <a:p>
                <a:r>
                  <a:rPr lang="zh-CN" altLang="zh-CN"/>
                  <a:t>据前所得</a:t>
                </a:r>
                <a:r>
                  <a:rPr lang="en-US" altLang="zh-CN"/>
                  <a:t>IMF</a:t>
                </a:r>
                <a:r>
                  <a:rPr lang="zh-CN" altLang="zh-CN"/>
                  <a:t>，通过</a:t>
                </a:r>
                <a:r>
                  <a:rPr lang="en-US" altLang="zh-CN"/>
                  <a:t>Hilbert</a:t>
                </a:r>
                <a:r>
                  <a:rPr lang="zh-CN" altLang="zh-CN"/>
                  <a:t>变换可得频率分布图</a:t>
                </a:r>
              </a:p>
              <a:p>
                <a14:m>
                  <m:oMath xmlns:m="http://schemas.openxmlformats.org/officeDocument/2006/math">
                    <m:r>
                      <m:rPr>
                        <m:sty m:val="p"/>
                      </m:rPr>
                      <a:rPr lang="en-US" altLang="zh-CN"/>
                      <m:t>y</m:t>
                    </m:r>
                    <m:d>
                      <m:dPr>
                        <m:begChr m:val="（"/>
                        <m:endChr m:val="）"/>
                        <m:ctrlPr>
                          <a:rPr lang="zh-CN" altLang="zh-CN" i="1"/>
                        </m:ctrlPr>
                      </m:dPr>
                      <m:e>
                        <m:r>
                          <m:rPr>
                            <m:sty m:val="p"/>
                          </m:rPr>
                          <a:rPr lang="en-US" altLang="zh-CN"/>
                          <m:t>t</m:t>
                        </m:r>
                      </m:e>
                    </m:d>
                    <m:r>
                      <a:rPr lang="en-US" altLang="zh-CN"/>
                      <m:t>=</m:t>
                    </m:r>
                    <m:f>
                      <m:fPr>
                        <m:ctrlPr>
                          <a:rPr lang="zh-CN" altLang="zh-CN" i="1"/>
                        </m:ctrlPr>
                      </m:fPr>
                      <m:num>
                        <m:r>
                          <a:rPr lang="en-US" altLang="zh-CN" i="1"/>
                          <m:t>1</m:t>
                        </m:r>
                      </m:num>
                      <m:den>
                        <m:r>
                          <a:rPr lang="en-US" altLang="zh-CN" i="1"/>
                          <m:t>𝜋</m:t>
                        </m:r>
                      </m:den>
                    </m:f>
                    <m:nary>
                      <m:naryPr>
                        <m:limLoc m:val="subSup"/>
                        <m:ctrlPr>
                          <a:rPr lang="zh-CN" altLang="zh-CN" i="1"/>
                        </m:ctrlPr>
                      </m:naryPr>
                      <m:sub>
                        <m:r>
                          <a:rPr lang="en-US" altLang="zh-CN" i="1"/>
                          <m:t>−</m:t>
                        </m:r>
                        <m:r>
                          <a:rPr lang="en-US" altLang="zh-CN"/>
                          <m:t>∞</m:t>
                        </m:r>
                      </m:sub>
                      <m:sup>
                        <m:r>
                          <a:rPr lang="en-US" altLang="zh-CN" i="1"/>
                          <m:t>+</m:t>
                        </m:r>
                        <m:r>
                          <a:rPr lang="en-US" altLang="zh-CN"/>
                          <m:t>∞</m:t>
                        </m:r>
                      </m:sup>
                      <m:e>
                        <m:f>
                          <m:fPr>
                            <m:ctrlPr>
                              <a:rPr lang="zh-CN" altLang="zh-CN" i="1"/>
                            </m:ctrlPr>
                          </m:fPr>
                          <m:num>
                            <m:r>
                              <a:rPr lang="en-US" altLang="zh-CN" i="1"/>
                              <m:t>𝑥</m:t>
                            </m:r>
                            <m:r>
                              <a:rPr lang="zh-CN" altLang="zh-CN"/>
                              <m:t>（</m:t>
                            </m:r>
                            <m:r>
                              <m:rPr>
                                <m:sty m:val="p"/>
                              </m:rPr>
                              <a:rPr lang="en-US" altLang="zh-CN"/>
                              <m:t>τ</m:t>
                            </m:r>
                            <m:r>
                              <a:rPr lang="zh-CN" altLang="zh-CN"/>
                              <m:t>）</m:t>
                            </m:r>
                          </m:num>
                          <m:den>
                            <m:r>
                              <a:rPr lang="en-US" altLang="zh-CN" i="1"/>
                              <m:t>𝑡</m:t>
                            </m:r>
                            <m:r>
                              <a:rPr lang="en-US" altLang="zh-CN" i="1"/>
                              <m:t>−</m:t>
                            </m:r>
                            <m:r>
                              <m:rPr>
                                <m:sty m:val="p"/>
                              </m:rPr>
                              <a:rPr lang="en-US" altLang="zh-CN"/>
                              <m:t>τ</m:t>
                            </m:r>
                          </m:den>
                        </m:f>
                      </m:e>
                    </m:nary>
                    <m:r>
                      <m:rPr>
                        <m:sty m:val="p"/>
                      </m:rPr>
                      <a:rPr lang="en-US" altLang="zh-CN"/>
                      <m:t>dτ</m:t>
                    </m:r>
                  </m:oMath>
                </a14:m>
                <a:endParaRPr lang="zh-CN" altLang="zh-CN"/>
              </a:p>
              <a:p>
                <a:r>
                  <a:rPr lang="zh-CN" altLang="zh-CN"/>
                  <a:t>构造解析函数</a:t>
                </a:r>
                <a14:m>
                  <m:oMath xmlns:m="http://schemas.openxmlformats.org/officeDocument/2006/math">
                    <m:r>
                      <m:rPr>
                        <m:sty m:val="p"/>
                      </m:rPr>
                      <a:rPr lang="en-US" altLang="zh-CN"/>
                      <m:t>Z</m:t>
                    </m:r>
                    <m:d>
                      <m:dPr>
                        <m:begChr m:val="（"/>
                        <m:endChr m:val="）"/>
                        <m:ctrlPr>
                          <a:rPr lang="zh-CN" altLang="zh-CN" i="1"/>
                        </m:ctrlPr>
                      </m:dPr>
                      <m:e>
                        <m:r>
                          <m:rPr>
                            <m:sty m:val="p"/>
                          </m:rPr>
                          <a:rPr lang="en-US" altLang="zh-CN"/>
                          <m:t>t</m:t>
                        </m:r>
                      </m:e>
                    </m:d>
                    <m:r>
                      <a:rPr lang="en-US" altLang="zh-CN"/>
                      <m:t>=</m:t>
                    </m:r>
                    <m:r>
                      <m:rPr>
                        <m:sty m:val="p"/>
                      </m:rPr>
                      <a:rPr lang="en-US" altLang="zh-CN"/>
                      <m:t>x</m:t>
                    </m:r>
                    <m:d>
                      <m:dPr>
                        <m:begChr m:val="（"/>
                        <m:endChr m:val="）"/>
                        <m:ctrlPr>
                          <a:rPr lang="zh-CN" altLang="zh-CN" i="1"/>
                        </m:ctrlPr>
                      </m:dPr>
                      <m:e>
                        <m:r>
                          <m:rPr>
                            <m:sty m:val="p"/>
                          </m:rPr>
                          <a:rPr lang="en-US" altLang="zh-CN"/>
                          <m:t>t</m:t>
                        </m:r>
                      </m:e>
                    </m:d>
                    <m:r>
                      <a:rPr lang="en-US" altLang="zh-CN"/>
                      <m:t>+</m:t>
                    </m:r>
                    <m:r>
                      <m:rPr>
                        <m:sty m:val="p"/>
                      </m:rPr>
                      <a:rPr lang="en-US" altLang="zh-CN"/>
                      <m:t>iy</m:t>
                    </m:r>
                    <m:d>
                      <m:dPr>
                        <m:ctrlPr>
                          <a:rPr lang="zh-CN" altLang="zh-CN" i="1"/>
                        </m:ctrlPr>
                      </m:dPr>
                      <m:e>
                        <m:r>
                          <m:rPr>
                            <m:sty m:val="p"/>
                          </m:rPr>
                          <a:rPr lang="en-US" altLang="zh-CN"/>
                          <m:t>t</m:t>
                        </m:r>
                      </m:e>
                    </m:d>
                    <m:r>
                      <a:rPr lang="en-US" altLang="zh-CN"/>
                      <m:t>=</m:t>
                    </m:r>
                    <m:r>
                      <m:rPr>
                        <m:sty m:val="p"/>
                      </m:rPr>
                      <a:rPr lang="en-US" altLang="zh-CN"/>
                      <m:t>a</m:t>
                    </m:r>
                    <m:d>
                      <m:dPr>
                        <m:ctrlPr>
                          <a:rPr lang="zh-CN" altLang="zh-CN" i="1"/>
                        </m:ctrlPr>
                      </m:dPr>
                      <m:e>
                        <m:r>
                          <m:rPr>
                            <m:sty m:val="p"/>
                          </m:rPr>
                          <a:rPr lang="en-US" altLang="zh-CN"/>
                          <m:t>t</m:t>
                        </m:r>
                      </m:e>
                    </m:d>
                    <m:sSup>
                      <m:sSupPr>
                        <m:ctrlPr>
                          <a:rPr lang="zh-CN" altLang="zh-CN" i="1"/>
                        </m:ctrlPr>
                      </m:sSupPr>
                      <m:e>
                        <m:r>
                          <m:rPr>
                            <m:sty m:val="p"/>
                          </m:rPr>
                          <a:rPr lang="en-US" altLang="zh-CN"/>
                          <m:t>e</m:t>
                        </m:r>
                      </m:e>
                      <m:sup>
                        <m:r>
                          <a:rPr lang="en-US" altLang="zh-CN" i="1"/>
                          <m:t>𝑖</m:t>
                        </m:r>
                        <m:r>
                          <a:rPr lang="en-US" altLang="zh-CN" i="1"/>
                          <m:t>∅</m:t>
                        </m:r>
                        <m:d>
                          <m:dPr>
                            <m:ctrlPr>
                              <a:rPr lang="zh-CN" altLang="zh-CN" i="1"/>
                            </m:ctrlPr>
                          </m:dPr>
                          <m:e>
                            <m:r>
                              <a:rPr lang="en-US" altLang="zh-CN" i="1"/>
                              <m:t>𝑡</m:t>
                            </m:r>
                          </m:e>
                        </m:d>
                      </m:sup>
                    </m:sSup>
                  </m:oMath>
                </a14:m>
                <a:endParaRPr lang="zh-CN" altLang="zh-CN"/>
              </a:p>
              <a:p>
                <a:r>
                  <a:rPr lang="zh-CN" altLang="zh-CN"/>
                  <a:t>幅值</a:t>
                </a:r>
                <a14:m>
                  <m:oMath xmlns:m="http://schemas.openxmlformats.org/officeDocument/2006/math">
                    <m:r>
                      <m:rPr>
                        <m:sty m:val="p"/>
                      </m:rPr>
                      <a:rPr lang="en-US" altLang="zh-CN"/>
                      <m:t>a</m:t>
                    </m:r>
                    <m:r>
                      <a:rPr lang="zh-CN" altLang="zh-CN"/>
                      <m:t>（</m:t>
                    </m:r>
                    <m:r>
                      <m:rPr>
                        <m:sty m:val="p"/>
                      </m:rPr>
                      <a:rPr lang="en-US" altLang="zh-CN"/>
                      <m:t>t</m:t>
                    </m:r>
                    <m:r>
                      <a:rPr lang="zh-CN" altLang="zh-CN"/>
                      <m:t>）</m:t>
                    </m:r>
                    <m:r>
                      <a:rPr lang="en-US" altLang="zh-CN"/>
                      <m:t>=</m:t>
                    </m:r>
                    <m:rad>
                      <m:radPr>
                        <m:degHide m:val="on"/>
                        <m:ctrlPr>
                          <a:rPr lang="zh-CN" altLang="zh-CN" i="1"/>
                        </m:ctrlPr>
                      </m:radPr>
                      <m:deg/>
                      <m:e>
                        <m:sSup>
                          <m:sSupPr>
                            <m:ctrlPr>
                              <a:rPr lang="zh-CN" altLang="zh-CN" i="1"/>
                            </m:ctrlPr>
                          </m:sSupPr>
                          <m:e>
                            <m:r>
                              <a:rPr lang="en-US" altLang="zh-CN" i="1"/>
                              <m:t>𝑥</m:t>
                            </m:r>
                            <m:d>
                              <m:dPr>
                                <m:ctrlPr>
                                  <a:rPr lang="zh-CN" altLang="zh-CN" i="1"/>
                                </m:ctrlPr>
                              </m:dPr>
                              <m:e>
                                <m:r>
                                  <m:rPr>
                                    <m:sty m:val="p"/>
                                  </m:rPr>
                                  <a:rPr lang="en-US" altLang="zh-CN"/>
                                  <m:t>t</m:t>
                                </m:r>
                              </m:e>
                            </m:d>
                          </m:e>
                          <m:sup>
                            <m:r>
                              <a:rPr lang="en-US" altLang="zh-CN" i="1"/>
                              <m:t>2</m:t>
                            </m:r>
                          </m:sup>
                        </m:sSup>
                        <m:r>
                          <a:rPr lang="en-US" altLang="zh-CN"/>
                          <m:t>+</m:t>
                        </m:r>
                        <m:sSup>
                          <m:sSupPr>
                            <m:ctrlPr>
                              <a:rPr lang="zh-CN" altLang="zh-CN" i="1"/>
                            </m:ctrlPr>
                          </m:sSupPr>
                          <m:e>
                            <m:r>
                              <m:rPr>
                                <m:sty m:val="p"/>
                              </m:rPr>
                              <a:rPr lang="en-US" altLang="zh-CN"/>
                              <m:t>y</m:t>
                            </m:r>
                            <m:r>
                              <a:rPr lang="en-US" altLang="zh-CN"/>
                              <m:t>(</m:t>
                            </m:r>
                            <m:r>
                              <m:rPr>
                                <m:sty m:val="p"/>
                              </m:rPr>
                              <a:rPr lang="en-US" altLang="zh-CN"/>
                              <m:t>t</m:t>
                            </m:r>
                            <m:r>
                              <a:rPr lang="en-US" altLang="zh-CN"/>
                              <m:t>)</m:t>
                            </m:r>
                          </m:e>
                          <m:sup>
                            <m:r>
                              <a:rPr lang="en-US" altLang="zh-CN" i="1"/>
                              <m:t>2</m:t>
                            </m:r>
                          </m:sup>
                        </m:sSup>
                      </m:e>
                    </m:rad>
                  </m:oMath>
                </a14:m>
                <a:r>
                  <a:rPr lang="en-US" altLang="zh-CN"/>
                  <a:t>,</a:t>
                </a:r>
                <a:r>
                  <a:rPr lang="zh-CN" altLang="zh-CN"/>
                  <a:t>相角 </a:t>
                </a:r>
                <a14:m>
                  <m:oMath xmlns:m="http://schemas.openxmlformats.org/officeDocument/2006/math">
                    <m:r>
                      <a:rPr lang="en-US" altLang="zh-CN"/>
                      <m:t>∅</m:t>
                    </m:r>
                    <m:d>
                      <m:dPr>
                        <m:begChr m:val="（"/>
                        <m:endChr m:val="）"/>
                        <m:ctrlPr>
                          <a:rPr lang="zh-CN" altLang="zh-CN" i="1"/>
                        </m:ctrlPr>
                      </m:dPr>
                      <m:e>
                        <m:r>
                          <m:rPr>
                            <m:sty m:val="p"/>
                          </m:rPr>
                          <a:rPr lang="en-US" altLang="zh-CN"/>
                          <m:t>t</m:t>
                        </m:r>
                      </m:e>
                    </m:d>
                    <m:r>
                      <a:rPr lang="en-US" altLang="zh-CN"/>
                      <m:t>=</m:t>
                    </m:r>
                    <m:r>
                      <m:rPr>
                        <m:sty m:val="p"/>
                      </m:rPr>
                      <a:rPr lang="en-US" altLang="zh-CN"/>
                      <m:t>arctan</m:t>
                    </m:r>
                    <m:f>
                      <m:fPr>
                        <m:ctrlPr>
                          <a:rPr lang="zh-CN" altLang="zh-CN" i="1"/>
                        </m:ctrlPr>
                      </m:fPr>
                      <m:num>
                        <m:r>
                          <a:rPr lang="en-US" altLang="zh-CN" i="1"/>
                          <m:t>𝑦</m:t>
                        </m:r>
                        <m:r>
                          <a:rPr lang="en-US" altLang="zh-CN" i="1"/>
                          <m:t>(</m:t>
                        </m:r>
                        <m:r>
                          <a:rPr lang="en-US" altLang="zh-CN" i="1"/>
                          <m:t>𝑡</m:t>
                        </m:r>
                        <m:r>
                          <a:rPr lang="en-US" altLang="zh-CN" i="1"/>
                          <m:t>)</m:t>
                        </m:r>
                      </m:num>
                      <m:den>
                        <m:r>
                          <a:rPr lang="en-US" altLang="zh-CN" i="1"/>
                          <m:t>𝑥</m:t>
                        </m:r>
                        <m:r>
                          <a:rPr lang="en-US" altLang="zh-CN" i="1"/>
                          <m:t>(</m:t>
                        </m:r>
                        <m:r>
                          <a:rPr lang="en-US" altLang="zh-CN" i="1"/>
                          <m:t>𝑡</m:t>
                        </m:r>
                        <m:r>
                          <a:rPr lang="en-US" altLang="zh-CN" i="1"/>
                          <m:t>)</m:t>
                        </m:r>
                      </m:den>
                    </m:f>
                  </m:oMath>
                </a14:m>
                <a:endParaRPr lang="zh-CN" altLang="zh-CN"/>
              </a:p>
              <a:p>
                <a:r>
                  <a:rPr lang="zh-CN" altLang="zh-CN"/>
                  <a:t>对相角求导得到频率</a:t>
                </a:r>
                <a14:m>
                  <m:oMath xmlns:m="http://schemas.openxmlformats.org/officeDocument/2006/math">
                    <m:r>
                      <m:rPr>
                        <m:sty m:val="p"/>
                      </m:rPr>
                      <a:rPr lang="en-US" altLang="zh-CN"/>
                      <m:t>ω</m:t>
                    </m:r>
                    <m:d>
                      <m:dPr>
                        <m:begChr m:val="（"/>
                        <m:endChr m:val="）"/>
                        <m:ctrlPr>
                          <a:rPr lang="zh-CN" altLang="zh-CN" i="1"/>
                        </m:ctrlPr>
                      </m:dPr>
                      <m:e>
                        <m:r>
                          <m:rPr>
                            <m:sty m:val="p"/>
                          </m:rPr>
                          <a:rPr lang="en-US" altLang="zh-CN"/>
                          <m:t>t</m:t>
                        </m:r>
                      </m:e>
                    </m:d>
                    <m:r>
                      <a:rPr lang="en-US" altLang="zh-CN"/>
                      <m:t>=</m:t>
                    </m:r>
                    <m:f>
                      <m:fPr>
                        <m:ctrlPr>
                          <a:rPr lang="zh-CN" altLang="zh-CN" i="1"/>
                        </m:ctrlPr>
                      </m:fPr>
                      <m:num>
                        <m:r>
                          <a:rPr lang="en-US" altLang="zh-CN" i="1"/>
                          <m:t>𝑑</m:t>
                        </m:r>
                        <m:r>
                          <a:rPr lang="en-US" altLang="zh-CN"/>
                          <m:t>∅</m:t>
                        </m:r>
                        <m:d>
                          <m:dPr>
                            <m:begChr m:val="（"/>
                            <m:endChr m:val="）"/>
                            <m:ctrlPr>
                              <a:rPr lang="zh-CN" altLang="zh-CN" i="1"/>
                            </m:ctrlPr>
                          </m:dPr>
                          <m:e>
                            <m:r>
                              <m:rPr>
                                <m:sty m:val="p"/>
                              </m:rPr>
                              <a:rPr lang="en-US" altLang="zh-CN"/>
                              <m:t>t</m:t>
                            </m:r>
                          </m:e>
                        </m:d>
                      </m:num>
                      <m:den>
                        <m:r>
                          <m:rPr>
                            <m:sty m:val="p"/>
                          </m:rPr>
                          <a:rPr lang="en-US" altLang="zh-CN"/>
                          <m:t>dt</m:t>
                        </m:r>
                      </m:den>
                    </m:f>
                    <m:r>
                      <a:rPr lang="zh-CN" altLang="zh-CN"/>
                      <m:t>或</m:t>
                    </m:r>
                    <m:r>
                      <m:rPr>
                        <m:sty m:val="p"/>
                      </m:rPr>
                      <a:rPr lang="en-US" altLang="zh-CN"/>
                      <m:t>f</m:t>
                    </m:r>
                    <m:d>
                      <m:dPr>
                        <m:begChr m:val="（"/>
                        <m:endChr m:val="）"/>
                        <m:ctrlPr>
                          <a:rPr lang="zh-CN" altLang="zh-CN" i="1"/>
                        </m:ctrlPr>
                      </m:dPr>
                      <m:e>
                        <m:r>
                          <m:rPr>
                            <m:sty m:val="p"/>
                          </m:rPr>
                          <a:rPr lang="en-US" altLang="zh-CN"/>
                          <m:t>t</m:t>
                        </m:r>
                      </m:e>
                    </m:d>
                    <m:r>
                      <a:rPr lang="en-US" altLang="zh-CN"/>
                      <m:t>=</m:t>
                    </m:r>
                    <m:f>
                      <m:fPr>
                        <m:ctrlPr>
                          <a:rPr lang="zh-CN" altLang="zh-CN" i="1"/>
                        </m:ctrlPr>
                      </m:fPr>
                      <m:num>
                        <m:r>
                          <a:rPr lang="en-US" altLang="zh-CN" i="1"/>
                          <m:t>𝜔</m:t>
                        </m:r>
                        <m:r>
                          <a:rPr lang="zh-CN" altLang="zh-CN"/>
                          <m:t>（</m:t>
                        </m:r>
                        <m:r>
                          <m:rPr>
                            <m:sty m:val="p"/>
                          </m:rPr>
                          <a:rPr lang="en-US" altLang="zh-CN"/>
                          <m:t>t</m:t>
                        </m:r>
                        <m:r>
                          <a:rPr lang="zh-CN" altLang="zh-CN"/>
                          <m:t>）</m:t>
                        </m:r>
                      </m:num>
                      <m:den>
                        <m:r>
                          <a:rPr lang="en-US" altLang="zh-CN" i="1"/>
                          <m:t>2</m:t>
                        </m:r>
                        <m:r>
                          <a:rPr lang="en-US" altLang="zh-CN" i="1"/>
                          <m:t>𝜋</m:t>
                        </m:r>
                      </m:den>
                    </m:f>
                  </m:oMath>
                </a14:m>
                <a:endParaRPr lang="zh-CN" altLang="zh-CN"/>
              </a:p>
              <a:p>
                <a:endParaRPr lang="zh-CN" altLang="en-US"/>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1124744"/>
                <a:ext cx="12432704" cy="5589240"/>
              </a:xfrm>
              <a:blipFill rotWithShape="1">
                <a:blip r:embed="rId2"/>
                <a:stretch>
                  <a:fillRect l="-834" t="-22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1791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7720" y="0"/>
            <a:ext cx="10515600" cy="1325563"/>
          </a:xfrm>
        </p:spPr>
        <p:txBody>
          <a:bodyPr>
            <a:normAutofit/>
          </a:bodyPr>
          <a:lstStyle/>
          <a:p>
            <a:r>
              <a:rPr lang="en-US" altLang="zh-CN"/>
              <a:t>3.</a:t>
            </a:r>
            <a:r>
              <a:rPr lang="zh-CN" altLang="zh-CN"/>
              <a:t>对能量进行特征提取</a:t>
            </a:r>
            <a:br>
              <a:rPr lang="zh-CN" altLang="zh-CN"/>
            </a:b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603921"/>
                <a:ext cx="10972800" cy="4525963"/>
              </a:xfrm>
            </p:spPr>
            <p:txBody>
              <a:bodyPr>
                <a:normAutofit/>
              </a:bodyPr>
              <a:lstStyle/>
              <a:p>
                <a:r>
                  <a:rPr lang="zh-CN" altLang="zh-CN"/>
                  <a:t>实验中只用取前</a:t>
                </a:r>
                <a:r>
                  <a:rPr lang="en-US" altLang="zh-CN"/>
                  <a:t>4</a:t>
                </a:r>
                <a:r>
                  <a:rPr lang="zh-CN" altLang="zh-CN"/>
                  <a:t>个</a:t>
                </a:r>
                <a:r>
                  <a:rPr lang="en-US" altLang="zh-CN"/>
                  <a:t>IMF</a:t>
                </a:r>
                <a:r>
                  <a:rPr lang="zh-CN" altLang="zh-CN"/>
                  <a:t>量进行特征提取，可能由于后续的</a:t>
                </a:r>
                <a:r>
                  <a:rPr lang="en-US" altLang="zh-CN"/>
                  <a:t>IMF</a:t>
                </a:r>
                <a:r>
                  <a:rPr lang="zh-CN" altLang="zh-CN"/>
                  <a:t>其幅值不够大所以只取</a:t>
                </a:r>
                <a:r>
                  <a:rPr lang="en-US" altLang="zh-CN"/>
                  <a:t>4</a:t>
                </a:r>
                <a:r>
                  <a:rPr lang="zh-CN" altLang="zh-CN"/>
                  <a:t>。</a:t>
                </a:r>
              </a:p>
              <a:p>
                <a:r>
                  <a:rPr lang="zh-CN" altLang="zh-CN"/>
                  <a:t>各</a:t>
                </a:r>
                <a:r>
                  <a:rPr lang="en-US" altLang="zh-CN"/>
                  <a:t>IMF</a:t>
                </a:r>
                <a:r>
                  <a:rPr lang="zh-CN" altLang="zh-CN"/>
                  <a:t>的能量大小</a:t>
                </a:r>
              </a:p>
              <a:p>
                <a14:m>
                  <m:oMath xmlns:m="http://schemas.openxmlformats.org/officeDocument/2006/math">
                    <m:r>
                      <m:rPr>
                        <m:sty m:val="p"/>
                      </m:rPr>
                      <a:rPr lang="en-US" altLang="zh-CN"/>
                      <m:t>E</m:t>
                    </m:r>
                    <m:d>
                      <m:dPr>
                        <m:ctrlPr>
                          <a:rPr lang="zh-CN" altLang="zh-CN" i="1"/>
                        </m:ctrlPr>
                      </m:dPr>
                      <m:e>
                        <m:r>
                          <m:rPr>
                            <m:sty m:val="p"/>
                          </m:rPr>
                          <a:rPr lang="en-US" altLang="zh-CN"/>
                          <m:t>xi</m:t>
                        </m:r>
                      </m:e>
                    </m:d>
                    <m:r>
                      <a:rPr lang="en-US" altLang="zh-CN"/>
                      <m:t>=</m:t>
                    </m:r>
                    <m:nary>
                      <m:naryPr>
                        <m:chr m:val="∑"/>
                        <m:limLoc m:val="undOvr"/>
                        <m:ctrlPr>
                          <a:rPr lang="zh-CN" altLang="zh-CN" i="1"/>
                        </m:ctrlPr>
                      </m:naryPr>
                      <m:sub>
                        <m:r>
                          <a:rPr lang="en-US" altLang="zh-CN" i="1"/>
                          <m:t>𝑛</m:t>
                        </m:r>
                        <m:r>
                          <a:rPr lang="en-US" altLang="zh-CN" i="1"/>
                          <m:t>=0</m:t>
                        </m:r>
                      </m:sub>
                      <m:sup>
                        <m:r>
                          <a:rPr lang="en-US" altLang="zh-CN" i="1"/>
                          <m:t>𝑁</m:t>
                        </m:r>
                        <m:r>
                          <a:rPr lang="en-US" altLang="zh-CN" i="1"/>
                          <m:t>−</m:t>
                        </m:r>
                        <m:r>
                          <a:rPr lang="en-US" altLang="zh-CN"/>
                          <m:t>1</m:t>
                        </m:r>
                      </m:sup>
                      <m:e>
                        <m:r>
                          <a:rPr lang="en-US" altLang="zh-CN" i="1"/>
                          <m:t>𝑋</m:t>
                        </m:r>
                        <m:sSup>
                          <m:sSupPr>
                            <m:ctrlPr>
                              <a:rPr lang="zh-CN" altLang="zh-CN" i="1"/>
                            </m:ctrlPr>
                          </m:sSupPr>
                          <m:e>
                            <m:r>
                              <a:rPr lang="en-US" altLang="zh-CN" i="1"/>
                              <m:t>(</m:t>
                            </m:r>
                            <m:r>
                              <a:rPr lang="en-US" altLang="zh-CN" i="1"/>
                              <m:t>𝑛</m:t>
                            </m:r>
                            <m:r>
                              <a:rPr lang="en-US" altLang="zh-CN" i="1"/>
                              <m:t>)</m:t>
                            </m:r>
                          </m:e>
                          <m:sup>
                            <m:r>
                              <a:rPr lang="en-US" altLang="zh-CN" i="1"/>
                              <m:t>2</m:t>
                            </m:r>
                          </m:sup>
                        </m:sSup>
                      </m:e>
                    </m:nary>
                  </m:oMath>
                </a14:m>
                <a:r>
                  <a:rPr lang="zh-CN" altLang="zh-CN"/>
                  <a:t>然后用</a:t>
                </a:r>
                <a:r>
                  <a:rPr lang="en-US" altLang="zh-CN"/>
                  <a:t>E</a:t>
                </a:r>
                <a:r>
                  <a:rPr lang="zh-CN" altLang="zh-CN"/>
                  <a:t>（</a:t>
                </a:r>
                <a:r>
                  <a:rPr lang="en-US" altLang="zh-CN"/>
                  <a:t>i</a:t>
                </a:r>
                <a:r>
                  <a:rPr lang="zh-CN" altLang="zh-CN"/>
                  <a:t>）记为所占原始信号的能量百分比，得特征量</a:t>
                </a:r>
                <a:r>
                  <a:rPr lang="en-US" altLang="zh-CN"/>
                  <a:t>E={E1,E2,E3,E4}</a:t>
                </a:r>
                <a:endParaRPr lang="zh-CN" altLang="zh-CN"/>
              </a:p>
              <a:p>
                <a:r>
                  <a:rPr lang="zh-CN" altLang="zh-CN"/>
                  <a:t>对集中注意力的和非集中注意力的分别求特征量</a:t>
                </a:r>
              </a:p>
              <a:p>
                <a:r>
                  <a:rPr lang="zh-CN" altLang="zh-CN" smtClean="0"/>
                  <a:t>所</a:t>
                </a:r>
                <a:r>
                  <a:rPr lang="zh-CN" altLang="en-US" smtClean="0"/>
                  <a:t>用</a:t>
                </a:r>
                <a:r>
                  <a:rPr lang="zh-CN" altLang="zh-CN" smtClean="0"/>
                  <a:t>通</a:t>
                </a:r>
                <a:r>
                  <a:rPr lang="zh-CN" altLang="zh-CN"/>
                  <a:t>道可根据实际</a:t>
                </a:r>
                <a:r>
                  <a:rPr lang="zh-CN" altLang="zh-CN"/>
                  <a:t>情</a:t>
                </a:r>
                <a:r>
                  <a:rPr lang="zh-CN" altLang="zh-CN" smtClean="0"/>
                  <a:t>况</a:t>
                </a:r>
                <a:r>
                  <a:rPr lang="zh-CN" altLang="en-US" smtClean="0"/>
                  <a:t>选定</a:t>
                </a:r>
                <a:endParaRPr lang="zh-CN" altLang="zh-CN"/>
              </a:p>
              <a:p>
                <a:endParaRPr lang="zh-CN" altLang="en-US"/>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603921"/>
                <a:ext cx="10972800" cy="4525963"/>
              </a:xfrm>
              <a:blipFill rotWithShape="1">
                <a:blip r:embed="rId2"/>
                <a:stretch>
                  <a:fillRect l="-944" t="-2826" r="-667"/>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0" y="4017309"/>
            <a:ext cx="7924800" cy="2840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25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381" y="-171400"/>
            <a:ext cx="10972800" cy="1143000"/>
          </a:xfrm>
        </p:spPr>
        <p:txBody>
          <a:bodyPr/>
          <a:lstStyle/>
          <a:p>
            <a:r>
              <a:rPr lang="zh-CN" altLang="en-US" smtClean="0"/>
              <a:t>二、</a:t>
            </a:r>
            <a:r>
              <a:rPr lang="zh-CN" altLang="zh-CN" smtClean="0"/>
              <a:t>局</a:t>
            </a:r>
            <a:r>
              <a:rPr lang="zh-CN" altLang="zh-CN"/>
              <a:t>域均值分解法</a:t>
            </a:r>
            <a:r>
              <a:rPr lang="en-US" altLang="zh-CN"/>
              <a:t>LMD</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1011" y="764704"/>
                <a:ext cx="12160989" cy="6408712"/>
              </a:xfrm>
            </p:spPr>
            <p:txBody>
              <a:bodyPr>
                <a:normAutofit fontScale="92500" lnSpcReduction="20000"/>
              </a:bodyPr>
              <a:lstStyle/>
              <a:p>
                <a:r>
                  <a:rPr lang="zh-CN" altLang="zh-CN"/>
                  <a:t>经典</a:t>
                </a:r>
                <a:r>
                  <a:rPr lang="en-US" altLang="zh-CN"/>
                  <a:t>LMD</a:t>
                </a:r>
                <a:r>
                  <a:rPr lang="zh-CN" altLang="zh-CN"/>
                  <a:t>方法可以自适应地将一个复杂多分量的脑电信号从高频到低频逐级分解，得到一系列有物理意义的乘积函数组合，这些乘积函数是单分量信号，包含了原脑电信号的频幅信息。</a:t>
                </a:r>
              </a:p>
              <a:p>
                <a:r>
                  <a:rPr lang="zh-CN" altLang="zh-CN"/>
                  <a:t>①找出信号</a:t>
                </a:r>
                <a:r>
                  <a:rPr lang="en-US" altLang="zh-CN"/>
                  <a:t> x</a:t>
                </a:r>
                <a:r>
                  <a:rPr lang="zh-CN" altLang="zh-CN"/>
                  <a:t>（</a:t>
                </a:r>
                <a:r>
                  <a:rPr lang="en-US" altLang="zh-CN"/>
                  <a:t>t</a:t>
                </a:r>
                <a:r>
                  <a:rPr lang="zh-CN" altLang="zh-CN"/>
                  <a:t>）中所有的局部极值点</a:t>
                </a:r>
                <a:r>
                  <a:rPr lang="en-US" altLang="zh-CN"/>
                  <a:t>ni </a:t>
                </a:r>
                <a:r>
                  <a:rPr lang="zh-CN" altLang="zh-CN"/>
                  <a:t>，利用</a:t>
                </a:r>
                <a:r>
                  <a:rPr lang="en-US" altLang="zh-CN"/>
                  <a:t>ni</a:t>
                </a:r>
                <a:r>
                  <a:rPr lang="zh-CN" altLang="zh-CN"/>
                  <a:t>分别计算出局部均值</a:t>
                </a:r>
                <a:r>
                  <a:rPr lang="en-US" altLang="zh-CN"/>
                  <a:t>mi </a:t>
                </a:r>
                <a:r>
                  <a:rPr lang="zh-CN" altLang="zh-CN"/>
                  <a:t>及局部包络值</a:t>
                </a:r>
                <a:r>
                  <a:rPr lang="en-US" altLang="zh-CN"/>
                  <a:t> aj</a:t>
                </a:r>
                <a:r>
                  <a:rPr lang="zh-CN" altLang="zh-CN"/>
                  <a:t>，计算公式分别如下：</a:t>
                </a:r>
              </a:p>
              <a:p>
                <a14:m>
                  <m:oMath xmlns:m="http://schemas.openxmlformats.org/officeDocument/2006/math">
                    <m:r>
                      <m:rPr>
                        <m:sty m:val="p"/>
                      </m:rPr>
                      <a:rPr lang="en-US" altLang="zh-CN"/>
                      <m:t>mi</m:t>
                    </m:r>
                    <m:r>
                      <a:rPr lang="en-US" altLang="zh-CN"/>
                      <m:t>=</m:t>
                    </m:r>
                    <m:f>
                      <m:fPr>
                        <m:ctrlPr>
                          <a:rPr lang="zh-CN" altLang="zh-CN" i="1"/>
                        </m:ctrlPr>
                      </m:fPr>
                      <m:num>
                        <m:r>
                          <a:rPr lang="en-US" altLang="zh-CN"/>
                          <m:t>(</m:t>
                        </m:r>
                        <m:r>
                          <m:rPr>
                            <m:sty m:val="p"/>
                          </m:rPr>
                          <a:rPr lang="en-US" altLang="zh-CN"/>
                          <m:t>ni</m:t>
                        </m:r>
                        <m:r>
                          <a:rPr lang="en-US" altLang="zh-CN"/>
                          <m:t>+</m:t>
                        </m:r>
                        <m:sSub>
                          <m:sSubPr>
                            <m:ctrlPr>
                              <a:rPr lang="zh-CN" altLang="zh-CN" i="1"/>
                            </m:ctrlPr>
                          </m:sSubPr>
                          <m:e>
                            <m:r>
                              <m:rPr>
                                <m:sty m:val="p"/>
                              </m:rPr>
                              <a:rPr lang="en-US" altLang="zh-CN"/>
                              <m:t>n</m:t>
                            </m:r>
                          </m:e>
                          <m:sub>
                            <m:r>
                              <m:rPr>
                                <m:sty m:val="p"/>
                              </m:rPr>
                              <a:rPr lang="en-US" altLang="zh-CN" baseline="-25000"/>
                              <m:t>i</m:t>
                            </m:r>
                            <m:r>
                              <a:rPr lang="en-US" altLang="zh-CN" baseline="-25000"/>
                              <m:t>+1</m:t>
                            </m:r>
                          </m:sub>
                        </m:sSub>
                        <m:r>
                          <a:rPr lang="en-US" altLang="zh-CN"/>
                          <m:t>)</m:t>
                        </m:r>
                      </m:num>
                      <m:den>
                        <m:r>
                          <a:rPr lang="en-US" altLang="zh-CN" i="1"/>
                          <m:t>2</m:t>
                        </m:r>
                      </m:den>
                    </m:f>
                  </m:oMath>
                </a14:m>
                <a:r>
                  <a:rPr lang="en-US" altLang="zh-CN"/>
                  <a:t> </a:t>
                </a:r>
                <a:endParaRPr lang="zh-CN" altLang="zh-CN"/>
              </a:p>
              <a:p>
                <a14:m>
                  <m:oMath xmlns:m="http://schemas.openxmlformats.org/officeDocument/2006/math">
                    <m:r>
                      <m:rPr>
                        <m:sty m:val="p"/>
                      </m:rPr>
                      <a:rPr lang="en-US" altLang="zh-CN"/>
                      <m:t>ai</m:t>
                    </m:r>
                    <m:r>
                      <a:rPr lang="en-US" altLang="zh-CN"/>
                      <m:t>=</m:t>
                    </m:r>
                    <m:f>
                      <m:fPr>
                        <m:ctrlPr>
                          <a:rPr lang="zh-CN" altLang="zh-CN" i="1"/>
                        </m:ctrlPr>
                      </m:fPr>
                      <m:num>
                        <m:r>
                          <a:rPr lang="en-US" altLang="zh-CN"/>
                          <m:t>|</m:t>
                        </m:r>
                        <m:r>
                          <m:rPr>
                            <m:sty m:val="p"/>
                          </m:rPr>
                          <a:rPr lang="en-US" altLang="zh-CN"/>
                          <m:t>ni</m:t>
                        </m:r>
                        <m:r>
                          <a:rPr lang="zh-CN" altLang="en-US" i="1"/>
                          <m:t>−</m:t>
                        </m:r>
                        <m:sSub>
                          <m:sSubPr>
                            <m:ctrlPr>
                              <a:rPr lang="zh-CN" altLang="zh-CN" i="1"/>
                            </m:ctrlPr>
                          </m:sSubPr>
                          <m:e>
                            <m:r>
                              <m:rPr>
                                <m:sty m:val="p"/>
                              </m:rPr>
                              <a:rPr lang="en-US" altLang="zh-CN"/>
                              <m:t>n</m:t>
                            </m:r>
                          </m:e>
                          <m:sub>
                            <m:r>
                              <m:rPr>
                                <m:sty m:val="p"/>
                              </m:rPr>
                              <a:rPr lang="en-US" altLang="zh-CN" baseline="-25000"/>
                              <m:t>i</m:t>
                            </m:r>
                            <m:r>
                              <a:rPr lang="en-US" altLang="zh-CN" baseline="-25000"/>
                              <m:t>+1</m:t>
                            </m:r>
                          </m:sub>
                        </m:sSub>
                        <m:r>
                          <a:rPr lang="en-US" altLang="zh-CN"/>
                          <m:t>|</m:t>
                        </m:r>
                      </m:num>
                      <m:den>
                        <m:r>
                          <a:rPr lang="en-US" altLang="zh-CN" i="1"/>
                          <m:t>2</m:t>
                        </m:r>
                      </m:den>
                    </m:f>
                  </m:oMath>
                </a14:m>
                <a:r>
                  <a:rPr lang="en-US" altLang="zh-CN"/>
                  <a:t>  ,i=1,2,... </a:t>
                </a:r>
                <a:endParaRPr lang="zh-CN" altLang="zh-CN"/>
              </a:p>
              <a:p>
                <a:r>
                  <a:rPr lang="zh-CN" altLang="zh-CN"/>
                  <a:t>②用滑动平均法对</a:t>
                </a:r>
                <a:r>
                  <a:rPr lang="en-US" altLang="zh-CN"/>
                  <a:t>mi</a:t>
                </a:r>
                <a:r>
                  <a:rPr lang="zh-CN" altLang="zh-CN"/>
                  <a:t>和</a:t>
                </a:r>
                <a:r>
                  <a:rPr lang="en-US" altLang="zh-CN"/>
                  <a:t>ai</a:t>
                </a:r>
                <a:r>
                  <a:rPr lang="zh-CN" altLang="zh-CN"/>
                  <a:t>分别进行平滑处理，得到局部均值曲线</a:t>
                </a:r>
                <a:r>
                  <a:rPr lang="en-US" altLang="zh-CN"/>
                  <a:t>m11(t)</a:t>
                </a:r>
                <a:r>
                  <a:rPr lang="zh-CN" altLang="zh-CN"/>
                  <a:t>和局部包络</a:t>
                </a:r>
                <a:r>
                  <a:rPr lang="zh-CN" altLang="zh-CN"/>
                  <a:t>曲</a:t>
                </a:r>
                <a:r>
                  <a:rPr lang="zh-CN" altLang="zh-CN" smtClean="0"/>
                  <a:t>线</a:t>
                </a:r>
                <a:r>
                  <a:rPr lang="en-US" altLang="zh-CN" smtClean="0"/>
                  <a:t>a11(t</a:t>
                </a:r>
                <a:r>
                  <a:rPr lang="en-US" altLang="zh-CN"/>
                  <a:t>)</a:t>
                </a:r>
                <a:endParaRPr lang="zh-CN" altLang="zh-CN"/>
              </a:p>
              <a:p>
                <a:r>
                  <a:rPr lang="zh-CN" altLang="zh-CN"/>
                  <a:t>③从原始信号中分离</a:t>
                </a:r>
                <a:r>
                  <a:rPr lang="en-US" altLang="zh-CN"/>
                  <a:t>m11(t)</a:t>
                </a:r>
                <a:r>
                  <a:rPr lang="zh-CN" altLang="zh-CN"/>
                  <a:t>，再将所得结果除以</a:t>
                </a:r>
                <a:r>
                  <a:rPr lang="en-US" altLang="zh-CN"/>
                  <a:t>a11(t)</a:t>
                </a:r>
                <a:r>
                  <a:rPr lang="zh-CN" altLang="zh-CN"/>
                  <a:t>，得到调频信号</a:t>
                </a:r>
                <a:r>
                  <a:rPr lang="en-US" altLang="zh-CN"/>
                  <a:t>s11(t)</a:t>
                </a:r>
                <a:endParaRPr lang="zh-CN" altLang="zh-CN"/>
              </a:p>
              <a:p>
                <a:r>
                  <a:rPr lang="en-US" altLang="zh-CN"/>
                  <a:t>S11(t)=</a:t>
                </a:r>
                <a14:m>
                  <m:oMath xmlns:m="http://schemas.openxmlformats.org/officeDocument/2006/math">
                    <m:f>
                      <m:fPr>
                        <m:ctrlPr>
                          <a:rPr lang="zh-CN" altLang="zh-CN" i="1"/>
                        </m:ctrlPr>
                      </m:fPr>
                      <m:num>
                        <m:r>
                          <m:rPr>
                            <m:sty m:val="p"/>
                          </m:rPr>
                          <a:rPr lang="en-US" altLang="zh-CN"/>
                          <m:t>X</m:t>
                        </m:r>
                        <m:r>
                          <a:rPr lang="en-US" altLang="zh-CN"/>
                          <m:t>(</m:t>
                        </m:r>
                        <m:r>
                          <m:rPr>
                            <m:sty m:val="p"/>
                          </m:rPr>
                          <a:rPr lang="en-US" altLang="zh-CN"/>
                          <m:t>t</m:t>
                        </m:r>
                        <m:r>
                          <a:rPr lang="en-US" altLang="zh-CN"/>
                          <m:t>)</m:t>
                        </m:r>
                        <m:r>
                          <a:rPr lang="zh-CN" altLang="en-US" i="1"/>
                          <m:t>−</m:t>
                        </m:r>
                        <m:r>
                          <m:rPr>
                            <m:sty m:val="p"/>
                          </m:rPr>
                          <a:rPr lang="en-US" altLang="zh-CN"/>
                          <m:t>m</m:t>
                        </m:r>
                        <m:r>
                          <a:rPr lang="en-US" altLang="zh-CN"/>
                          <m:t>11(</m:t>
                        </m:r>
                        <m:r>
                          <m:rPr>
                            <m:sty m:val="p"/>
                          </m:rPr>
                          <a:rPr lang="en-US" altLang="zh-CN"/>
                          <m:t>t</m:t>
                        </m:r>
                        <m:r>
                          <a:rPr lang="en-US" altLang="zh-CN"/>
                          <m:t>)</m:t>
                        </m:r>
                      </m:num>
                      <m:den>
                        <m:r>
                          <m:rPr>
                            <m:sty m:val="p"/>
                          </m:rPr>
                          <a:rPr lang="en-US" altLang="zh-CN"/>
                          <m:t>a</m:t>
                        </m:r>
                        <m:r>
                          <a:rPr lang="en-US" altLang="zh-CN"/>
                          <m:t>11(</m:t>
                        </m:r>
                        <m:r>
                          <m:rPr>
                            <m:sty m:val="p"/>
                          </m:rPr>
                          <a:rPr lang="en-US" altLang="zh-CN"/>
                          <m:t>t</m:t>
                        </m:r>
                        <m:r>
                          <a:rPr lang="en-US" altLang="zh-CN"/>
                          <m:t>)</m:t>
                        </m:r>
                      </m:den>
                    </m:f>
                  </m:oMath>
                </a14:m>
                <a:endParaRPr lang="zh-CN" altLang="zh-CN"/>
              </a:p>
              <a:p>
                <a:r>
                  <a:rPr lang="zh-CN" altLang="zh-CN"/>
                  <a:t>判断所得</a:t>
                </a:r>
                <a:r>
                  <a:rPr lang="en-US" altLang="zh-CN"/>
                  <a:t>s11(t)</a:t>
                </a:r>
                <a:r>
                  <a:rPr lang="zh-CN" altLang="zh-CN"/>
                  <a:t>是否为纯调频信号，如果不是，则将</a:t>
                </a:r>
                <a:r>
                  <a:rPr lang="en-US" altLang="zh-CN"/>
                  <a:t>s11(t)</a:t>
                </a:r>
                <a:r>
                  <a:rPr lang="zh-CN" altLang="zh-CN"/>
                  <a:t>作为新的原始信号重复步骤</a:t>
                </a:r>
                <a:r>
                  <a:rPr lang="en-US" altLang="zh-CN"/>
                  <a:t>1~3</a:t>
                </a:r>
                <a:r>
                  <a:rPr lang="zh-CN" altLang="zh-CN"/>
                  <a:t>，循环</a:t>
                </a:r>
                <a:r>
                  <a:rPr lang="en-US" altLang="zh-CN"/>
                  <a:t>n</a:t>
                </a:r>
                <a:r>
                  <a:rPr lang="zh-CN" altLang="zh-CN"/>
                  <a:t>次，直到</a:t>
                </a:r>
                <a:r>
                  <a:rPr lang="en-US" altLang="zh-CN"/>
                  <a:t> s1n(t)</a:t>
                </a:r>
                <a:r>
                  <a:rPr lang="zh-CN" altLang="zh-CN"/>
                  <a:t>为纯调频信号，即它的包络估计函</a:t>
                </a:r>
                <a14:m>
                  <m:oMath xmlns:m="http://schemas.openxmlformats.org/officeDocument/2006/math">
                    <m:func>
                      <m:funcPr>
                        <m:ctrlPr>
                          <a:rPr lang="zh-CN" altLang="zh-CN" i="1"/>
                        </m:ctrlPr>
                      </m:funcPr>
                      <m:fName>
                        <m:limLow>
                          <m:limLowPr>
                            <m:ctrlPr>
                              <a:rPr lang="zh-CN" altLang="zh-CN" i="1"/>
                            </m:ctrlPr>
                          </m:limLowPr>
                          <m:e>
                            <m:r>
                              <m:rPr>
                                <m:sty m:val="p"/>
                              </m:rPr>
                              <a:rPr lang="en-US" altLang="zh-CN"/>
                              <m:t>lim</m:t>
                            </m:r>
                          </m:e>
                          <m:lim>
                            <m:r>
                              <a:rPr lang="en-US" altLang="zh-CN" i="1"/>
                              <m:t>𝑛</m:t>
                            </m:r>
                            <m:r>
                              <a:rPr lang="en-US" altLang="zh-CN"/>
                              <m:t>→∞</m:t>
                            </m:r>
                          </m:lim>
                        </m:limLow>
                      </m:fName>
                      <m:e>
                        <m:r>
                          <m:rPr>
                            <m:sty m:val="p"/>
                          </m:rPr>
                          <a:rPr lang="en-US" altLang="zh-CN"/>
                          <m:t>a</m:t>
                        </m:r>
                        <m:r>
                          <a:rPr lang="en-US" altLang="zh-CN" baseline="-25000"/>
                          <m:t>1</m:t>
                        </m:r>
                        <m:r>
                          <m:rPr>
                            <m:sty m:val="p"/>
                          </m:rPr>
                          <a:rPr lang="en-US" altLang="zh-CN" baseline="-25000"/>
                          <m:t>n</m:t>
                        </m:r>
                        <m:r>
                          <a:rPr lang="zh-CN" altLang="zh-CN"/>
                          <m:t>（</m:t>
                        </m:r>
                        <m:r>
                          <m:rPr>
                            <m:sty m:val="p"/>
                          </m:rPr>
                          <a:rPr lang="en-US" altLang="zh-CN"/>
                          <m:t>t</m:t>
                        </m:r>
                        <m:r>
                          <a:rPr lang="zh-CN" altLang="zh-CN"/>
                          <m:t>）</m:t>
                        </m:r>
                        <m:r>
                          <a:rPr lang="en-US" altLang="zh-CN"/>
                          <m:t>=1</m:t>
                        </m:r>
                      </m:e>
                    </m:func>
                  </m:oMath>
                </a14:m>
                <a:r>
                  <a:rPr lang="zh-CN" altLang="zh-CN"/>
                  <a:t>。</a:t>
                </a:r>
              </a:p>
              <a:p>
                <a:r>
                  <a:rPr lang="zh-CN" altLang="zh-CN"/>
                  <a:t>在实际运算中，该条件需要做的迭代次数过多，过于繁琐。因此，需要设定一个变动量</a:t>
                </a:r>
                <a14:m>
                  <m:oMath xmlns:m="http://schemas.openxmlformats.org/officeDocument/2006/math">
                    <m:r>
                      <a:rPr lang="en-US" altLang="zh-CN"/>
                      <m:t>∆</m:t>
                    </m:r>
                  </m:oMath>
                </a14:m>
                <a:r>
                  <a:rPr lang="zh-CN" altLang="zh-CN"/>
                  <a:t>，当满足时</a:t>
                </a:r>
                <a14:m>
                  <m:oMath xmlns:m="http://schemas.openxmlformats.org/officeDocument/2006/math">
                    <m:r>
                      <a:rPr lang="en-US" altLang="zh-CN"/>
                      <m:t>1</m:t>
                    </m:r>
                    <m:r>
                      <a:rPr lang="en-US" altLang="zh-CN" i="1"/>
                      <m:t>−</m:t>
                    </m:r>
                    <m:r>
                      <a:rPr lang="en-US" altLang="zh-CN"/>
                      <m:t>∆≤</m:t>
                    </m:r>
                    <m:r>
                      <m:rPr>
                        <m:sty m:val="p"/>
                      </m:rPr>
                      <a:rPr lang="en-US" altLang="zh-CN"/>
                      <m:t>a</m:t>
                    </m:r>
                    <m:r>
                      <a:rPr lang="en-US" altLang="zh-CN"/>
                      <m:t>1</m:t>
                    </m:r>
                    <m:r>
                      <m:rPr>
                        <m:sty m:val="p"/>
                      </m:rPr>
                      <a:rPr lang="en-US" altLang="zh-CN"/>
                      <m:t>n</m:t>
                    </m:r>
                    <m:d>
                      <m:dPr>
                        <m:ctrlPr>
                          <a:rPr lang="zh-CN" altLang="zh-CN" i="1"/>
                        </m:ctrlPr>
                      </m:dPr>
                      <m:e>
                        <m:r>
                          <m:rPr>
                            <m:sty m:val="p"/>
                          </m:rPr>
                          <a:rPr lang="en-US" altLang="zh-CN"/>
                          <m:t>t</m:t>
                        </m:r>
                      </m:e>
                    </m:d>
                    <m:r>
                      <a:rPr lang="en-US" altLang="zh-CN"/>
                      <m:t>≤1+∆</m:t>
                    </m:r>
                  </m:oMath>
                </a14:m>
                <a:r>
                  <a:rPr lang="zh-CN" altLang="zh-CN"/>
                  <a:t>，迭代结束，实验中取</a:t>
                </a:r>
                <a14:m>
                  <m:oMath xmlns:m="http://schemas.openxmlformats.org/officeDocument/2006/math">
                    <m:r>
                      <a:rPr lang="en-US" altLang="zh-CN"/>
                      <m:t>∆=0.1</m:t>
                    </m:r>
                  </m:oMath>
                </a14:m>
                <a:r>
                  <a:rPr lang="zh-CN" altLang="zh-CN"/>
                  <a:t>。</a:t>
                </a:r>
              </a:p>
              <a:p>
                <a:endParaRPr lang="zh-CN" altLang="en-US"/>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1011" y="764704"/>
                <a:ext cx="12160989" cy="6408712"/>
              </a:xfrm>
              <a:blipFill rotWithShape="1">
                <a:blip r:embed="rId3"/>
                <a:stretch>
                  <a:fillRect l="-752" t="-2852" r="-18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2388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5413" y="-1539552"/>
            <a:ext cx="10972800" cy="1143000"/>
          </a:xfrm>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116632"/>
                <a:ext cx="12207147" cy="5069160"/>
              </a:xfrm>
            </p:spPr>
            <p:txBody>
              <a:bodyPr>
                <a:normAutofit lnSpcReduction="10000"/>
              </a:bodyPr>
              <a:lstStyle/>
              <a:p>
                <a:r>
                  <a:rPr lang="zh-CN" altLang="zh-CN" smtClean="0"/>
                  <a:t>④将以上迭代过程中产生的所有包络估计函数作乘积，得到包络信号</a:t>
                </a:r>
                <a:r>
                  <a:rPr lang="en-US" altLang="zh-CN"/>
                  <a:t>a1(t)</a:t>
                </a:r>
                <a:endParaRPr lang="zh-CN" altLang="zh-CN"/>
              </a:p>
              <a:p>
                <a:r>
                  <a:rPr lang="en-US" altLang="zh-CN"/>
                  <a:t>a1(t)=a11(t)a12(t)...a1n(t)=</a:t>
                </a:r>
                <a14:m>
                  <m:oMath xmlns:m="http://schemas.openxmlformats.org/officeDocument/2006/math">
                    <m:nary>
                      <m:naryPr>
                        <m:chr m:val="∏"/>
                        <m:limLoc m:val="undOvr"/>
                        <m:ctrlPr>
                          <a:rPr lang="zh-CN" altLang="zh-CN" i="1">
                            <a:latin typeface="Cambria Math"/>
                          </a:rPr>
                        </m:ctrlPr>
                      </m:naryPr>
                      <m:sub>
                        <m:r>
                          <a:rPr lang="en-US" altLang="zh-CN" i="1">
                            <a:latin typeface="Cambria Math"/>
                          </a:rPr>
                          <m:t>𝑘</m:t>
                        </m:r>
                        <m:r>
                          <a:rPr lang="en-US" altLang="zh-CN" i="1">
                            <a:latin typeface="Cambria Math"/>
                          </a:rPr>
                          <m:t>=1</m:t>
                        </m:r>
                      </m:sub>
                      <m:sup>
                        <m:r>
                          <a:rPr lang="en-US" altLang="zh-CN" i="1">
                            <a:latin typeface="Cambria Math"/>
                          </a:rPr>
                          <m:t>𝑛</m:t>
                        </m:r>
                      </m:sup>
                      <m:e>
                        <m:r>
                          <a:rPr lang="en-US" altLang="zh-CN" i="1">
                            <a:latin typeface="Cambria Math"/>
                          </a:rPr>
                          <m:t>𝑎</m:t>
                        </m:r>
                        <m:r>
                          <a:rPr lang="en-US" altLang="zh-CN" i="1">
                            <a:latin typeface="Cambria Math"/>
                          </a:rPr>
                          <m:t>1</m:t>
                        </m:r>
                        <m:r>
                          <a:rPr lang="en-US" altLang="zh-CN" i="1">
                            <a:latin typeface="Cambria Math"/>
                          </a:rPr>
                          <m:t>𝑘</m:t>
                        </m:r>
                        <m:r>
                          <a:rPr lang="en-US" altLang="zh-CN" i="1">
                            <a:latin typeface="Cambria Math"/>
                          </a:rPr>
                          <m:t>(</m:t>
                        </m:r>
                        <m:r>
                          <a:rPr lang="en-US" altLang="zh-CN" i="1">
                            <a:latin typeface="Cambria Math"/>
                          </a:rPr>
                          <m:t>𝑡</m:t>
                        </m:r>
                        <m:r>
                          <a:rPr lang="en-US" altLang="zh-CN" i="1">
                            <a:latin typeface="Cambria Math"/>
                          </a:rPr>
                          <m:t>)</m:t>
                        </m:r>
                      </m:e>
                    </m:nary>
                  </m:oMath>
                </a14:m>
                <a:endParaRPr lang="en-US" altLang="zh-CN" smtClean="0"/>
              </a:p>
              <a:p>
                <a:r>
                  <a:rPr lang="zh-CN" altLang="zh-CN" smtClean="0"/>
                  <a:t>⑤ 包络信号</a:t>
                </a:r>
                <a:r>
                  <a:rPr lang="en-US" altLang="zh-CN"/>
                  <a:t>a1(t)</a:t>
                </a:r>
                <a:r>
                  <a:rPr lang="zh-CN" altLang="zh-CN"/>
                  <a:t>与纯调频信号</a:t>
                </a:r>
                <a:r>
                  <a:rPr lang="en-US" altLang="zh-CN"/>
                  <a:t>S1n(t)</a:t>
                </a:r>
                <a:r>
                  <a:rPr lang="zh-CN" altLang="zh-CN"/>
                  <a:t>作乘积，便可得到原始信号的第一个</a:t>
                </a:r>
                <a:r>
                  <a:rPr lang="en-US" altLang="zh-CN"/>
                  <a:t>PF</a:t>
                </a:r>
                <a:r>
                  <a:rPr lang="zh-CN" altLang="zh-CN"/>
                  <a:t>分量</a:t>
                </a:r>
                <a:r>
                  <a:rPr lang="en-US" altLang="zh-CN"/>
                  <a:t>:</a:t>
                </a:r>
                <a:endParaRPr lang="zh-CN" altLang="zh-CN"/>
              </a:p>
              <a:p>
                <a:r>
                  <a:rPr lang="en-US" altLang="zh-CN"/>
                  <a:t>PF1(t)=a1(t)s1n(t)</a:t>
                </a:r>
                <a:endParaRPr lang="zh-CN" altLang="zh-CN"/>
              </a:p>
              <a:p>
                <a:r>
                  <a:rPr lang="zh-CN" altLang="zh-CN"/>
                  <a:t>它的瞬时幅值为</a:t>
                </a:r>
                <a:r>
                  <a:rPr lang="en-US" altLang="zh-CN"/>
                  <a:t>a1</a:t>
                </a:r>
                <a:r>
                  <a:rPr lang="zh-CN" altLang="zh-CN"/>
                  <a:t>（</a:t>
                </a:r>
                <a:r>
                  <a:rPr lang="en-US" altLang="zh-CN"/>
                  <a:t>t</a:t>
                </a:r>
                <a:r>
                  <a:rPr lang="zh-CN" altLang="zh-CN"/>
                  <a:t>），瞬时相位为</a:t>
                </a:r>
                <a14:m>
                  <m:oMath xmlns:m="http://schemas.openxmlformats.org/officeDocument/2006/math">
                    <m:r>
                      <a:rPr lang="en-US" altLang="zh-CN">
                        <a:latin typeface="Cambria Math"/>
                      </a:rPr>
                      <m:t>∅1</m:t>
                    </m:r>
                    <m:r>
                      <a:rPr lang="zh-CN" altLang="zh-CN">
                        <a:latin typeface="Cambria Math"/>
                      </a:rPr>
                      <m:t>（</m:t>
                    </m:r>
                    <m:r>
                      <m:rPr>
                        <m:sty m:val="p"/>
                      </m:rPr>
                      <a:rPr lang="en-US" altLang="zh-CN">
                        <a:latin typeface="Cambria Math"/>
                      </a:rPr>
                      <m:t>t</m:t>
                    </m:r>
                    <m:r>
                      <a:rPr lang="zh-CN" altLang="zh-CN">
                        <a:latin typeface="Cambria Math"/>
                      </a:rPr>
                      <m:t>）</m:t>
                    </m:r>
                  </m:oMath>
                </a14:m>
                <a:r>
                  <a:rPr lang="zh-CN" altLang="zh-CN"/>
                  <a:t>，瞬时频率为</a:t>
                </a:r>
                <a:r>
                  <a:rPr lang="en-US" altLang="zh-CN"/>
                  <a:t>f1</a:t>
                </a:r>
                <a:r>
                  <a:rPr lang="zh-CN" altLang="zh-CN"/>
                  <a:t>（</a:t>
                </a:r>
                <a:r>
                  <a:rPr lang="en-US" altLang="zh-CN"/>
                  <a:t>t</a:t>
                </a:r>
                <a:r>
                  <a:rPr lang="zh-CN" altLang="zh-CN"/>
                  <a:t>）</a:t>
                </a:r>
              </a:p>
              <a:p>
                <a:r>
                  <a:rPr lang="zh-CN" altLang="zh-CN"/>
                  <a:t>⑥ 从原始信号中将</a:t>
                </a:r>
                <a:r>
                  <a:rPr lang="en-US" altLang="zh-CN"/>
                  <a:t>PF1(t)</a:t>
                </a:r>
                <a:r>
                  <a:rPr lang="zh-CN" altLang="zh-CN"/>
                  <a:t>分离出来，得到信号</a:t>
                </a:r>
                <a:r>
                  <a:rPr lang="en-US" altLang="zh-CN"/>
                  <a:t>u1(t)</a:t>
                </a:r>
                <a:r>
                  <a:rPr lang="zh-CN" altLang="zh-CN"/>
                  <a:t>，将</a:t>
                </a:r>
                <a:r>
                  <a:rPr lang="en-US" altLang="zh-CN"/>
                  <a:t>u1(t)</a:t>
                </a:r>
                <a:r>
                  <a:rPr lang="zh-CN" altLang="zh-CN"/>
                  <a:t>作为新的原始信号重复步骤</a:t>
                </a:r>
                <a:r>
                  <a:rPr lang="en-US" altLang="zh-CN"/>
                  <a:t>1~5</a:t>
                </a:r>
                <a:r>
                  <a:rPr lang="zh-CN" altLang="zh-CN"/>
                  <a:t>，</a:t>
                </a:r>
              </a:p>
              <a:p>
                <a:r>
                  <a:rPr lang="zh-CN" altLang="zh-CN"/>
                  <a:t>循环</a:t>
                </a:r>
                <a:r>
                  <a:rPr lang="en-US" altLang="zh-CN"/>
                  <a:t>k</a:t>
                </a:r>
                <a:r>
                  <a:rPr lang="zh-CN" altLang="zh-CN"/>
                  <a:t>次，直至</a:t>
                </a:r>
                <a:r>
                  <a:rPr lang="en-US" altLang="zh-CN"/>
                  <a:t>u</a:t>
                </a:r>
                <a:r>
                  <a:rPr lang="en-US" altLang="zh-CN" baseline="-25000"/>
                  <a:t>k</a:t>
                </a:r>
                <a:r>
                  <a:rPr lang="en-US" altLang="zh-CN"/>
                  <a:t>(t)</a:t>
                </a:r>
                <a:r>
                  <a:rPr lang="zh-CN" altLang="zh-CN"/>
                  <a:t>为一个单调函数。至此，原始信号</a:t>
                </a:r>
                <a:r>
                  <a:rPr lang="en-US" altLang="zh-CN"/>
                  <a:t>x(t)</a:t>
                </a:r>
                <a:r>
                  <a:rPr lang="zh-CN" altLang="zh-CN"/>
                  <a:t>被分解成为一系列</a:t>
                </a:r>
                <a:r>
                  <a:rPr lang="en-US" altLang="zh-CN"/>
                  <a:t>PF</a:t>
                </a:r>
                <a:r>
                  <a:rPr lang="zh-CN" altLang="zh-CN"/>
                  <a:t>分量和一个单调函</a:t>
                </a:r>
                <a:r>
                  <a:rPr lang="en-US" altLang="zh-CN"/>
                  <a:t>u</a:t>
                </a:r>
                <a:r>
                  <a:rPr lang="en-US" altLang="zh-CN" baseline="-25000"/>
                  <a:t>k</a:t>
                </a:r>
                <a:r>
                  <a:rPr lang="en-US" altLang="zh-CN"/>
                  <a:t>(t)</a:t>
                </a:r>
                <a:r>
                  <a:rPr lang="zh-CN" altLang="zh-CN"/>
                  <a:t>之和</a:t>
                </a:r>
                <a:r>
                  <a:rPr lang="en-US" altLang="zh-CN"/>
                  <a:t>.</a:t>
                </a:r>
                <a:endParaRPr lang="zh-CN" altLang="zh-CN"/>
              </a:p>
              <a:p>
                <a14:m>
                  <m:oMath xmlns:m="http://schemas.openxmlformats.org/officeDocument/2006/math">
                    <m:r>
                      <m:rPr>
                        <m:sty m:val="p"/>
                      </m:rPr>
                      <a:rPr lang="en-US" altLang="zh-CN"/>
                      <m:t>u</m:t>
                    </m:r>
                    <m:r>
                      <a:rPr lang="en-US" altLang="zh-CN"/>
                      <m:t>1(</m:t>
                    </m:r>
                    <m:r>
                      <m:rPr>
                        <m:sty m:val="p"/>
                      </m:rPr>
                      <a:rPr lang="en-US" altLang="zh-CN"/>
                      <m:t>t</m:t>
                    </m:r>
                    <m:r>
                      <a:rPr lang="en-US" altLang="zh-CN"/>
                      <m:t>)=</m:t>
                    </m:r>
                    <m:r>
                      <m:rPr>
                        <m:sty m:val="p"/>
                      </m:rPr>
                      <a:rPr lang="en-US" altLang="zh-CN"/>
                      <m:t>x</m:t>
                    </m:r>
                    <m:r>
                      <a:rPr lang="en-US" altLang="zh-CN"/>
                      <m:t>(</m:t>
                    </m:r>
                    <m:r>
                      <m:rPr>
                        <m:sty m:val="p"/>
                      </m:rPr>
                      <a:rPr lang="en-US" altLang="zh-CN"/>
                      <m:t>t</m:t>
                    </m:r>
                    <m:r>
                      <a:rPr lang="en-US" altLang="zh-CN"/>
                      <m:t>)</m:t>
                    </m:r>
                    <m:r>
                      <a:rPr lang="zh-CN" altLang="en-US" i="1"/>
                      <m:t>−</m:t>
                    </m:r>
                    <m:r>
                      <m:rPr>
                        <m:sty m:val="p"/>
                      </m:rPr>
                      <a:rPr lang="en-US" altLang="zh-CN"/>
                      <m:t>PF</m:t>
                    </m:r>
                    <m:r>
                      <a:rPr lang="en-US" altLang="zh-CN"/>
                      <m:t>1(</m:t>
                    </m:r>
                    <m:r>
                      <m:rPr>
                        <m:sty m:val="p"/>
                      </m:rPr>
                      <a:rPr lang="en-US" altLang="zh-CN"/>
                      <m:t>t</m:t>
                    </m:r>
                    <m:r>
                      <a:rPr lang="en-US" altLang="zh-CN"/>
                      <m:t>)</m:t>
                    </m:r>
                  </m:oMath>
                </a14:m>
                <a:r>
                  <a:rPr lang="en-US" altLang="zh-CN"/>
                  <a:t>          </a:t>
                </a:r>
                <a14:m>
                  <m:oMath xmlns:m="http://schemas.openxmlformats.org/officeDocument/2006/math">
                    <m:r>
                      <m:rPr>
                        <m:sty m:val="p"/>
                      </m:rPr>
                      <a:rPr lang="en-US" altLang="zh-CN"/>
                      <m:t>X</m:t>
                    </m:r>
                    <m:d>
                      <m:dPr>
                        <m:ctrlPr>
                          <a:rPr lang="zh-CN" altLang="zh-CN" i="1"/>
                        </m:ctrlPr>
                      </m:dPr>
                      <m:e>
                        <m:r>
                          <m:rPr>
                            <m:sty m:val="p"/>
                          </m:rPr>
                          <a:rPr lang="en-US" altLang="zh-CN"/>
                          <m:t>t</m:t>
                        </m:r>
                      </m:e>
                    </m:d>
                    <m:r>
                      <a:rPr lang="en-US" altLang="zh-CN"/>
                      <m:t>=</m:t>
                    </m:r>
                    <m:nary>
                      <m:naryPr>
                        <m:chr m:val="∑"/>
                        <m:limLoc m:val="undOvr"/>
                        <m:ctrlPr>
                          <a:rPr lang="zh-CN" altLang="zh-CN" i="1"/>
                        </m:ctrlPr>
                      </m:naryPr>
                      <m:sub>
                        <m:r>
                          <a:rPr lang="en-US" altLang="zh-CN" i="1"/>
                          <m:t>𝑖</m:t>
                        </m:r>
                        <m:r>
                          <a:rPr lang="en-US" altLang="zh-CN" i="1"/>
                          <m:t>=1</m:t>
                        </m:r>
                      </m:sub>
                      <m:sup>
                        <m:r>
                          <a:rPr lang="en-US" altLang="zh-CN" i="1"/>
                          <m:t>𝑘</m:t>
                        </m:r>
                      </m:sup>
                      <m:e>
                        <m:r>
                          <a:rPr lang="en-US" altLang="zh-CN" i="1"/>
                          <m:t>𝑃𝐹𝑖</m:t>
                        </m:r>
                        <m:d>
                          <m:dPr>
                            <m:ctrlPr>
                              <a:rPr lang="zh-CN" altLang="zh-CN" i="1"/>
                            </m:ctrlPr>
                          </m:dPr>
                          <m:e>
                            <m:r>
                              <a:rPr lang="en-US" altLang="zh-CN" i="1"/>
                              <m:t>𝑡</m:t>
                            </m:r>
                          </m:e>
                        </m:d>
                        <m:r>
                          <a:rPr lang="en-US" altLang="zh-CN" i="1"/>
                          <m:t>+</m:t>
                        </m:r>
                        <m:r>
                          <a:rPr lang="en-US" altLang="zh-CN" i="1"/>
                          <m:t>𝑢𝑘</m:t>
                        </m:r>
                        <m:r>
                          <a:rPr lang="en-US" altLang="zh-CN" i="1"/>
                          <m:t>(</m:t>
                        </m:r>
                        <m:r>
                          <a:rPr lang="en-US" altLang="zh-CN" i="1"/>
                          <m:t>𝑡</m:t>
                        </m:r>
                        <m:r>
                          <a:rPr lang="en-US" altLang="zh-CN" i="1"/>
                          <m:t>)</m:t>
                        </m:r>
                      </m:e>
                    </m:nary>
                  </m:oMath>
                </a14:m>
                <a:endParaRPr lang="zh-CN" altLang="zh-CN"/>
              </a:p>
              <a:p>
                <a:endParaRPr lang="zh-CN" altLang="en-US"/>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116632"/>
                <a:ext cx="12207147" cy="5069160"/>
              </a:xfrm>
              <a:blipFill rotWithShape="1">
                <a:blip r:embed="rId2"/>
                <a:stretch>
                  <a:fillRect l="-849" t="-33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644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804" y="0"/>
            <a:ext cx="8235316" cy="6723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1210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130"/>
            <a:ext cx="10972800" cy="6420207"/>
          </a:xfrm>
        </p:spPr>
        <p:txBody>
          <a:bodyPr>
            <a:normAutofit fontScale="85000" lnSpcReduction="10000"/>
          </a:bodyPr>
          <a:lstStyle/>
          <a:p>
            <a:r>
              <a:rPr lang="zh-CN" altLang="zh-CN"/>
              <a:t>三、</a:t>
            </a:r>
            <a:r>
              <a:rPr lang="en-US" altLang="zh-CN"/>
              <a:t>EMD</a:t>
            </a:r>
            <a:r>
              <a:rPr lang="zh-CN" altLang="zh-CN"/>
              <a:t>和</a:t>
            </a:r>
            <a:r>
              <a:rPr lang="en-US" altLang="zh-CN"/>
              <a:t>LMD</a:t>
            </a:r>
            <a:r>
              <a:rPr lang="zh-CN" altLang="zh-CN"/>
              <a:t>的比较</a:t>
            </a:r>
          </a:p>
          <a:p>
            <a:r>
              <a:rPr lang="en-US" altLang="zh-CN"/>
              <a:t>1.</a:t>
            </a:r>
            <a:r>
              <a:rPr lang="zh-CN" altLang="zh-CN"/>
              <a:t>共同点</a:t>
            </a:r>
          </a:p>
          <a:p>
            <a:r>
              <a:rPr lang="zh-CN" altLang="zh-CN"/>
              <a:t>两者都是以分解原始信号由频率从高到低的次序和固定算法不断迭代直至满足条件为止得到分量，由于分解结果取决于信号自身，所以都是自适应的分解法。</a:t>
            </a:r>
          </a:p>
          <a:p>
            <a:r>
              <a:rPr lang="en-US" altLang="zh-CN"/>
              <a:t>2.</a:t>
            </a:r>
            <a:r>
              <a:rPr lang="zh-CN" altLang="zh-CN"/>
              <a:t>差异点</a:t>
            </a:r>
          </a:p>
          <a:p>
            <a:r>
              <a:rPr lang="en-US" altLang="zh-CN"/>
              <a:t>1</a:t>
            </a:r>
            <a:r>
              <a:rPr lang="zh-CN" altLang="zh-CN"/>
              <a:t>）求平均包络函数的算法不同，</a:t>
            </a:r>
            <a:r>
              <a:rPr lang="en-US" altLang="zh-CN"/>
              <a:t>EMD</a:t>
            </a:r>
            <a:r>
              <a:rPr lang="zh-CN" altLang="zh-CN"/>
              <a:t>采用三次样条曲线拟合极值点得到函数，</a:t>
            </a:r>
            <a:r>
              <a:rPr lang="en-US" altLang="zh-CN"/>
              <a:t>LMD</a:t>
            </a:r>
            <a:r>
              <a:rPr lang="zh-CN" altLang="zh-CN"/>
              <a:t>采用平滑极值点即不断求平均得到函数。</a:t>
            </a:r>
          </a:p>
          <a:p>
            <a:r>
              <a:rPr lang="en-US" altLang="zh-CN"/>
              <a:t>2</a:t>
            </a:r>
            <a:r>
              <a:rPr lang="zh-CN" altLang="zh-CN"/>
              <a:t>）取分量的算法不同，</a:t>
            </a:r>
            <a:r>
              <a:rPr lang="en-US" altLang="zh-CN"/>
              <a:t>EMD</a:t>
            </a:r>
            <a:r>
              <a:rPr lang="zh-CN" altLang="zh-CN"/>
              <a:t>采用原始信号不断减掉包络平均值得到分量，</a:t>
            </a:r>
            <a:r>
              <a:rPr lang="en-US" altLang="zh-CN"/>
              <a:t>LMD</a:t>
            </a:r>
            <a:r>
              <a:rPr lang="zh-CN" altLang="zh-CN"/>
              <a:t>采用原始信号减掉局部极值的平均值再除以包络值，最后把包络值的乘积乘上纯调频信号看做信号分量。</a:t>
            </a:r>
          </a:p>
          <a:p>
            <a:r>
              <a:rPr lang="en-US" altLang="zh-CN"/>
              <a:t>3</a:t>
            </a:r>
            <a:r>
              <a:rPr lang="zh-CN" altLang="zh-CN"/>
              <a:t>）求瞬时幅值和瞬时频率的算法不同</a:t>
            </a:r>
          </a:p>
          <a:p>
            <a:r>
              <a:rPr lang="en-US" altLang="zh-CN"/>
              <a:t>EMD</a:t>
            </a:r>
            <a:r>
              <a:rPr lang="zh-CN" altLang="zh-CN"/>
              <a:t>还要再用</a:t>
            </a:r>
            <a:r>
              <a:rPr lang="en-US" altLang="zh-CN"/>
              <a:t>Hilbert</a:t>
            </a:r>
            <a:r>
              <a:rPr lang="zh-CN" altLang="zh-CN"/>
              <a:t>变化得到解析函数，再由解析函数知道幅值和频率函数。</a:t>
            </a:r>
          </a:p>
          <a:p>
            <a:r>
              <a:rPr lang="en-US" altLang="zh-CN"/>
              <a:t>LMD</a:t>
            </a:r>
            <a:r>
              <a:rPr lang="zh-CN" altLang="zh-CN"/>
              <a:t>是能够直接就得到幅值函数（包络函数）和频率函数（纯调频函数）</a:t>
            </a:r>
          </a:p>
          <a:p>
            <a:r>
              <a:rPr lang="zh-CN" altLang="zh-CN"/>
              <a:t>总结 ：</a:t>
            </a:r>
            <a:r>
              <a:rPr lang="en-US" altLang="zh-CN"/>
              <a:t>EMD</a:t>
            </a:r>
            <a:r>
              <a:rPr lang="zh-CN" altLang="zh-CN"/>
              <a:t>的分解简单，但得再</a:t>
            </a:r>
            <a:r>
              <a:rPr lang="en-US" altLang="zh-CN"/>
              <a:t>Hilbert</a:t>
            </a:r>
            <a:r>
              <a:rPr lang="zh-CN" altLang="zh-CN"/>
              <a:t>变化得到最终分解信号；</a:t>
            </a:r>
            <a:r>
              <a:rPr lang="en-US" altLang="zh-CN"/>
              <a:t>LMD</a:t>
            </a:r>
            <a:r>
              <a:rPr lang="zh-CN" altLang="zh-CN"/>
              <a:t>使用较为繁琐的迭代计算出幅值和频率函数，但不需要再进一步的运算，所以两者的难易度相当。两种方法都是用极值点进行拟合包络函数的，但原始信号的两个端点不清楚是不是极值点，所以得到的拟合量存在着误差，需要进一步的改进。</a:t>
            </a:r>
          </a:p>
          <a:p>
            <a:endParaRPr lang="zh-CN" altLang="en-US"/>
          </a:p>
        </p:txBody>
      </p:sp>
    </p:spTree>
    <p:extLst>
      <p:ext uri="{BB962C8B-B14F-4D97-AF65-F5344CB8AC3E}">
        <p14:creationId xmlns:p14="http://schemas.microsoft.com/office/powerpoint/2010/main" val="883986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1263237" y="116632"/>
            <a:ext cx="5088565" cy="4824536"/>
          </a:xfrm>
          <a:prstGeom prst="rect">
            <a:avLst/>
          </a:prstGeom>
        </p:spPr>
      </p:pic>
    </p:spTree>
    <p:extLst>
      <p:ext uri="{BB962C8B-B14F-4D97-AF65-F5344CB8AC3E}">
        <p14:creationId xmlns:p14="http://schemas.microsoft.com/office/powerpoint/2010/main" val="1357445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样本熵</a:t>
            </a:r>
          </a:p>
        </p:txBody>
      </p:sp>
      <p:sp>
        <p:nvSpPr>
          <p:cNvPr id="3" name="内容占位符 2"/>
          <p:cNvSpPr>
            <a:spLocks noGrp="1"/>
          </p:cNvSpPr>
          <p:nvPr>
            <p:ph idx="1"/>
          </p:nvPr>
        </p:nvSpPr>
        <p:spPr/>
        <p:txBody>
          <a:bodyPr/>
          <a:lstStyle/>
          <a:p>
            <a:pPr marL="0" indent="0">
              <a:buNone/>
            </a:pPr>
            <a:r>
              <a:rPr lang="zh-CN" altLang="en-US"/>
              <a:t>样本熵是一种有别于近似熵的不计数自身匹配的统计量，是对于近似熵算法的改进。序列越复杂，其样本熵值就越大．其中</a:t>
            </a:r>
            <a:r>
              <a:rPr lang="en-US" altLang="zh-CN"/>
              <a:t>N</a:t>
            </a:r>
            <a:r>
              <a:rPr lang="zh-CN" altLang="en-US"/>
              <a:t>为时间点数，</a:t>
            </a:r>
            <a:r>
              <a:rPr lang="en-US" altLang="zh-CN"/>
              <a:t>m</a:t>
            </a:r>
            <a:r>
              <a:rPr lang="zh-CN" altLang="en-US"/>
              <a:t>为维数，</a:t>
            </a:r>
            <a:r>
              <a:rPr lang="en-US" altLang="zh-CN"/>
              <a:t>r</a:t>
            </a:r>
            <a:r>
              <a:rPr lang="zh-CN" altLang="en-US"/>
              <a:t>为相似容限</a:t>
            </a:r>
          </a:p>
          <a:p>
            <a:pPr marL="0" indent="0">
              <a:buNone/>
            </a:pPr>
            <a:endParaRPr lang="zh-CN" altLang="en-US"/>
          </a:p>
        </p:txBody>
      </p:sp>
      <p:pic>
        <p:nvPicPr>
          <p:cNvPr id="4" name="图片 3"/>
          <p:cNvPicPr>
            <a:picLocks noChangeAspect="1"/>
          </p:cNvPicPr>
          <p:nvPr/>
        </p:nvPicPr>
        <p:blipFill>
          <a:blip r:embed="rId2"/>
          <a:stretch>
            <a:fillRect/>
          </a:stretch>
        </p:blipFill>
        <p:spPr>
          <a:xfrm>
            <a:off x="838200" y="3036570"/>
            <a:ext cx="3277235" cy="3147060"/>
          </a:xfrm>
          <a:prstGeom prst="rect">
            <a:avLst/>
          </a:prstGeom>
        </p:spPr>
      </p:pic>
      <p:pic>
        <p:nvPicPr>
          <p:cNvPr id="5" name="图片 4"/>
          <p:cNvPicPr>
            <a:picLocks noChangeAspect="1"/>
          </p:cNvPicPr>
          <p:nvPr/>
        </p:nvPicPr>
        <p:blipFill>
          <a:blip r:embed="rId3"/>
          <a:stretch>
            <a:fillRect/>
          </a:stretch>
        </p:blipFill>
        <p:spPr>
          <a:xfrm>
            <a:off x="4210685" y="3042920"/>
            <a:ext cx="3770630" cy="3140710"/>
          </a:xfrm>
          <a:prstGeom prst="rect">
            <a:avLst/>
          </a:prstGeom>
        </p:spPr>
      </p:pic>
      <p:pic>
        <p:nvPicPr>
          <p:cNvPr id="8" name="图片 8" descr="http://www.ilovematlab.cn/attachments/month_1006/20100623_f98a27788f5b149a1784lyea2nBHfc7Z.jpg"/>
          <p:cNvPicPr>
            <a:picLocks noChangeAspect="1" noChangeArrowheads="1"/>
          </p:cNvPicPr>
          <p:nvPr/>
        </p:nvPicPr>
        <p:blipFill>
          <a:blip r:embed="rId4"/>
          <a:srcRect/>
          <a:stretch>
            <a:fillRect/>
          </a:stretch>
        </p:blipFill>
        <p:spPr>
          <a:xfrm>
            <a:off x="7981315" y="4101465"/>
            <a:ext cx="3996055" cy="315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频域分析</a:t>
            </a:r>
            <a:endParaRPr lang="en-US" altLang="zh-CN"/>
          </a:p>
        </p:txBody>
      </p:sp>
      <p:sp>
        <p:nvSpPr>
          <p:cNvPr id="3" name="内容占位符 2"/>
          <p:cNvSpPr>
            <a:spLocks noGrp="1"/>
          </p:cNvSpPr>
          <p:nvPr>
            <p:ph idx="1"/>
          </p:nvPr>
        </p:nvSpPr>
        <p:spPr/>
        <p:txBody>
          <a:bodyPr>
            <a:normAutofit lnSpcReduction="10000"/>
          </a:bodyPr>
          <a:lstStyle/>
          <a:p>
            <a:pPr marL="0" indent="0">
              <a:buNone/>
            </a:pPr>
            <a:r>
              <a:rPr lang="zh-CN" altLang="en-US"/>
              <a:t>频域分析：幅度随时间变化的</a:t>
            </a:r>
            <a:r>
              <a:rPr lang="en-US" altLang="zh-CN"/>
              <a:t>EEG</a:t>
            </a:r>
            <a:r>
              <a:rPr lang="zh-CN" altLang="en-US"/>
              <a:t>转化为功率随频率变化的谱图。</a:t>
            </a:r>
          </a:p>
          <a:p>
            <a:pPr marL="0" indent="0">
              <a:buNone/>
            </a:pPr>
            <a:r>
              <a:rPr lang="zh-CN" altLang="en-US"/>
              <a:t>一、经典功率谱估计</a:t>
            </a:r>
          </a:p>
          <a:p>
            <a:pPr marL="0" indent="0">
              <a:buNone/>
            </a:pPr>
            <a:r>
              <a:rPr lang="zh-CN" altLang="en-US"/>
              <a:t>①先估计相关函数，再经过傅里叶变换得到功率谱估计（维纳-辛钦定理：宽平稳随机过程的功率谱密度是其自相关函数的傅立叶变换）。</a:t>
            </a:r>
          </a:p>
          <a:p>
            <a:pPr marL="0" indent="0">
              <a:buNone/>
            </a:pPr>
            <a:r>
              <a:rPr lang="zh-CN" altLang="en-US"/>
              <a:t>②功率谱是幅频特性平方的总体均值与持续时间之比，是在持续时间趋于无穷时的极限值。</a:t>
            </a:r>
          </a:p>
          <a:p>
            <a:pPr marL="0" indent="0">
              <a:buNone/>
            </a:pPr>
            <a:r>
              <a:rPr lang="zh-CN" altLang="en-US"/>
              <a:t>特点：可以直接观察四种节律的分布和变化情况；不包含任何时域变化信息；分辨率随数据长度缩短而降低；毛刺较多；适用于平稳的</a:t>
            </a:r>
            <a:r>
              <a:rPr lang="en-US" altLang="zh-CN"/>
              <a:t>EEG</a:t>
            </a:r>
            <a:r>
              <a:rPr lang="zh-CN" altLang="en-US"/>
              <a:t>分析。</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样本熵实例</a:t>
            </a:r>
          </a:p>
        </p:txBody>
      </p:sp>
      <p:sp>
        <p:nvSpPr>
          <p:cNvPr id="3" name="内容占位符 2"/>
          <p:cNvSpPr>
            <a:spLocks noGrp="1"/>
          </p:cNvSpPr>
          <p:nvPr>
            <p:ph idx="1"/>
          </p:nvPr>
        </p:nvSpPr>
        <p:spPr/>
        <p:txBody>
          <a:bodyPr/>
          <a:lstStyle/>
          <a:p>
            <a:pPr marL="0" indent="0">
              <a:buNone/>
            </a:pPr>
            <a:r>
              <a:rPr lang="zh-CN" altLang="en-US"/>
              <a:t>采样频率</a:t>
            </a:r>
            <a:r>
              <a:rPr lang="en-US" altLang="zh-CN"/>
              <a:t>250Hz</a:t>
            </a:r>
            <a:r>
              <a:rPr lang="zh-CN" altLang="en-US"/>
              <a:t>，三种任务：注意、非注意、放松。每个任务</a:t>
            </a:r>
            <a:r>
              <a:rPr lang="en-US" altLang="zh-CN"/>
              <a:t>30s</a:t>
            </a:r>
            <a:r>
              <a:rPr lang="zh-CN" altLang="en-US"/>
              <a:t>，重复</a:t>
            </a:r>
            <a:r>
              <a:rPr lang="en-US" altLang="zh-CN"/>
              <a:t>10</a:t>
            </a:r>
            <a:r>
              <a:rPr lang="zh-CN" altLang="en-US"/>
              <a:t>次。</a:t>
            </a:r>
          </a:p>
          <a:p>
            <a:pPr marL="0" indent="0">
              <a:buNone/>
            </a:pPr>
            <a:endParaRPr lang="zh-CN" altLang="en-US"/>
          </a:p>
          <a:p>
            <a:pPr marL="0" indent="0">
              <a:buNone/>
            </a:pPr>
            <a:r>
              <a:rPr lang="zh-CN" altLang="en-US"/>
              <a:t>参数取值：</a:t>
            </a:r>
            <a:r>
              <a:rPr lang="en-US" altLang="zh-CN"/>
              <a:t>N=500</a:t>
            </a:r>
            <a:r>
              <a:rPr lang="zh-CN" altLang="en-US"/>
              <a:t>，即</a:t>
            </a:r>
            <a:r>
              <a:rPr lang="en-US" altLang="zh-CN"/>
              <a:t>2s</a:t>
            </a:r>
            <a:r>
              <a:rPr lang="zh-CN" altLang="en-US"/>
              <a:t>数据；</a:t>
            </a:r>
            <a:r>
              <a:rPr lang="en-US" altLang="zh-CN"/>
              <a:t>m=2</a:t>
            </a:r>
            <a:r>
              <a:rPr lang="zh-CN" altLang="en-US"/>
              <a:t>；</a:t>
            </a:r>
            <a:r>
              <a:rPr lang="en-US" altLang="zh-CN"/>
              <a:t>r=0.2δ</a:t>
            </a:r>
            <a:r>
              <a:rPr lang="zh-CN" altLang="en-US"/>
              <a:t>，</a:t>
            </a:r>
            <a:r>
              <a:rPr lang="en-US" altLang="zh-CN"/>
              <a:t>δ</a:t>
            </a:r>
            <a:r>
              <a:rPr lang="zh-CN" altLang="en-US"/>
              <a:t>是原始数据每个点的标准差。</a:t>
            </a:r>
          </a:p>
          <a:p>
            <a:pPr marL="0" indent="0">
              <a:buNone/>
            </a:pPr>
            <a:endParaRPr lang="zh-CN" altLang="en-US"/>
          </a:p>
          <a:p>
            <a:pPr marL="0" indent="0">
              <a:buNone/>
            </a:pPr>
            <a:r>
              <a:rPr lang="zh-CN" altLang="en-US"/>
              <a:t>窗口：</a:t>
            </a:r>
            <a:r>
              <a:rPr lang="en-US" altLang="zh-CN"/>
              <a:t>2s</a:t>
            </a:r>
            <a:r>
              <a:rPr lang="zh-CN" altLang="en-US"/>
              <a:t>，</a:t>
            </a:r>
            <a:r>
              <a:rPr lang="en-US" altLang="zh-CN"/>
              <a:t>50%</a:t>
            </a:r>
            <a:r>
              <a:rPr lang="zh-CN" altLang="en-US"/>
              <a:t>重叠。</a:t>
            </a:r>
          </a:p>
          <a:p>
            <a:pPr marL="0" indent="0">
              <a:buNone/>
            </a:pPr>
            <a:endParaRPr lang="zh-CN" altLang="en-US"/>
          </a:p>
          <a:p>
            <a:pPr marL="0" indent="0">
              <a:buNone/>
            </a:pP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样本熵实例</a:t>
            </a:r>
          </a:p>
        </p:txBody>
      </p:sp>
      <p:pic>
        <p:nvPicPr>
          <p:cNvPr id="4" name="内容占位符 3"/>
          <p:cNvPicPr>
            <a:picLocks noGrp="1" noChangeAspect="1"/>
          </p:cNvPicPr>
          <p:nvPr>
            <p:ph idx="1"/>
          </p:nvPr>
        </p:nvPicPr>
        <p:blipFill>
          <a:blip r:embed="rId2"/>
          <a:stretch>
            <a:fillRect/>
          </a:stretch>
        </p:blipFill>
        <p:spPr>
          <a:xfrm>
            <a:off x="114300" y="1691005"/>
            <a:ext cx="6844030" cy="4272280"/>
          </a:xfrm>
          <a:prstGeom prst="rect">
            <a:avLst/>
          </a:prstGeom>
        </p:spPr>
      </p:pic>
      <p:pic>
        <p:nvPicPr>
          <p:cNvPr id="5" name="图片 4"/>
          <p:cNvPicPr>
            <a:picLocks noChangeAspect="1"/>
          </p:cNvPicPr>
          <p:nvPr/>
        </p:nvPicPr>
        <p:blipFill>
          <a:blip r:embed="rId3"/>
          <a:stretch>
            <a:fillRect/>
          </a:stretch>
        </p:blipFill>
        <p:spPr>
          <a:xfrm>
            <a:off x="6437630" y="917575"/>
            <a:ext cx="5247640" cy="581914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实验范式</a:t>
            </a:r>
          </a:p>
        </p:txBody>
      </p:sp>
      <p:sp>
        <p:nvSpPr>
          <p:cNvPr id="3" name="内容占位符 2"/>
          <p:cNvSpPr>
            <a:spLocks noGrp="1"/>
          </p:cNvSpPr>
          <p:nvPr>
            <p:ph idx="1"/>
          </p:nvPr>
        </p:nvSpPr>
        <p:spPr/>
        <p:txBody>
          <a:bodyPr/>
          <a:lstStyle/>
          <a:p>
            <a:pPr marL="0" indent="0">
              <a:buNone/>
            </a:pPr>
            <a:r>
              <a:rPr lang="zh-CN" altLang="en-US"/>
              <a:t>三种状态：注意、非注意、放松</a:t>
            </a:r>
          </a:p>
          <a:p>
            <a:pPr marL="0" indent="0">
              <a:buNone/>
            </a:pPr>
            <a:r>
              <a:rPr lang="zh-CN" altLang="en-US"/>
              <a:t>注意：直接控制或想象控制游戏</a:t>
            </a:r>
          </a:p>
          <a:p>
            <a:pPr marL="0" indent="0">
              <a:buNone/>
            </a:pPr>
            <a:r>
              <a:rPr lang="zh-CN" altLang="en-US"/>
              <a:t>非注意：注视静止图片，精神不控制</a:t>
            </a:r>
          </a:p>
          <a:p>
            <a:pPr marL="0" indent="0">
              <a:buNone/>
            </a:pPr>
            <a:r>
              <a:rPr lang="zh-CN" altLang="en-US"/>
              <a:t>放松：全身和精神放松，睁眼</a:t>
            </a:r>
          </a:p>
          <a:p>
            <a:pPr marL="0" indent="0">
              <a:buNone/>
            </a:pPr>
            <a:r>
              <a:rPr lang="zh-CN" altLang="en-US"/>
              <a:t>采样率：依仪器采样率而定</a:t>
            </a:r>
          </a:p>
          <a:p>
            <a:pPr marL="0" indent="0">
              <a:buNone/>
            </a:pPr>
            <a:r>
              <a:rPr lang="zh-CN" altLang="en-US"/>
              <a:t>预处理：除眼电、肌电伪迹，除工频干扰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频域分析</a:t>
            </a:r>
            <a:endParaRPr lang="zh-CN" altLang="en-US"/>
          </a:p>
        </p:txBody>
      </p:sp>
      <p:sp>
        <p:nvSpPr>
          <p:cNvPr id="3" name="内容占位符 2"/>
          <p:cNvSpPr>
            <a:spLocks noGrp="1"/>
          </p:cNvSpPr>
          <p:nvPr>
            <p:ph idx="1"/>
          </p:nvPr>
        </p:nvSpPr>
        <p:spPr/>
        <p:txBody>
          <a:bodyPr>
            <a:normAutofit lnSpcReduction="10000"/>
          </a:bodyPr>
          <a:lstStyle/>
          <a:p>
            <a:pPr marL="0" indent="0">
              <a:buNone/>
            </a:pPr>
            <a:r>
              <a:rPr lang="zh-CN" altLang="en-US"/>
              <a:t>二、现代功率谱估计</a:t>
            </a:r>
          </a:p>
          <a:p>
            <a:pPr marL="0" indent="0">
              <a:buNone/>
            </a:pPr>
            <a:r>
              <a:rPr lang="zh-CN" altLang="en-US"/>
              <a:t>参数模型法：假设模型，估计参数，得到谱特性。</a:t>
            </a:r>
          </a:p>
          <a:p>
            <a:pPr marL="0" indent="0">
              <a:buNone/>
            </a:pPr>
            <a:r>
              <a:rPr lang="en-US" altLang="zh-CN"/>
              <a:t>AR</a:t>
            </a:r>
            <a:r>
              <a:rPr lang="zh-CN" altLang="en-US"/>
              <a:t>（</a:t>
            </a:r>
            <a:r>
              <a:rPr lang="en-US" altLang="zh-CN"/>
              <a:t>auto regressive</a:t>
            </a:r>
            <a:r>
              <a:rPr lang="zh-CN" altLang="en-US"/>
              <a:t>）模型：</a:t>
            </a:r>
          </a:p>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r>
              <a:rPr lang="zh-CN" altLang="en-US">
                <a:sym typeface="+mn-ea"/>
              </a:rPr>
              <a:t>特点：分辨率高，适用于短数据处理；但对原始信号的线性、平稳性、信噪比要求较高。</a:t>
            </a:r>
            <a:endParaRPr lang="zh-CN" altLang="en-US"/>
          </a:p>
          <a:p>
            <a:pPr marL="0" indent="0">
              <a:buNone/>
            </a:pPr>
            <a:endParaRPr lang="zh-CN" altLang="en-US"/>
          </a:p>
        </p:txBody>
      </p:sp>
      <p:pic>
        <p:nvPicPr>
          <p:cNvPr id="6" name="图片 5"/>
          <p:cNvPicPr>
            <a:picLocks noChangeAspect="1"/>
          </p:cNvPicPr>
          <p:nvPr/>
        </p:nvPicPr>
        <p:blipFill>
          <a:blip r:embed="rId2"/>
          <a:stretch>
            <a:fillRect/>
          </a:stretch>
        </p:blipFill>
        <p:spPr>
          <a:xfrm>
            <a:off x="1487805" y="3423285"/>
            <a:ext cx="4422775" cy="1155700"/>
          </a:xfrm>
          <a:prstGeom prst="rect">
            <a:avLst/>
          </a:prstGeom>
        </p:spPr>
      </p:pic>
      <p:pic>
        <p:nvPicPr>
          <p:cNvPr id="7" name="图片 6"/>
          <p:cNvPicPr>
            <a:picLocks noChangeAspect="1"/>
          </p:cNvPicPr>
          <p:nvPr/>
        </p:nvPicPr>
        <p:blipFill>
          <a:blip r:embed="rId3"/>
          <a:stretch>
            <a:fillRect/>
          </a:stretch>
        </p:blipFill>
        <p:spPr>
          <a:xfrm>
            <a:off x="6491605" y="3322955"/>
            <a:ext cx="4492625" cy="13576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频域分析</a:t>
            </a:r>
            <a:r>
              <a:rPr lang="zh-CN" altLang="en-US"/>
              <a:t/>
            </a:r>
            <a:br>
              <a:rPr lang="zh-CN" altLang="en-US"/>
            </a:br>
            <a:endParaRPr lang="zh-CN" altLang="en-US"/>
          </a:p>
        </p:txBody>
      </p:sp>
      <p:sp>
        <p:nvSpPr>
          <p:cNvPr id="3" name="内容占位符 2"/>
          <p:cNvSpPr>
            <a:spLocks noGrp="1"/>
          </p:cNvSpPr>
          <p:nvPr>
            <p:ph idx="1"/>
          </p:nvPr>
        </p:nvSpPr>
        <p:spPr/>
        <p:txBody>
          <a:bodyPr/>
          <a:lstStyle/>
          <a:p>
            <a:pPr marL="0" indent="0">
              <a:buNone/>
            </a:pPr>
            <a:r>
              <a:rPr lang="zh-CN" altLang="en-US"/>
              <a:t>三、双谱分析</a:t>
            </a:r>
          </a:p>
          <a:p>
            <a:pPr marL="0" indent="0">
              <a:buNone/>
            </a:pPr>
            <a:r>
              <a:rPr lang="zh-CN" altLang="en-US"/>
              <a:t>双谱分析又叫三阶谱分析：有效反映了包括相位在内的高阶信息。</a:t>
            </a:r>
          </a:p>
          <a:p>
            <a:pPr marL="0" indent="0">
              <a:buNone/>
            </a:pPr>
            <a:r>
              <a:rPr lang="zh-CN" altLang="en-US"/>
              <a:t>双谱函数：</a:t>
            </a:r>
          </a:p>
        </p:txBody>
      </p:sp>
      <p:pic>
        <p:nvPicPr>
          <p:cNvPr id="4" name="图片 3"/>
          <p:cNvPicPr>
            <a:picLocks noChangeAspect="1"/>
          </p:cNvPicPr>
          <p:nvPr/>
        </p:nvPicPr>
        <p:blipFill>
          <a:blip r:embed="rId2"/>
          <a:stretch>
            <a:fillRect/>
          </a:stretch>
        </p:blipFill>
        <p:spPr>
          <a:xfrm>
            <a:off x="2099310" y="3215005"/>
            <a:ext cx="8373745" cy="29622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时频分析</a:t>
            </a:r>
          </a:p>
        </p:txBody>
      </p:sp>
      <p:sp>
        <p:nvSpPr>
          <p:cNvPr id="3" name="内容占位符 2"/>
          <p:cNvSpPr>
            <a:spLocks noGrp="1"/>
          </p:cNvSpPr>
          <p:nvPr>
            <p:ph idx="1"/>
          </p:nvPr>
        </p:nvSpPr>
        <p:spPr/>
        <p:txBody>
          <a:bodyPr/>
          <a:lstStyle/>
          <a:p>
            <a:pPr marL="0" indent="0">
              <a:buNone/>
            </a:pPr>
            <a:r>
              <a:rPr lang="zh-CN" altLang="en-US"/>
              <a:t>时频分析：将一维的时间信号经过某种变换映射为二维的时间和频率函数，以此来描述信号在不同时间和不同频率的能量密度或强度。</a:t>
            </a:r>
          </a:p>
          <a:p>
            <a:pPr marL="0" indent="0">
              <a:buNone/>
            </a:pPr>
            <a:endParaRPr lang="zh-CN" altLang="en-US"/>
          </a:p>
          <a:p>
            <a:pPr marL="0" indent="0">
              <a:buNone/>
            </a:pPr>
            <a:r>
              <a:rPr lang="zh-CN" altLang="en-US"/>
              <a:t>维格纳-费利分布（wigner –ville distribution，WD）</a:t>
            </a:r>
          </a:p>
          <a:p>
            <a:pPr marL="0" indent="0">
              <a:buNone/>
            </a:pPr>
            <a:r>
              <a:rPr lang="zh-CN" altLang="en-US"/>
              <a:t>小波变换（wavelet transform，WT）</a:t>
            </a:r>
          </a:p>
          <a:p>
            <a:pPr marL="0" indent="0">
              <a:buNone/>
            </a:pPr>
            <a:r>
              <a:rPr lang="zh-CN" altLang="en-US"/>
              <a:t>匹配跟踪方法（matching pursuit）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非线性分析</a:t>
            </a:r>
          </a:p>
        </p:txBody>
      </p:sp>
      <p:sp>
        <p:nvSpPr>
          <p:cNvPr id="3" name="内容占位符 2"/>
          <p:cNvSpPr>
            <a:spLocks noGrp="1"/>
          </p:cNvSpPr>
          <p:nvPr>
            <p:ph idx="1"/>
          </p:nvPr>
        </p:nvSpPr>
        <p:spPr/>
        <p:txBody>
          <a:bodyPr/>
          <a:lstStyle/>
          <a:p>
            <a:r>
              <a:rPr lang="en-US" altLang="zh-CN"/>
              <a:t>EMD</a:t>
            </a:r>
          </a:p>
          <a:p>
            <a:r>
              <a:rPr lang="en-US" altLang="zh-CN"/>
              <a:t>LMD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小波变换</a:t>
            </a:r>
          </a:p>
        </p:txBody>
      </p:sp>
      <p:sp>
        <p:nvSpPr>
          <p:cNvPr id="3" name="内容占位符 2"/>
          <p:cNvSpPr>
            <a:spLocks noGrp="1"/>
          </p:cNvSpPr>
          <p:nvPr>
            <p:ph idx="1"/>
          </p:nvPr>
        </p:nvSpPr>
        <p:spPr/>
        <p:txBody>
          <a:bodyPr/>
          <a:lstStyle/>
          <a:p>
            <a:pPr marL="0" indent="0">
              <a:buNone/>
            </a:pPr>
            <a:r>
              <a:rPr lang="en-US" altLang="zh-CN"/>
              <a:t>FT</a:t>
            </a:r>
            <a:r>
              <a:rPr lang="zh-CN" altLang="en-US"/>
              <a:t>：时</a:t>
            </a:r>
            <a:r>
              <a:rPr lang="en-US" altLang="zh-CN"/>
              <a:t>-</a:t>
            </a:r>
            <a:r>
              <a:rPr lang="zh-CN" altLang="en-US"/>
              <a:t>频变换，快速算法</a:t>
            </a:r>
            <a:r>
              <a:rPr lang="en-US" altLang="zh-CN"/>
              <a:t>FFT</a:t>
            </a:r>
            <a:r>
              <a:rPr lang="zh-CN" altLang="en-US"/>
              <a:t>，获得整体频谱，并不能分析局部的突变特征。</a:t>
            </a:r>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en-US" altLang="zh-CN"/>
          </a:p>
        </p:txBody>
      </p:sp>
      <p:pic>
        <p:nvPicPr>
          <p:cNvPr id="5" name="图片 4"/>
          <p:cNvPicPr>
            <a:picLocks noChangeAspect="1"/>
          </p:cNvPicPr>
          <p:nvPr/>
        </p:nvPicPr>
        <p:blipFill>
          <a:blip r:embed="rId2"/>
          <a:stretch>
            <a:fillRect/>
          </a:stretch>
        </p:blipFill>
        <p:spPr>
          <a:xfrm>
            <a:off x="4258310" y="3174365"/>
            <a:ext cx="3307080" cy="16535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小波变换</a:t>
            </a:r>
            <a:endParaRPr lang="zh-CN" altLang="en-US"/>
          </a:p>
        </p:txBody>
      </p:sp>
      <p:sp>
        <p:nvSpPr>
          <p:cNvPr id="3" name="内容占位符 2"/>
          <p:cNvSpPr>
            <a:spLocks noGrp="1"/>
          </p:cNvSpPr>
          <p:nvPr>
            <p:ph idx="1"/>
          </p:nvPr>
        </p:nvSpPr>
        <p:spPr/>
        <p:txBody>
          <a:bodyPr/>
          <a:lstStyle/>
          <a:p>
            <a:pPr marL="0" indent="0">
              <a:buNone/>
            </a:pPr>
            <a:r>
              <a:rPr lang="en-US" altLang="zh-CN"/>
              <a:t>STFT</a:t>
            </a:r>
            <a:r>
              <a:rPr lang="zh-CN" altLang="en-US"/>
              <a:t>（短时傅里叶变换）：引入窗口函数，把信号划分，可以有效分析信号局部时间内的频率特性，但是窗口函数宽度固定。</a:t>
            </a:r>
          </a:p>
          <a:p>
            <a:pPr marL="0" indent="0">
              <a:buNone/>
            </a:pPr>
            <a:endParaRPr lang="zh-CN" altLang="en-US"/>
          </a:p>
        </p:txBody>
      </p:sp>
      <p:pic>
        <p:nvPicPr>
          <p:cNvPr id="4" name="图片 3"/>
          <p:cNvPicPr>
            <a:picLocks noChangeAspect="1"/>
          </p:cNvPicPr>
          <p:nvPr/>
        </p:nvPicPr>
        <p:blipFill>
          <a:blip r:embed="rId2"/>
          <a:stretch>
            <a:fillRect/>
          </a:stretch>
        </p:blipFill>
        <p:spPr>
          <a:xfrm>
            <a:off x="6817360" y="2874645"/>
            <a:ext cx="4213860" cy="3056255"/>
          </a:xfrm>
          <a:prstGeom prst="rect">
            <a:avLst/>
          </a:prstGeom>
        </p:spPr>
      </p:pic>
      <p:pic>
        <p:nvPicPr>
          <p:cNvPr id="5" name="图片 4"/>
          <p:cNvPicPr>
            <a:picLocks noChangeAspect="1"/>
          </p:cNvPicPr>
          <p:nvPr/>
        </p:nvPicPr>
        <p:blipFill>
          <a:blip r:embed="rId3"/>
          <a:stretch>
            <a:fillRect/>
          </a:stretch>
        </p:blipFill>
        <p:spPr>
          <a:xfrm>
            <a:off x="594360" y="3364865"/>
            <a:ext cx="6223000" cy="15519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3228</Words>
  <Application>Microsoft Office PowerPoint</Application>
  <PresentationFormat>自定义</PresentationFormat>
  <Paragraphs>138</Paragraphs>
  <Slides>32</Slides>
  <Notes>1</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PowerPoint 演示文稿</vt:lpstr>
      <vt:lpstr>时域分析</vt:lpstr>
      <vt:lpstr>频域分析</vt:lpstr>
      <vt:lpstr>频域分析</vt:lpstr>
      <vt:lpstr>频域分析 </vt:lpstr>
      <vt:lpstr>时频分析</vt:lpstr>
      <vt:lpstr>非线性分析</vt:lpstr>
      <vt:lpstr>小波变换</vt:lpstr>
      <vt:lpstr>小波变换</vt:lpstr>
      <vt:lpstr>小波变换</vt:lpstr>
      <vt:lpstr>小波变换</vt:lpstr>
      <vt:lpstr>小波变换</vt:lpstr>
      <vt:lpstr>小波变换实例</vt:lpstr>
      <vt:lpstr>小波变换实例</vt:lpstr>
      <vt:lpstr>小波变换实例</vt:lpstr>
      <vt:lpstr>小波变换实例</vt:lpstr>
      <vt:lpstr>小波变换实例</vt:lpstr>
      <vt:lpstr>一、经验模式分解（HHT） </vt:lpstr>
      <vt:lpstr>PowerPoint 演示文稿</vt:lpstr>
      <vt:lpstr>PowerPoint 演示文稿</vt:lpstr>
      <vt:lpstr>PowerPoint 演示文稿</vt:lpstr>
      <vt:lpstr>2.Hilbert变换</vt:lpstr>
      <vt:lpstr>3.对能量进行特征提取 </vt:lpstr>
      <vt:lpstr>二、局域均值分解法LMD</vt:lpstr>
      <vt:lpstr>PowerPoint 演示文稿</vt:lpstr>
      <vt:lpstr>PowerPoint 演示文稿</vt:lpstr>
      <vt:lpstr>PowerPoint 演示文稿</vt:lpstr>
      <vt:lpstr>PowerPoint 演示文稿</vt:lpstr>
      <vt:lpstr>样本熵</vt:lpstr>
      <vt:lpstr>样本熵实例</vt:lpstr>
      <vt:lpstr>样本熵实例</vt:lpstr>
      <vt:lpstr>实验范式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czy</cp:lastModifiedBy>
  <cp:revision>42</cp:revision>
  <dcterms:created xsi:type="dcterms:W3CDTF">2015-05-05T08:02:00Z</dcterms:created>
  <dcterms:modified xsi:type="dcterms:W3CDTF">2017-08-02T07:10:02Z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