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60" r:id="rId4"/>
    <p:sldId id="259" r:id="rId5"/>
    <p:sldId id="258" r:id="rId6"/>
    <p:sldId id="262" r:id="rId7"/>
    <p:sldId id="264" r:id="rId8"/>
    <p:sldId id="265" r:id="rId9"/>
    <p:sldId id="282" r:id="rId10"/>
    <p:sldId id="263" r:id="rId11"/>
    <p:sldId id="266" r:id="rId12"/>
    <p:sldId id="268" r:id="rId13"/>
    <p:sldId id="278" r:id="rId14"/>
    <p:sldId id="280" r:id="rId15"/>
    <p:sldId id="279" r:id="rId16"/>
    <p:sldId id="281" r:id="rId17"/>
    <p:sldId id="277" r:id="rId18"/>
    <p:sldId id="275" r:id="rId19"/>
    <p:sldId id="270" r:id="rId20"/>
    <p:sldId id="276" r:id="rId21"/>
    <p:sldId id="271" r:id="rId22"/>
    <p:sldId id="273" r:id="rId23"/>
    <p:sldId id="274" r:id="rId24"/>
    <p:sldId id="283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0" autoAdjust="0"/>
  </p:normalViewPr>
  <p:slideViewPr>
    <p:cSldViewPr snapToGrid="0">
      <p:cViewPr varScale="1">
        <p:scale>
          <a:sx n="48" d="100"/>
          <a:sy n="48" d="100"/>
        </p:scale>
        <p:origin x="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36E7-D986-4F5C-8D89-24DD2AF8F02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27A9-5DA1-413D-9048-79D90345A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1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sligh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sligh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分类器连续地应用于传入的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，而不需要被试切换意图的提示。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该数据集没有提示信息。用户没有控制意图时，分类器应该返回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EEG signals with specified properties that is such realistic that it can be used to evaluate and compare analysis techniques.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6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 </a:t>
            </a:r>
            <a:r>
              <a:rPr lang="zh-CN" altLang="en-US" dirty="0"/>
              <a:t>通道数 </a:t>
            </a:r>
            <a:r>
              <a:rPr lang="en-US" altLang="zh-CN" dirty="0"/>
              <a:t>t </a:t>
            </a:r>
            <a:r>
              <a:rPr lang="zh-CN" altLang="en-US" dirty="0"/>
              <a:t>采样点数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9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包含开始提示后</a:t>
            </a:r>
            <a:r>
              <a:rPr lang="en-US" altLang="zh-CN" dirty="0"/>
              <a:t>1s</a:t>
            </a:r>
            <a:r>
              <a:rPr lang="zh-CN" altLang="en-US" dirty="0"/>
              <a:t>到停止提示</a:t>
            </a:r>
            <a:endParaRPr lang="en-US" altLang="zh-CN" dirty="0"/>
          </a:p>
          <a:p>
            <a:r>
              <a:rPr lang="en-US" altLang="zh-CN" dirty="0"/>
              <a:t>c d e </a:t>
            </a:r>
            <a:r>
              <a:rPr lang="zh-CN" altLang="en-US" dirty="0"/>
              <a:t>人为生成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8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五分钟 ： 两分钟的眼睛睁开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看屏幕上的一个固定的十字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一分钟闭上眼睛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一分钟的眼球运动。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用来评价一个分类器的准确性，特别是在标签不平衡的状态下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计算结果为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-1~1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，但通常落在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间，可分为五组来表示不同级别的一致性：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0.0~0.20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极低的一致性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slight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0.21~0.40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(fair)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0.41~0.60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中等的一致性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(moderate)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0.61~0.80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(substantial)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0.81~1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几乎完全一致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perfect)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5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bipolar EEG channels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双极型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3 bipolar recordings(C3, </a:t>
            </a:r>
            <a:r>
              <a:rPr lang="en-US" altLang="zh-CN" dirty="0" err="1"/>
              <a:t>Cz</a:t>
            </a:r>
            <a:r>
              <a:rPr lang="en-US" altLang="zh-CN" dirty="0"/>
              <a:t>, and C4)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7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计算结果为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-1~1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，但通常落在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间，可分为五组来表示不同级别的一致性：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0.0~0.20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极低的一致性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slight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0.21~0.40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(fair)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0.41~0.60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中等的一致性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(moderate)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0.61~0.80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高度的一致性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(substantial)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0.81~1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几乎完全一致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perfect)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4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方差：分散程度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27A9-5DA1-413D-9048-79D90345A0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7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5142-133E-4D12-B273-5AA54C471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022456-3C1A-4401-BDB3-FB73B5980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CB4AC-EA32-4827-8238-9B56BBBC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B2BD0-601D-420F-9878-14C63820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67433-177F-4732-8617-9BF1E2C1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8730-A2D4-4415-A092-14EABA3F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1A63A-2E8D-42DA-ACD7-2A925E34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467D3-00FE-437E-A0BD-19FEA6E2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CBEE3-D2DD-414D-9A40-FD1007C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35DB0-7BEC-4BCD-A0D2-8978CD20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E7938-CB4E-4651-91F5-A863B73EE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8C4DC-9DBD-46F5-B16D-F2807E7A5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C69A6-A172-407B-BDE1-42AF5700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2C364-FFD1-4C62-B1B7-CCD8DD2A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B6830-909E-4F69-95FB-BD0A9AA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0C6E6-8FB6-42B4-8E55-396863FA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2B5B4-CDE8-411C-B3C4-71CD2573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4657C-FC21-4D3A-BD38-9396331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9B033-1951-4FF8-B97B-068A2401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FE11-761B-4A56-BEFB-CE76799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B70D-BC7A-469B-BE69-A498815B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86D6A-1604-4FB4-A9BA-5A284230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97AFA-0325-4C58-8D72-E913BE64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00370-1C8F-4F90-A477-25BBAB11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7C0ED-A2D5-426C-BAA3-07BFEC9A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F97C-076C-4E8C-827D-971F6EB1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1FE1D-EC01-41DB-A4EE-500DF94CB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BB41D-7563-43AA-82F0-7A5AF385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F836-B41C-4365-A662-701F038F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B332F-A2C6-4EC5-A2EB-11AD7D84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200001-5DC2-4944-8A5D-FFA38DC9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6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6882-FB8A-4D3D-9FE3-E540C488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696F0-102A-4A0C-B46A-A3C3E662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A0250-A870-4FE5-B30D-9FB08A375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A9285-7C06-4D9A-BC8B-B67B184AB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B27401-084D-4B5C-A3D3-8607FCB4D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163177-E054-41DC-AF68-D629E836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A5195-B141-4D9E-B542-8806D65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CFF53-A971-40F8-A947-C0A2CDB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631C3-5F31-4E5E-9B61-5532F70F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E496DD-5751-4793-96FF-88508924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0DBCC7-88DD-4B0D-967C-E86D4C55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ED95F-79B0-41C8-B172-49490909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FF082-386F-4001-B6D1-D9573534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BF45A-51EB-423E-8EC0-3735965C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EEC24-7AB0-4BDE-BC5B-5A4B52FA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8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2FF18-5B0D-48E0-90DF-8A10DDC1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6CD29-7B00-4506-9008-7231D0CB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683A6-78FA-421E-AA8E-E67DC264F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49E5B-3E8E-4612-A560-D7A6CC7E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8671-0ABC-490D-8D18-97581CA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0C662-3301-4DEE-89A0-6F0F4700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FD57C-C1C8-4132-984F-7FD8C3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8DB7C-2166-4CA7-9BEF-2D17B50D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B8A11-793A-450C-A13C-B75C32F0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E390A-D863-4FB3-A708-A87F6CFF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6A311-EDBC-4788-AC50-9D364300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F3CFB-A8C8-4F47-8D92-5AEDEB4C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7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B8E0E-A8B1-42FA-A20C-6864EA58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2218A-B009-4D31-8774-79C7734F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005E-E8C4-4AB6-9457-6EC7E7FBA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5430-0D63-44CD-9D2F-9413509382E7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7F75C-16AF-4EF3-A4FD-409927E83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4F1B9-6470-4E05-B87A-CEFE681D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1246-8502-4E10-B5ED-26897D20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8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CBDoctor/archive/2011/10/29/222875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52809-9321-4E6D-9EED-8C9B5B3BA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BCI Competition IV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50214-B84A-4A4B-9D4E-37A899214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2008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210F6F-78F0-45FE-9B16-7F6E7F04DD1F}"/>
              </a:ext>
            </a:extLst>
          </p:cNvPr>
          <p:cNvSpPr txBox="1"/>
          <p:nvPr/>
        </p:nvSpPr>
        <p:spPr>
          <a:xfrm>
            <a:off x="8636675" y="488821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分享人：周晴</a:t>
            </a:r>
          </a:p>
        </p:txBody>
      </p:sp>
    </p:spTree>
    <p:extLst>
      <p:ext uri="{BB962C8B-B14F-4D97-AF65-F5344CB8AC3E}">
        <p14:creationId xmlns:p14="http://schemas.microsoft.com/office/powerpoint/2010/main" val="386096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F442-80A1-43EC-B723-F1108A2D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2a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6FF1C-4EF3-4B8A-B045-5750CA17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Kai </a:t>
            </a:r>
            <a:r>
              <a:rPr lang="en-US" altLang="zh-CN" b="1" dirty="0" err="1"/>
              <a:t>Keng</a:t>
            </a:r>
            <a:r>
              <a:rPr lang="en-US" altLang="zh-CN" b="1" dirty="0"/>
              <a:t> Ang, </a:t>
            </a:r>
            <a:r>
              <a:rPr lang="en-US" altLang="zh-CN" b="1" i="1" dirty="0"/>
              <a:t>Institute for </a:t>
            </a:r>
            <a:r>
              <a:rPr lang="en-US" altLang="zh-CN" b="1" i="1" dirty="0" err="1"/>
              <a:t>Infocomm</a:t>
            </a:r>
            <a:r>
              <a:rPr lang="en-US" altLang="zh-CN" b="1" i="1" dirty="0"/>
              <a:t> Research, Agency for Science, Technology and Research </a:t>
            </a:r>
            <a:r>
              <a:rPr lang="zh-CN" altLang="en-US" b="1" i="1" dirty="0"/>
              <a:t>，</a:t>
            </a:r>
            <a:r>
              <a:rPr lang="en-US" altLang="zh-CN" b="1" i="1" dirty="0"/>
              <a:t>Singapore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Artifact removal with bandpass filter.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Filter Bank CSP (FBCSP) using multiple one-against-the-rest classifiers.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Naive Bayes </a:t>
            </a:r>
            <a:r>
              <a:rPr lang="en-US" altLang="zh-CN" dirty="0" err="1"/>
              <a:t>Parzen</a:t>
            </a:r>
            <a:r>
              <a:rPr lang="en-US" altLang="zh-CN" dirty="0"/>
              <a:t> Window classifier. 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 Liu </a:t>
            </a:r>
            <a:r>
              <a:rPr lang="en-US" altLang="zh-CN" b="1" dirty="0" err="1"/>
              <a:t>Guangquan</a:t>
            </a:r>
            <a:r>
              <a:rPr lang="en-US" altLang="zh-CN" b="1" dirty="0"/>
              <a:t>, </a:t>
            </a:r>
            <a:r>
              <a:rPr lang="en-US" altLang="zh-CN" b="1" i="1" dirty="0"/>
              <a:t>School of Mechanical </a:t>
            </a:r>
            <a:r>
              <a:rPr lang="en-US" altLang="zh-CN" b="1" i="1" dirty="0" err="1"/>
              <a:t>Engineeing</a:t>
            </a:r>
            <a:r>
              <a:rPr lang="en-US" altLang="zh-CN" b="1" i="1" dirty="0"/>
              <a:t>, Shanghai Jiao Tong University, China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CSP on bandpass-filtered data (between 8-30Hz).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Log variance of best eight components.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LDA and Bayesian classifier.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5708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5E15-9433-4258-AB73-F428E183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2a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AB164-3E37-4F98-921B-99F1DAF5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/>
              <a:t> Wei Song, </a:t>
            </a:r>
            <a:r>
              <a:rPr lang="en-US" altLang="zh-CN" b="1" i="1" dirty="0"/>
              <a:t>Beijing Normal University, China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</a:t>
            </a:r>
            <a:r>
              <a:rPr lang="en-US" altLang="zh-CN" dirty="0" err="1"/>
              <a:t>Downsampling</a:t>
            </a:r>
            <a:r>
              <a:rPr lang="en-US" altLang="zh-CN" dirty="0"/>
              <a:t>, EOG removal with linear regression, bandpass filter between 8-25Hz and select channels based on a recursive channel elimination.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CSP.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Ensemble multi-class classifier using three SVM classifiers with two hierarchies and combination through voting strategy.</a:t>
            </a:r>
            <a:endParaRPr lang="en-US" altLang="zh-CN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b="1" dirty="0"/>
              <a:t>Damien Coyle,</a:t>
            </a:r>
            <a:r>
              <a:rPr lang="en-US" altLang="zh-CN" b="1" i="1" dirty="0"/>
              <a:t> University of Ulster, UK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CSP on spectrally filtered Neural Time Series Prediction Preprocessing (NTSPP) signals.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Log variance of each filtered channel is calculated with a one second sliding window.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The best classifier among 3 variants of LDA and 2 variants of SVM was chosen for each subject individually.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8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A970-090B-4B9A-80F8-8974BF3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sets 2b  </a:t>
            </a:r>
            <a:r>
              <a:rPr lang="en-US" altLang="zh-CN" dirty="0"/>
              <a:t>motor imagery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/>
          </a:bodyPr>
          <a:lstStyle/>
          <a:p>
            <a:r>
              <a:rPr lang="en-US" altLang="zh-CN" dirty="0"/>
              <a:t>[3 bipolar EEG channels (0.5-100Hz; notch filtered), 3 EOG channels, 250Hz sampling rate, 2 classes, 9 subjects]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1</a:t>
            </a:r>
            <a:r>
              <a:rPr lang="zh-CN" altLang="en-US" dirty="0"/>
              <a:t>：左手 </a:t>
            </a:r>
            <a:r>
              <a:rPr lang="en-US" altLang="zh-CN" dirty="0"/>
              <a:t>|</a:t>
            </a:r>
            <a:r>
              <a:rPr lang="zh-CN" altLang="en-US" dirty="0"/>
              <a:t> 类</a:t>
            </a:r>
            <a:r>
              <a:rPr lang="en-US" altLang="zh-CN" dirty="0"/>
              <a:t>2</a:t>
            </a:r>
            <a:r>
              <a:rPr lang="zh-CN" altLang="en-US" dirty="0"/>
              <a:t>：右手</a:t>
            </a:r>
            <a:endParaRPr lang="en-US" altLang="zh-CN" dirty="0"/>
          </a:p>
          <a:p>
            <a:r>
              <a:rPr lang="en-US" altLang="zh-CN" dirty="0"/>
              <a:t>5 sessions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前两个</a:t>
            </a:r>
            <a:r>
              <a:rPr lang="en-US" altLang="zh-CN" dirty="0"/>
              <a:t>session</a:t>
            </a:r>
            <a:r>
              <a:rPr lang="zh-CN" altLang="en-US" dirty="0"/>
              <a:t>屏幕显示（指左或右的箭头）、无反馈</a:t>
            </a:r>
            <a:endParaRPr lang="en-US" altLang="zh-CN" dirty="0"/>
          </a:p>
          <a:p>
            <a:pPr lvl="2"/>
            <a:r>
              <a:rPr lang="en-US" altLang="zh-CN" dirty="0"/>
              <a:t>6 runs </a:t>
            </a:r>
            <a:r>
              <a:rPr lang="zh-CN" altLang="en-US" dirty="0"/>
              <a:t>* </a:t>
            </a:r>
            <a:r>
              <a:rPr lang="en-US" altLang="zh-CN" dirty="0"/>
              <a:t>20 trials</a:t>
            </a:r>
            <a:r>
              <a:rPr lang="zh-CN" altLang="en-US" dirty="0"/>
              <a:t>（左右各</a:t>
            </a:r>
            <a:r>
              <a:rPr lang="en-US" altLang="zh-CN" dirty="0"/>
              <a:t>10 trials</a:t>
            </a:r>
            <a:r>
              <a:rPr lang="zh-CN" altLang="en-US" dirty="0"/>
              <a:t>）</a:t>
            </a:r>
            <a:r>
              <a:rPr lang="en-US" altLang="zh-CN" dirty="0"/>
              <a:t>= 120 trials per session</a:t>
            </a:r>
          </a:p>
          <a:p>
            <a:pPr lvl="1"/>
            <a:r>
              <a:rPr lang="zh-CN" altLang="en-US" dirty="0"/>
              <a:t>后三个</a:t>
            </a:r>
            <a:r>
              <a:rPr lang="en-US" altLang="zh-CN" dirty="0"/>
              <a:t>session</a:t>
            </a:r>
            <a:r>
              <a:rPr lang="zh-CN" altLang="en-US" dirty="0"/>
              <a:t>有反馈</a:t>
            </a:r>
            <a:endParaRPr lang="en-US" altLang="zh-CN" dirty="0"/>
          </a:p>
          <a:p>
            <a:pPr lvl="2"/>
            <a:r>
              <a:rPr lang="en-US" altLang="zh-CN" dirty="0"/>
              <a:t>4 runs </a:t>
            </a:r>
            <a:r>
              <a:rPr lang="zh-CN" altLang="en-US" dirty="0"/>
              <a:t>* </a:t>
            </a:r>
            <a:r>
              <a:rPr lang="en-US" altLang="zh-CN" dirty="0"/>
              <a:t>40 trials</a:t>
            </a:r>
            <a:r>
              <a:rPr lang="zh-CN" altLang="en-US" dirty="0"/>
              <a:t>（左右各</a:t>
            </a:r>
            <a:r>
              <a:rPr lang="en-US" altLang="zh-CN" dirty="0"/>
              <a:t>20 trials</a:t>
            </a:r>
            <a:r>
              <a:rPr lang="zh-CN" altLang="en-US" dirty="0"/>
              <a:t>）</a:t>
            </a:r>
            <a:r>
              <a:rPr lang="en-US" altLang="zh-CN" dirty="0"/>
              <a:t>= 120 trials per session</a:t>
            </a:r>
          </a:p>
          <a:p>
            <a:r>
              <a:rPr lang="zh-CN" altLang="en-US" dirty="0"/>
              <a:t>前三个</a:t>
            </a:r>
            <a:r>
              <a:rPr lang="en-US" altLang="zh-CN" dirty="0"/>
              <a:t>session</a:t>
            </a:r>
            <a:r>
              <a:rPr lang="zh-CN" altLang="en-US" dirty="0"/>
              <a:t>含类标签，后两个</a:t>
            </a:r>
            <a:r>
              <a:rPr lang="en-US" altLang="zh-CN" dirty="0"/>
              <a:t>session</a:t>
            </a:r>
            <a:r>
              <a:rPr lang="zh-CN" altLang="en-US" dirty="0"/>
              <a:t>无标签，用于测试评估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97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4BD5A6-9132-4523-B57A-23DC4D9F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7816"/>
            <a:ext cx="6039278" cy="4119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0C2B31-8F9F-42C9-9006-D7B759C2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47" y="2798727"/>
            <a:ext cx="4705350" cy="2695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18FBB-4EE9-4C07-AFF5-941652955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069" y="1690688"/>
            <a:ext cx="5092128" cy="95785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1F8430E-84D5-4498-B487-15060C5E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Data sets 2b  </a:t>
            </a:r>
            <a:r>
              <a:rPr lang="en-US" altLang="zh-CN" dirty="0"/>
              <a:t>motor imagery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9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A970-090B-4B9A-80F8-8974BF3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2b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14" y="1562389"/>
            <a:ext cx="10515600" cy="4351338"/>
          </a:xfrm>
        </p:spPr>
        <p:txBody>
          <a:bodyPr/>
          <a:lstStyle/>
          <a:p>
            <a:r>
              <a:rPr lang="zh-CN" altLang="en-US" dirty="0"/>
              <a:t>性能评估：</a:t>
            </a:r>
            <a:r>
              <a:rPr lang="en-US" altLang="zh-CN" dirty="0"/>
              <a:t>kappa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如果分类是随机的，那么</a:t>
            </a:r>
            <a:r>
              <a:rPr lang="en-US" altLang="zh-CN" dirty="0"/>
              <a:t>kappa</a:t>
            </a:r>
            <a:r>
              <a:rPr lang="zh-CN" altLang="en-US" dirty="0"/>
              <a:t>值是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72C382-9CED-4F0D-90D6-33FDEC9BC910}"/>
              </a:ext>
            </a:extLst>
          </p:cNvPr>
          <p:cNvCxnSpPr>
            <a:cxnSpLocks/>
          </p:cNvCxnSpPr>
          <p:nvPr/>
        </p:nvCxnSpPr>
        <p:spPr>
          <a:xfrm>
            <a:off x="7885044" y="1690688"/>
            <a:ext cx="24384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347BAD3-89EE-4B6D-89F4-B701F632F48E}"/>
              </a:ext>
            </a:extLst>
          </p:cNvPr>
          <p:cNvSpPr txBox="1"/>
          <p:nvPr/>
        </p:nvSpPr>
        <p:spPr>
          <a:xfrm>
            <a:off x="7657950" y="1287121"/>
            <a:ext cx="39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5EA7EC-FFEF-480E-8CC3-F3A579592205}"/>
              </a:ext>
            </a:extLst>
          </p:cNvPr>
          <p:cNvSpPr txBox="1"/>
          <p:nvPr/>
        </p:nvSpPr>
        <p:spPr>
          <a:xfrm>
            <a:off x="10352358" y="1287121"/>
            <a:ext cx="64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5C78D0-EBB1-4FFA-890D-E17EB2BBA713}"/>
              </a:ext>
            </a:extLst>
          </p:cNvPr>
          <p:cNvSpPr/>
          <p:nvPr/>
        </p:nvSpPr>
        <p:spPr>
          <a:xfrm>
            <a:off x="8593527" y="1257207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kappa</a:t>
            </a:r>
            <a:r>
              <a:rPr lang="zh-CN" altLang="en-US" dirty="0"/>
              <a:t>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3EF79A-0CBA-4C4F-AB59-06CEDDFDC543}"/>
              </a:ext>
            </a:extLst>
          </p:cNvPr>
          <p:cNvSpPr/>
          <p:nvPr/>
        </p:nvSpPr>
        <p:spPr>
          <a:xfrm>
            <a:off x="8593527" y="169068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一致性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F52026-7EFE-402B-9324-36A6F5DBC793}"/>
              </a:ext>
            </a:extLst>
          </p:cNvPr>
          <p:cNvSpPr txBox="1"/>
          <p:nvPr/>
        </p:nvSpPr>
        <p:spPr>
          <a:xfrm>
            <a:off x="7590623" y="1765037"/>
            <a:ext cx="39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2829E-4A5B-405E-B08D-7FE5C5EB82D2}"/>
              </a:ext>
            </a:extLst>
          </p:cNvPr>
          <p:cNvSpPr txBox="1"/>
          <p:nvPr/>
        </p:nvSpPr>
        <p:spPr>
          <a:xfrm>
            <a:off x="10294204" y="1735123"/>
            <a:ext cx="39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B15AE-F14B-45E9-8728-B3D79A9A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0978"/>
            <a:ext cx="10154476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286D5-C69D-4A07-BF22-45E50781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485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Zheng Yang Chin, </a:t>
            </a:r>
            <a:r>
              <a:rPr lang="en-US" altLang="zh-CN" b="1" i="1" dirty="0"/>
              <a:t>Institute for </a:t>
            </a:r>
            <a:r>
              <a:rPr lang="en-US" altLang="zh-CN" b="1" i="1" dirty="0" err="1"/>
              <a:t>Infocomm</a:t>
            </a:r>
            <a:r>
              <a:rPr lang="en-US" altLang="zh-CN" b="1" i="1" dirty="0"/>
              <a:t> Research, Agency for Science, Technology and Research, Singapore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Artifact removal with bandpass filter.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Filter Bank CSP (FBCSP) using multiple one-against-the-rest classifiers.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Naive Bayes </a:t>
            </a:r>
            <a:r>
              <a:rPr lang="en-US" altLang="zh-CN" dirty="0" err="1"/>
              <a:t>Parzen</a:t>
            </a:r>
            <a:r>
              <a:rPr lang="en-US" altLang="zh-CN" dirty="0"/>
              <a:t> Window classifier.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Huang Gan, </a:t>
            </a:r>
            <a:r>
              <a:rPr lang="en-US" altLang="zh-CN" b="1" i="1" dirty="0"/>
              <a:t>Shanghai Jiao Tong University, China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Bandpass filtering in different frequency band, EOG removal.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Common spatial subspace decomposition (CSSD).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LDA.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C744300-F159-420D-81E1-9B91AE4B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2b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2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DAC01-813C-482C-B6EE-BB129FBA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/>
              <a:t>Damien Coyle</a:t>
            </a:r>
            <a:r>
              <a:rPr lang="en-US" altLang="zh-CN" b="1" i="1" dirty="0"/>
              <a:t>, University of Ulster, UK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CSP on spectrally filtered Neural Time Series Prediction Preprocessing (NTSPP) signals.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Log variance of each filtered channel is calculated with a one second sliding window.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The best classifier among 3 variants of LDA and 2 variants of SVM was chosen for each subject individually. 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b="1" dirty="0"/>
              <a:t>Shaun </a:t>
            </a:r>
            <a:r>
              <a:rPr lang="en-US" altLang="zh-CN" b="1" dirty="0" err="1"/>
              <a:t>Lodder</a:t>
            </a:r>
            <a:r>
              <a:rPr lang="en-US" altLang="zh-CN" b="1" dirty="0"/>
              <a:t>, </a:t>
            </a:r>
            <a:r>
              <a:rPr lang="en-US" altLang="zh-CN" b="1" i="1" dirty="0"/>
              <a:t>University of Stellenbosch, South Africa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Preprocessing</a:t>
            </a:r>
            <a:r>
              <a:rPr lang="en-US" altLang="zh-CN" i="1" dirty="0"/>
              <a:t>:</a:t>
            </a:r>
            <a:r>
              <a:rPr lang="en-US" altLang="zh-CN" dirty="0"/>
              <a:t> N/A.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Features</a:t>
            </a:r>
            <a:r>
              <a:rPr lang="en-US" altLang="zh-CN" i="1" dirty="0"/>
              <a:t>:</a:t>
            </a:r>
            <a:r>
              <a:rPr lang="en-US" altLang="zh-CN" dirty="0"/>
              <a:t> Wavelet packet transform using only C3 and C4. Selected frequency bands were extracted and concatenated to form a multidimensional vector. 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en-US" altLang="zh-CN" i="1" dirty="0"/>
              <a:t>:</a:t>
            </a:r>
            <a:r>
              <a:rPr lang="en-US" altLang="zh-CN" dirty="0"/>
              <a:t> LDA. 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CD4F246-E8A0-4DB3-9DA2-BA12BB4A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2b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295A4-115A-403B-A13A-3BDC8EFE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 dataset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CEBD27-7D8F-490F-B9F0-03EEAA9E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43" y="1690688"/>
            <a:ext cx="10246513" cy="41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1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A810-BF0A-44C6-9692-DC3967AF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CSP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4AEAE-077B-4E1A-855B-5AD73A67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748"/>
            <a:ext cx="10515600" cy="1286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PCA</a:t>
            </a:r>
            <a:r>
              <a:rPr lang="zh-CN" altLang="en-US" dirty="0"/>
              <a:t>的本质是 </a:t>
            </a:r>
            <a:r>
              <a:rPr lang="zh-CN" altLang="en-US" b="1" dirty="0"/>
              <a:t>对角化 协方差矩阵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CSP</a:t>
            </a:r>
            <a:r>
              <a:rPr lang="zh-CN" altLang="en-US" dirty="0"/>
              <a:t>的本质是</a:t>
            </a:r>
            <a:r>
              <a:rPr lang="zh-CN" altLang="en-US" b="1" dirty="0"/>
              <a:t>同时对角化 两类协方差矩阵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348981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7370-E0EF-4BE8-AA19-557AF02E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35527-9504-42DF-A5A9-B99954F7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1"/>
            <a:ext cx="10515600" cy="48402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目的</a:t>
            </a:r>
            <a:r>
              <a:rPr lang="en-US" altLang="zh-CN" sz="2400" dirty="0"/>
              <a:t>——</a:t>
            </a:r>
            <a:r>
              <a:rPr lang="zh-CN" altLang="en-US" sz="2400" dirty="0"/>
              <a:t>“降噪”</a:t>
            </a:r>
            <a:r>
              <a:rPr lang="en-US" altLang="zh-CN" sz="2400" dirty="0"/>
              <a:t>&amp;</a:t>
            </a:r>
            <a:r>
              <a:rPr lang="zh-CN" altLang="en-US" sz="2400" dirty="0"/>
              <a:t>“去冗余”</a:t>
            </a:r>
            <a:endParaRPr lang="en-US" altLang="zh-CN" sz="2400" dirty="0"/>
          </a:p>
          <a:p>
            <a:pPr lvl="1"/>
            <a:r>
              <a:rPr lang="zh-CN" altLang="en-US" sz="2000" dirty="0"/>
              <a:t>“降噪”：使保留下来的维度间的相关性尽可能小，</a:t>
            </a:r>
            <a:endParaRPr lang="en-US" altLang="zh-CN" sz="2000" dirty="0"/>
          </a:p>
          <a:p>
            <a:pPr lvl="1"/>
            <a:r>
              <a:rPr lang="zh-CN" altLang="en-US" sz="2000" dirty="0"/>
              <a:t>“去冗余”：使保留下来的维度含有的“能量”即</a:t>
            </a:r>
            <a:r>
              <a:rPr lang="zh-CN" altLang="en-US" sz="2000" b="1" dirty="0"/>
              <a:t>方差</a:t>
            </a:r>
            <a:r>
              <a:rPr lang="zh-CN" altLang="en-US" sz="2000" dirty="0"/>
              <a:t>尽可能大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协方差矩阵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主对角线上的元素是各个维度上的方差</a:t>
            </a:r>
            <a:r>
              <a:rPr lang="en-US" altLang="zh-CN" sz="2400" dirty="0"/>
              <a:t>(</a:t>
            </a:r>
            <a:r>
              <a:rPr lang="zh-CN" altLang="en-US" sz="2400" dirty="0"/>
              <a:t>即能量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其他元素是两两维度间的协方差</a:t>
            </a:r>
            <a:r>
              <a:rPr lang="en-US" altLang="zh-CN" sz="2400" dirty="0"/>
              <a:t>(</a:t>
            </a:r>
            <a:r>
              <a:rPr lang="zh-CN" altLang="en-US" sz="2400" dirty="0"/>
              <a:t>即相关性</a:t>
            </a:r>
            <a:r>
              <a:rPr lang="en-US" altLang="zh-CN" sz="2400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降噪</a:t>
            </a:r>
            <a:r>
              <a:rPr lang="en-US" altLang="zh-CN" dirty="0"/>
              <a:t>——</a:t>
            </a:r>
            <a:r>
              <a:rPr lang="zh-CN" altLang="en-US" dirty="0"/>
              <a:t>矩阵对角化</a:t>
            </a:r>
            <a:endParaRPr lang="en-US" altLang="zh-CN" dirty="0"/>
          </a:p>
          <a:p>
            <a:pPr lvl="1"/>
            <a:r>
              <a:rPr lang="zh-CN" altLang="en-US" dirty="0"/>
              <a:t>非对角线元素都为零</a:t>
            </a:r>
          </a:p>
          <a:p>
            <a:r>
              <a:rPr lang="zh-CN" altLang="en-US" dirty="0"/>
              <a:t>去冗余</a:t>
            </a:r>
            <a:r>
              <a:rPr lang="en-US" altLang="zh-CN" dirty="0"/>
              <a:t>——</a:t>
            </a:r>
            <a:r>
              <a:rPr lang="zh-CN" altLang="en-US" dirty="0"/>
              <a:t>舍掉对角线上较小的新方差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F2D67D-7DA4-4BEE-BE2B-EA018DC20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04" y="2581345"/>
            <a:ext cx="3713665" cy="885377"/>
          </a:xfrm>
          <a:prstGeom prst="rect">
            <a:avLst/>
          </a:prstGeom>
        </p:spPr>
      </p:pic>
      <p:sp>
        <p:nvSpPr>
          <p:cNvPr id="6" name="矩形 5">
            <a:hlinkClick r:id="rId4"/>
            <a:extLst>
              <a:ext uri="{FF2B5EF4-FFF2-40B4-BE49-F238E27FC236}">
                <a16:creationId xmlns:a16="http://schemas.microsoft.com/office/drawing/2014/main" id="{B3231363-9AF5-4D3B-938F-CA6640D458E1}"/>
              </a:ext>
            </a:extLst>
          </p:cNvPr>
          <p:cNvSpPr/>
          <p:nvPr/>
        </p:nvSpPr>
        <p:spPr>
          <a:xfrm>
            <a:off x="10853172" y="64886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accent1"/>
                </a:solidFill>
                <a:latin typeface="verdana" panose="020B0604030504040204" pitchFamily="34" charset="0"/>
              </a:rPr>
              <a:t>协方差矩阵</a:t>
            </a:r>
            <a:endParaRPr lang="zh-CN" altLang="en-US" u="sng" dirty="0">
              <a:solidFill>
                <a:schemeClr val="accent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9C726F-8D9B-44C2-8ECF-DBF7D5E33F32}"/>
              </a:ext>
            </a:extLst>
          </p:cNvPr>
          <p:cNvSpPr/>
          <p:nvPr/>
        </p:nvSpPr>
        <p:spPr>
          <a:xfrm>
            <a:off x="1948319" y="970860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的本质是 </a:t>
            </a:r>
            <a:r>
              <a:rPr lang="zh-CN" altLang="en-US" b="1" dirty="0"/>
              <a:t>对角化 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279898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9932E-026D-43E5-B269-50C0D5C4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BCI Competition 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303D-5092-44D9-987B-4F22FD92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sets 1:</a:t>
            </a:r>
            <a:r>
              <a:rPr lang="en-US" altLang="zh-CN" dirty="0"/>
              <a:t> </a:t>
            </a:r>
            <a:r>
              <a:rPr lang="en-US" altLang="zh-CN" i="1" dirty="0"/>
              <a:t>‹motor imagery, </a:t>
            </a:r>
            <a:r>
              <a:rPr lang="en-US" altLang="zh-CN" b="1" i="1" dirty="0" err="1"/>
              <a:t>uncued</a:t>
            </a:r>
            <a:r>
              <a:rPr lang="en-US" altLang="zh-CN" i="1" dirty="0"/>
              <a:t> classifier application›</a:t>
            </a:r>
          </a:p>
          <a:p>
            <a:pPr marL="457200" lvl="1" indent="0">
              <a:buNone/>
            </a:pPr>
            <a:r>
              <a:rPr lang="en-US" altLang="zh-CN" dirty="0"/>
              <a:t>EEG, motor imagery (2 classes of left hand, right hand, foot); evaluation data is continuous EEG which contains also periods of idle state </a:t>
            </a:r>
            <a:endParaRPr lang="en-US" altLang="zh-CN" i="1" dirty="0"/>
          </a:p>
          <a:p>
            <a:r>
              <a:rPr lang="en-US" altLang="zh-CN" b="1" dirty="0"/>
              <a:t>Data sets 2a:</a:t>
            </a:r>
            <a:r>
              <a:rPr lang="en-US" altLang="zh-CN" dirty="0"/>
              <a:t> </a:t>
            </a:r>
            <a:r>
              <a:rPr lang="en-US" altLang="zh-CN" i="1" dirty="0"/>
              <a:t>‹4-class motor imagery›</a:t>
            </a:r>
            <a:r>
              <a:rPr lang="en-US" altLang="zh-CN" dirty="0"/>
              <a:t> </a:t>
            </a:r>
          </a:p>
          <a:p>
            <a:pPr marL="457200" lvl="1" indent="0">
              <a:buNone/>
            </a:pPr>
            <a:r>
              <a:rPr lang="en-US" altLang="zh-CN" dirty="0"/>
              <a:t>EEG, cued motor imagery (left hand, right hand, feet, tongue) </a:t>
            </a:r>
          </a:p>
          <a:p>
            <a:r>
              <a:rPr lang="en-US" altLang="zh-CN" b="1" dirty="0"/>
              <a:t>Data sets 2b:</a:t>
            </a:r>
            <a:r>
              <a:rPr lang="en-US" altLang="zh-CN" dirty="0"/>
              <a:t> </a:t>
            </a:r>
            <a:r>
              <a:rPr lang="en-US" altLang="zh-CN" i="1" dirty="0"/>
              <a:t>‹motor imagery›</a:t>
            </a:r>
            <a:r>
              <a:rPr lang="en-US" altLang="zh-CN" dirty="0"/>
              <a:t> </a:t>
            </a:r>
          </a:p>
          <a:p>
            <a:pPr marL="457200" lvl="1" indent="0">
              <a:buNone/>
            </a:pPr>
            <a:r>
              <a:rPr lang="en-US" altLang="zh-CN" dirty="0"/>
              <a:t>EEG, cued motor imagery (left hand, right hand) </a:t>
            </a:r>
          </a:p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Data sets 3: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altLang="zh-CN" i="1" dirty="0">
                <a:solidFill>
                  <a:schemeClr val="bg2">
                    <a:lumMod val="75000"/>
                  </a:schemeClr>
                </a:solidFill>
              </a:rPr>
              <a:t>‹hand movement direction in MEG›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Data sets 4: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altLang="zh-CN" i="1" dirty="0">
                <a:solidFill>
                  <a:schemeClr val="bg2">
                    <a:lumMod val="75000"/>
                  </a:schemeClr>
                </a:solidFill>
              </a:rPr>
              <a:t>‹finger movements in </a:t>
            </a:r>
            <a:r>
              <a:rPr lang="en-US" altLang="zh-CN" i="1" dirty="0" err="1">
                <a:solidFill>
                  <a:schemeClr val="bg2">
                    <a:lumMod val="75000"/>
                  </a:schemeClr>
                </a:solidFill>
              </a:rPr>
              <a:t>ECoG</a:t>
            </a:r>
            <a:r>
              <a:rPr lang="en-US" altLang="zh-CN" i="1" dirty="0">
                <a:solidFill>
                  <a:schemeClr val="bg2">
                    <a:lumMod val="75000"/>
                  </a:schemeClr>
                </a:solidFill>
              </a:rPr>
              <a:t>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 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9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E03E-0F55-4861-BA14-2AEBA2CC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DBE7E-6A08-41D6-A340-C0FF674F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将一组样本的</a:t>
            </a:r>
            <a:r>
              <a:rPr lang="zh-CN" altLang="en-US" b="1" dirty="0"/>
              <a:t>协方差矩阵</a:t>
            </a:r>
            <a:r>
              <a:rPr lang="zh-CN" altLang="en-US" dirty="0"/>
              <a:t>转换为</a:t>
            </a:r>
            <a:r>
              <a:rPr lang="zh-CN" altLang="en-US" b="1" dirty="0"/>
              <a:t>单位矩阵</a:t>
            </a:r>
            <a:r>
              <a:rPr lang="zh-CN" altLang="en-US" dirty="0"/>
              <a:t>的去相关方法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减少特征之间的相关性；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特征具有相同的方差（协方差阵为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对观测信号</a:t>
            </a:r>
            <a:r>
              <a:rPr lang="en-US" altLang="zh-CN" dirty="0"/>
              <a:t>X(t)</a:t>
            </a:r>
            <a:r>
              <a:rPr lang="zh-CN" altLang="en-US" dirty="0"/>
              <a:t>，寻找一个线性变换</a:t>
            </a:r>
            <a:r>
              <a:rPr lang="en-US" altLang="zh-CN" dirty="0"/>
              <a:t>W</a:t>
            </a:r>
            <a:r>
              <a:rPr lang="en-US" altLang="zh-CN" baseline="-25000" dirty="0"/>
              <a:t>0</a:t>
            </a:r>
            <a:r>
              <a:rPr lang="zh-CN" altLang="en-US" dirty="0"/>
              <a:t>，使</a:t>
            </a:r>
            <a:r>
              <a:rPr lang="en-US" altLang="zh-CN" dirty="0"/>
              <a:t>X(t)</a:t>
            </a:r>
            <a:r>
              <a:rPr lang="zh-CN" altLang="en-US" dirty="0"/>
              <a:t>投影到新的子空间后变成白化向量</a:t>
            </a:r>
            <a:r>
              <a:rPr lang="en-US" altLang="zh-CN" dirty="0"/>
              <a:t>Z(t)</a:t>
            </a:r>
            <a:r>
              <a:rPr lang="zh-CN" altLang="en-US" dirty="0"/>
              <a:t>，即 </a:t>
            </a:r>
            <a:r>
              <a:rPr lang="pl-PL" altLang="zh-CN" dirty="0"/>
              <a:t>Z(t)=W</a:t>
            </a:r>
            <a:r>
              <a:rPr lang="pl-PL" altLang="zh-CN" baseline="-25000" dirty="0"/>
              <a:t>0</a:t>
            </a:r>
            <a:r>
              <a:rPr lang="en-US" altLang="zh-CN" baseline="-25000" dirty="0"/>
              <a:t> </a:t>
            </a:r>
            <a:r>
              <a:rPr lang="pl-PL" altLang="zh-CN" dirty="0"/>
              <a:t>*</a:t>
            </a:r>
            <a:r>
              <a:rPr lang="en-US" altLang="zh-CN" dirty="0"/>
              <a:t> </a:t>
            </a:r>
            <a:r>
              <a:rPr lang="pl-PL" altLang="zh-CN" dirty="0"/>
              <a:t>X(t) </a:t>
            </a:r>
            <a:endParaRPr lang="en-US" altLang="zh-CN" dirty="0"/>
          </a:p>
          <a:p>
            <a:r>
              <a:rPr lang="zh-CN" altLang="en-US" dirty="0"/>
              <a:t>构造白化变换矩阵：</a:t>
            </a:r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en-US" altLang="zh-CN" baseline="-25000" dirty="0"/>
              <a:t>0</a:t>
            </a:r>
            <a:r>
              <a:rPr lang="en-US" altLang="zh-CN" dirty="0"/>
              <a:t>=</a:t>
            </a:r>
            <a:r>
              <a:rPr lang="el-GR" altLang="zh-CN" dirty="0"/>
              <a:t> λ</a:t>
            </a:r>
            <a:r>
              <a:rPr lang="en-US" altLang="zh-CN" baseline="30000" dirty="0"/>
              <a:t>-1/2</a:t>
            </a:r>
            <a:r>
              <a:rPr lang="en-US" altLang="zh-CN" dirty="0"/>
              <a:t>U</a:t>
            </a:r>
            <a:r>
              <a:rPr lang="en-US" altLang="zh-CN" baseline="30000" dirty="0"/>
              <a:t>T</a:t>
            </a:r>
          </a:p>
          <a:p>
            <a:pPr lvl="1"/>
            <a:r>
              <a:rPr lang="el-GR" altLang="zh-CN" dirty="0"/>
              <a:t>λ</a:t>
            </a:r>
            <a:r>
              <a:rPr lang="en-US" altLang="zh-CN" dirty="0"/>
              <a:t> </a:t>
            </a:r>
            <a:r>
              <a:rPr lang="zh-CN" altLang="en-US" dirty="0"/>
              <a:t>是特征值对角阵，</a:t>
            </a:r>
            <a:r>
              <a:rPr lang="en-US" altLang="zh-CN" dirty="0"/>
              <a:t>U</a:t>
            </a:r>
            <a:r>
              <a:rPr lang="zh-CN" altLang="en-US" dirty="0"/>
              <a:t>是特征向量矩阵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364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FC402-B069-47B6-9CEA-E8E32BC4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en-US" altLang="zh-CN" baseline="-25000" dirty="0"/>
              <a:t>(from wiki)</a:t>
            </a:r>
            <a:endParaRPr lang="zh-CN" altLang="en-US" baseline="-25000" dirty="0"/>
          </a:p>
        </p:txBody>
      </p:sp>
      <p:sp>
        <p:nvSpPr>
          <p:cNvPr id="7" name="AutoShape 2" descr="{\mathbf  {X}}_{1}">
            <a:extLst>
              <a:ext uri="{FF2B5EF4-FFF2-40B4-BE49-F238E27FC236}">
                <a16:creationId xmlns:a16="http://schemas.microsoft.com/office/drawing/2014/main" id="{0FCACBEF-A068-4E50-A403-C1C61BE2EF2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4"/>
            <a:ext cx="10515600" cy="47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两类矩阵 </a:t>
            </a:r>
            <a:r>
              <a:rPr lang="en-US" altLang="zh-CN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(n,t</a:t>
            </a:r>
            <a:r>
              <a:rPr lang="en-US" altLang="zh-CN" baseline="-25000" dirty="0"/>
              <a:t>1</a:t>
            </a:r>
            <a:r>
              <a:rPr lang="en-US" altLang="zh-CN" dirty="0"/>
              <a:t>)   X</a:t>
            </a:r>
            <a:r>
              <a:rPr lang="en-US" altLang="zh-CN" baseline="-25000" dirty="0"/>
              <a:t>2 </a:t>
            </a:r>
            <a:r>
              <a:rPr lang="en-US" altLang="zh-CN" dirty="0"/>
              <a:t>(n,t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寻找使</a:t>
            </a:r>
            <a:r>
              <a:rPr lang="zh-CN" altLang="en-US" b="1" dirty="0"/>
              <a:t>方差</a:t>
            </a:r>
            <a:r>
              <a:rPr lang="en-US" altLang="zh-CN" b="1" dirty="0"/>
              <a:t>(</a:t>
            </a:r>
            <a:r>
              <a:rPr lang="zh-CN" altLang="en-US" b="1" dirty="0"/>
              <a:t>或二阶矩</a:t>
            </a:r>
            <a:r>
              <a:rPr lang="en-US" altLang="zh-CN" b="1" dirty="0"/>
              <a:t>)</a:t>
            </a:r>
            <a:r>
              <a:rPr lang="zh-CN" altLang="en-US" b="1" dirty="0"/>
              <a:t>的比值最大化</a:t>
            </a:r>
            <a:r>
              <a:rPr lang="zh-CN" altLang="en-US" dirty="0"/>
              <a:t>的成分</a:t>
            </a:r>
            <a:r>
              <a:rPr lang="en-US" altLang="zh-CN" b="1" dirty="0"/>
              <a:t>W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协方差矩阵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 R</a:t>
            </a:r>
            <a:r>
              <a:rPr lang="en-US" altLang="zh-CN" baseline="-25000" dirty="0"/>
              <a:t>2</a:t>
            </a:r>
            <a:r>
              <a:rPr lang="zh-CN" altLang="en-US" dirty="0"/>
              <a:t>：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同时对角化（存在同一个矩阵</a:t>
            </a:r>
            <a:r>
              <a:rPr lang="en-US" altLang="zh-CN" dirty="0"/>
              <a:t>P</a:t>
            </a:r>
            <a:r>
              <a:rPr lang="zh-CN" altLang="en-US" dirty="0"/>
              <a:t>，使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 R</a:t>
            </a:r>
            <a:r>
              <a:rPr lang="en-US" altLang="zh-CN" baseline="-25000" dirty="0"/>
              <a:t>2 </a:t>
            </a:r>
            <a:r>
              <a:rPr lang="zh-CN" altLang="en-US" dirty="0"/>
              <a:t>对角化）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最终结果：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15CB22-F3CA-4C90-BB08-D4D7DB5A024D}"/>
              </a:ext>
            </a:extLst>
          </p:cNvPr>
          <p:cNvGrpSpPr/>
          <p:nvPr/>
        </p:nvGrpSpPr>
        <p:grpSpPr>
          <a:xfrm>
            <a:off x="1284634" y="3488083"/>
            <a:ext cx="3669196" cy="695325"/>
            <a:chOff x="2130701" y="2411274"/>
            <a:chExt cx="3669196" cy="6953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318D081-21BE-404B-9F96-DE388F0DB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0701" y="2411274"/>
              <a:ext cx="1543050" cy="6953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097ABC2-9269-4739-A44B-736900F5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6847" y="2411274"/>
              <a:ext cx="1543050" cy="6762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2EA527A-122A-47FF-82EC-880D1738CC76}"/>
              </a:ext>
            </a:extLst>
          </p:cNvPr>
          <p:cNvGrpSpPr/>
          <p:nvPr/>
        </p:nvGrpSpPr>
        <p:grpSpPr>
          <a:xfrm>
            <a:off x="1060925" y="4961080"/>
            <a:ext cx="6242759" cy="438210"/>
            <a:chOff x="1157081" y="4408428"/>
            <a:chExt cx="6242759" cy="43821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6C349DF-7BFD-46B6-A7A6-321D50D70778}"/>
                </a:ext>
              </a:extLst>
            </p:cNvPr>
            <p:cNvGrpSpPr/>
            <p:nvPr/>
          </p:nvGrpSpPr>
          <p:grpSpPr>
            <a:xfrm>
              <a:off x="1157081" y="4456113"/>
              <a:ext cx="3629026" cy="390525"/>
              <a:chOff x="1157081" y="4456113"/>
              <a:chExt cx="3629026" cy="390525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93E3B29-CBD0-44DA-96B8-38323B503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081" y="4456113"/>
                <a:ext cx="1714500" cy="39052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A1E60D2F-F464-4CCC-A0C7-1F0541914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9232" y="4456113"/>
                <a:ext cx="1666875" cy="352425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B1FE46D-67B7-4C88-8971-FA5886510FFA}"/>
                </a:ext>
              </a:extLst>
            </p:cNvPr>
            <p:cNvSpPr txBox="1"/>
            <p:nvPr/>
          </p:nvSpPr>
          <p:spPr>
            <a:xfrm>
              <a:off x="5261113" y="4408428"/>
              <a:ext cx="2138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其中</a:t>
              </a:r>
              <a:r>
                <a:rPr lang="en-US" altLang="zh-CN" sz="2000" dirty="0"/>
                <a:t>I</a:t>
              </a:r>
              <a:r>
                <a:rPr lang="en-US" altLang="zh-CN" sz="2000" baseline="-25000" dirty="0"/>
                <a:t>n</a:t>
              </a:r>
              <a:r>
                <a:rPr lang="zh-CN" altLang="en-US" sz="2000" dirty="0"/>
                <a:t>是单位矩阵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239EC0E6-FB3A-42C1-9737-D32342623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807" y="5893077"/>
            <a:ext cx="1047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6C65A-F8DA-477E-82D9-8C20F902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baseline="-25000" dirty="0"/>
              <a:t>（</a:t>
            </a:r>
            <a:r>
              <a:rPr lang="en-US" altLang="zh-CN" baseline="-25000" dirty="0"/>
              <a:t>from EEG</a:t>
            </a:r>
            <a:r>
              <a:rPr lang="zh-CN" altLang="en-US" baseline="-25000" dirty="0"/>
              <a:t>特征提取算法文献）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04439B-8E40-463B-A89F-21B071961F29}"/>
              </a:ext>
            </a:extLst>
          </p:cNvPr>
          <p:cNvSpPr/>
          <p:nvPr/>
        </p:nvSpPr>
        <p:spPr>
          <a:xfrm>
            <a:off x="858079" y="1849413"/>
            <a:ext cx="2676940" cy="1210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原始</a:t>
            </a:r>
            <a:r>
              <a:rPr lang="en-US" altLang="zh-CN" sz="2800" dirty="0"/>
              <a:t>EEG</a:t>
            </a:r>
            <a:r>
              <a:rPr lang="zh-CN" altLang="en-US" sz="2800" dirty="0"/>
              <a:t>信号</a:t>
            </a:r>
            <a:r>
              <a:rPr lang="en-US" altLang="zh-CN" sz="2800" dirty="0"/>
              <a:t>X</a:t>
            </a:r>
            <a:r>
              <a:rPr lang="zh-CN" altLang="en-US" sz="2800" dirty="0"/>
              <a:t>（</a:t>
            </a:r>
            <a:r>
              <a:rPr lang="en-US" altLang="zh-CN" sz="2800" dirty="0"/>
              <a:t>N x T</a:t>
            </a:r>
            <a:r>
              <a:rPr lang="zh-CN" altLang="en-US" sz="2800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01953D-0A62-4E05-B2E6-8EAFCA2FFE9F}"/>
              </a:ext>
            </a:extLst>
          </p:cNvPr>
          <p:cNvSpPr/>
          <p:nvPr/>
        </p:nvSpPr>
        <p:spPr>
          <a:xfrm>
            <a:off x="4297540" y="1849413"/>
            <a:ext cx="2676940" cy="1210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归一化的</a:t>
            </a:r>
            <a:r>
              <a:rPr lang="zh-CN" altLang="en-US" sz="2800" b="1" dirty="0">
                <a:solidFill>
                  <a:schemeClr val="bg1"/>
                </a:solidFill>
              </a:rPr>
              <a:t>协方差矩阵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C</a:t>
            </a:r>
            <a:r>
              <a:rPr lang="en-US" altLang="zh-CN" sz="2800" baseline="-25000" dirty="0"/>
              <a:t>2</a:t>
            </a:r>
            <a:endParaRPr lang="zh-CN" altLang="en-US" sz="2800" baseline="-25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62C63E-1F57-467D-A8BA-9CE536D17128}"/>
              </a:ext>
            </a:extLst>
          </p:cNvPr>
          <p:cNvSpPr/>
          <p:nvPr/>
        </p:nvSpPr>
        <p:spPr>
          <a:xfrm>
            <a:off x="8047550" y="1849414"/>
            <a:ext cx="2769537" cy="1210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特征值分解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（对角化）</a:t>
            </a:r>
            <a:endParaRPr lang="zh-CN" altLang="en-US" sz="2800" baseline="-25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E2CB45-454D-4366-8B30-98D3EEA1E5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35019" y="2454638"/>
            <a:ext cx="76252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E2A271-B62C-474A-BDBF-D222D5FBC1B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974480" y="2454638"/>
            <a:ext cx="107307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AFB69D6-DE64-450F-8BD9-3A81EF0FC469}"/>
              </a:ext>
            </a:extLst>
          </p:cNvPr>
          <p:cNvSpPr txBox="1"/>
          <p:nvPr/>
        </p:nvSpPr>
        <p:spPr>
          <a:xfrm>
            <a:off x="7044744" y="209585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求和</a:t>
            </a:r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BAD48B-0336-48C1-BE3B-2515F279B1FE}"/>
              </a:ext>
            </a:extLst>
          </p:cNvPr>
          <p:cNvSpPr/>
          <p:nvPr/>
        </p:nvSpPr>
        <p:spPr>
          <a:xfrm>
            <a:off x="8054010" y="4027990"/>
            <a:ext cx="2763078" cy="1210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构造</a:t>
            </a:r>
            <a:endParaRPr lang="en-US" altLang="zh-CN" sz="2800" dirty="0"/>
          </a:p>
          <a:p>
            <a:pPr algn="ctr"/>
            <a:r>
              <a:rPr lang="zh-CN" altLang="en-US" sz="2800" dirty="0"/>
              <a:t>白化变换矩阵</a:t>
            </a:r>
            <a:r>
              <a:rPr lang="en-US" altLang="zh-CN" sz="2800" dirty="0"/>
              <a:t>P</a:t>
            </a:r>
            <a:endParaRPr lang="zh-CN" altLang="en-US" sz="2800" baseline="-25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13333-C08B-4E32-AACF-14EF4F42CAB8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9432319" y="3059862"/>
            <a:ext cx="3230" cy="9681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C89166-F923-40BA-9CF6-C0C5FCD789B7}"/>
              </a:ext>
            </a:extLst>
          </p:cNvPr>
          <p:cNvSpPr txBox="1"/>
          <p:nvPr/>
        </p:nvSpPr>
        <p:spPr>
          <a:xfrm>
            <a:off x="9478618" y="3218587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特征向量矩阵</a:t>
            </a:r>
            <a:r>
              <a:rPr lang="en-US" altLang="zh-CN" sz="2000" dirty="0"/>
              <a:t>U</a:t>
            </a:r>
          </a:p>
          <a:p>
            <a:r>
              <a:rPr lang="zh-CN" altLang="en-US" sz="2000" dirty="0"/>
              <a:t>特征值对角阵</a:t>
            </a:r>
            <a:r>
              <a:rPr lang="el-GR" altLang="zh-CN" sz="2000" dirty="0"/>
              <a:t>λ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AE5B7F-7FA9-47DA-9B76-9ED27D929164}"/>
              </a:ext>
            </a:extLst>
          </p:cNvPr>
          <p:cNvSpPr/>
          <p:nvPr/>
        </p:nvSpPr>
        <p:spPr>
          <a:xfrm>
            <a:off x="4293244" y="4027990"/>
            <a:ext cx="2676940" cy="1210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变换得到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S</a:t>
            </a:r>
            <a:r>
              <a:rPr lang="en-US" altLang="zh-CN" sz="2800" baseline="-25000" dirty="0"/>
              <a:t>2</a:t>
            </a:r>
            <a:endParaRPr lang="zh-CN" altLang="en-US" sz="2800" baseline="-25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633FBED-C5BA-4CFC-90FE-F10B12947550}"/>
              </a:ext>
            </a:extLst>
          </p:cNvPr>
          <p:cNvCxnSpPr>
            <a:cxnSpLocks/>
            <a:stCxn id="19" idx="1"/>
            <a:endCxn id="35" idx="3"/>
          </p:cNvCxnSpPr>
          <p:nvPr/>
        </p:nvCxnSpPr>
        <p:spPr>
          <a:xfrm flipH="1">
            <a:off x="6970184" y="4633215"/>
            <a:ext cx="10838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F2E4D73-D8A9-4DC9-8BA0-F8BB2D143A83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flipH="1">
            <a:off x="5631714" y="3059862"/>
            <a:ext cx="4296" cy="9681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E5807-0219-42BF-8D93-BBDD73F256B2}"/>
              </a:ext>
            </a:extLst>
          </p:cNvPr>
          <p:cNvCxnSpPr>
            <a:cxnSpLocks/>
          </p:cNvCxnSpPr>
          <p:nvPr/>
        </p:nvCxnSpPr>
        <p:spPr>
          <a:xfrm>
            <a:off x="6096000" y="3059862"/>
            <a:ext cx="0" cy="9681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2918730-298D-4899-9CF0-D127D9F4826D}"/>
              </a:ext>
            </a:extLst>
          </p:cNvPr>
          <p:cNvSpPr/>
          <p:nvPr/>
        </p:nvSpPr>
        <p:spPr>
          <a:xfrm>
            <a:off x="858079" y="4027990"/>
            <a:ext cx="2676940" cy="1210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主成分分析，得到特征值</a:t>
            </a:r>
            <a:r>
              <a:rPr lang="el-GR" altLang="zh-CN" sz="2800" dirty="0"/>
              <a:t>λ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l-GR" altLang="zh-CN" sz="2800" dirty="0"/>
              <a:t> λ</a:t>
            </a:r>
            <a:r>
              <a:rPr lang="en-US" altLang="zh-CN" sz="2800" baseline="-25000" dirty="0"/>
              <a:t>2</a:t>
            </a:r>
            <a:endParaRPr lang="zh-CN" altLang="en-US" sz="2800" baseline="-25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21380F-5458-4225-BE86-A023A52E6151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3535019" y="4633215"/>
            <a:ext cx="7582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8DA8C0-8CDB-424F-86AB-4163EB94C46F}"/>
              </a:ext>
            </a:extLst>
          </p:cNvPr>
          <p:cNvSpPr txBox="1"/>
          <p:nvPr/>
        </p:nvSpPr>
        <p:spPr>
          <a:xfrm>
            <a:off x="4575174" y="524920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 S</a:t>
            </a:r>
            <a:r>
              <a:rPr lang="en-US" altLang="zh-CN" baseline="-25000" dirty="0"/>
              <a:t>2</a:t>
            </a:r>
            <a:r>
              <a:rPr lang="zh-CN" altLang="en-US" dirty="0"/>
              <a:t>特征向量相同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29ADD80-D624-4ACC-8A9B-D35766DE9832}"/>
              </a:ext>
            </a:extLst>
          </p:cNvPr>
          <p:cNvSpPr txBox="1"/>
          <p:nvPr/>
        </p:nvSpPr>
        <p:spPr>
          <a:xfrm>
            <a:off x="858079" y="5238438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</a:t>
            </a:r>
            <a:r>
              <a:rPr lang="el-GR" altLang="zh-CN" dirty="0"/>
              <a:t>λ</a:t>
            </a:r>
            <a:r>
              <a:rPr lang="en-US" altLang="zh-CN" baseline="-25000" dirty="0"/>
              <a:t>1</a:t>
            </a:r>
            <a:r>
              <a:rPr lang="zh-CN" altLang="en-US" dirty="0"/>
              <a:t>中前</a:t>
            </a:r>
            <a:r>
              <a:rPr lang="en-US" altLang="zh-CN" dirty="0"/>
              <a:t>m</a:t>
            </a:r>
            <a:r>
              <a:rPr lang="zh-CN" altLang="en-US" dirty="0"/>
              <a:t>个最大的特征值</a:t>
            </a:r>
            <a:endParaRPr lang="en-US" altLang="zh-CN" dirty="0"/>
          </a:p>
          <a:p>
            <a:r>
              <a:rPr lang="el-GR" altLang="zh-CN" dirty="0"/>
              <a:t> λ</a:t>
            </a:r>
            <a:r>
              <a:rPr lang="en-US" altLang="zh-CN" baseline="-25000" dirty="0"/>
              <a:t>2</a:t>
            </a:r>
            <a:r>
              <a:rPr lang="zh-CN" altLang="en-US" dirty="0"/>
              <a:t>中前</a:t>
            </a:r>
            <a:r>
              <a:rPr lang="en-US" altLang="zh-CN" dirty="0"/>
              <a:t>n</a:t>
            </a:r>
            <a:r>
              <a:rPr lang="zh-CN" altLang="en-US" dirty="0"/>
              <a:t>个最大的特征值</a:t>
            </a:r>
          </a:p>
        </p:txBody>
      </p:sp>
    </p:spTree>
    <p:extLst>
      <p:ext uri="{BB962C8B-B14F-4D97-AF65-F5344CB8AC3E}">
        <p14:creationId xmlns:p14="http://schemas.microsoft.com/office/powerpoint/2010/main" val="269916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02CC2A1-4855-4DD8-B6D8-91594EF8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baseline="-25000" dirty="0"/>
              <a:t>（</a:t>
            </a:r>
            <a:r>
              <a:rPr lang="en-US" altLang="zh-CN" baseline="-25000" dirty="0"/>
              <a:t>from EEG</a:t>
            </a:r>
            <a:r>
              <a:rPr lang="zh-CN" altLang="en-US" baseline="-25000" dirty="0"/>
              <a:t>特征提取算法文献）</a:t>
            </a:r>
            <a:br>
              <a:rPr lang="en-US" altLang="zh-CN" baseline="-25000" dirty="0"/>
            </a:br>
            <a:r>
              <a:rPr lang="zh-CN" altLang="en-US" sz="3600" b="1" baseline="-25000" dirty="0"/>
              <a:t>多分类问题</a:t>
            </a:r>
            <a:endParaRPr lang="zh-CN" altLang="en-US" b="1" baseline="-25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CA54E6-098A-47A2-824D-F34E99D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90688"/>
            <a:ext cx="9544050" cy="1428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C01DF3-E77D-4056-B420-3457153A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98" y="3119438"/>
            <a:ext cx="5158203" cy="30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8CA374-5134-4DAE-9DF9-40D77F04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6" y="1690688"/>
            <a:ext cx="9534525" cy="14478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DAB652D-4347-4AA3-94E4-F101E4B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baseline="-25000" dirty="0"/>
              <a:t>（</a:t>
            </a:r>
            <a:r>
              <a:rPr lang="en-US" altLang="zh-CN" baseline="-25000" dirty="0"/>
              <a:t>from EEG</a:t>
            </a:r>
            <a:r>
              <a:rPr lang="zh-CN" altLang="en-US" baseline="-25000" dirty="0"/>
              <a:t>特征提取算法文献）</a:t>
            </a:r>
            <a:br>
              <a:rPr lang="en-US" altLang="zh-CN" baseline="-25000" dirty="0"/>
            </a:br>
            <a:r>
              <a:rPr lang="zh-CN" altLang="en-US" sz="3600" b="1" baseline="-25000" dirty="0"/>
              <a:t>多分类问题</a:t>
            </a:r>
            <a:endParaRPr lang="zh-CN" altLang="en-US" baseline="-25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A1B14-CF92-49DA-A00B-5590BB27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527" y="3138488"/>
            <a:ext cx="6322944" cy="32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5EA3F6-E266-4DE6-BA2C-6C0860AF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690688"/>
            <a:ext cx="9363075" cy="140017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2F75A33-4BC6-4A56-8648-2D9B61D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baseline="-25000" dirty="0"/>
              <a:t>（</a:t>
            </a:r>
            <a:r>
              <a:rPr lang="en-US" altLang="zh-CN" baseline="-25000" dirty="0"/>
              <a:t>from EEG</a:t>
            </a:r>
            <a:r>
              <a:rPr lang="zh-CN" altLang="en-US" baseline="-25000" dirty="0"/>
              <a:t>特征提取算法文献）</a:t>
            </a:r>
            <a:br>
              <a:rPr lang="en-US" altLang="zh-CN" baseline="-25000" dirty="0"/>
            </a:br>
            <a:r>
              <a:rPr lang="zh-CN" altLang="en-US" sz="3600" b="1" baseline="-25000" dirty="0"/>
              <a:t>多分类问题</a:t>
            </a:r>
            <a:endParaRPr lang="zh-CN" altLang="en-US" baseline="-25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E78A10-EED0-415A-A083-B48D212D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61" y="3016251"/>
            <a:ext cx="5164414" cy="30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A970-090B-4B9A-80F8-8974BF3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Data sets 1</a:t>
            </a:r>
            <a:br>
              <a:rPr lang="en-US" altLang="zh-CN" sz="4000" dirty="0"/>
            </a:br>
            <a:r>
              <a:rPr lang="en-US" altLang="zh-CN" sz="4000" dirty="0"/>
              <a:t>motor imagery, </a:t>
            </a:r>
            <a:r>
              <a:rPr lang="en-US" altLang="zh-CN" sz="4000" b="1" dirty="0" err="1"/>
              <a:t>uncued</a:t>
            </a:r>
            <a:r>
              <a:rPr lang="en-US" altLang="zh-CN" sz="4000" dirty="0"/>
              <a:t> classifier application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[64 EEG channels (0.05-200Hz), 1000Hz sampling rate, 2 classes (+ idle state), 7 subjects]</a:t>
            </a:r>
          </a:p>
          <a:p>
            <a:r>
              <a:rPr lang="zh-CN" altLang="en-US" dirty="0"/>
              <a:t>每个被试三选二（左手、右手、脚）</a:t>
            </a:r>
            <a:endParaRPr lang="en-US" altLang="zh-CN" dirty="0"/>
          </a:p>
          <a:p>
            <a:r>
              <a:rPr lang="zh-CN" altLang="en-US" dirty="0"/>
              <a:t>校准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2 runs </a:t>
            </a:r>
            <a:r>
              <a:rPr lang="zh-CN" altLang="en-US" dirty="0"/>
              <a:t>视觉提示（箭头左右下） 有标签  </a:t>
            </a:r>
            <a:r>
              <a:rPr lang="en-US" altLang="zh-CN" dirty="0"/>
              <a:t>4s</a:t>
            </a:r>
          </a:p>
          <a:p>
            <a:r>
              <a:rPr lang="zh-CN" altLang="en-US" dirty="0"/>
              <a:t>评估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4 runs </a:t>
            </a:r>
            <a:r>
              <a:rPr lang="zh-CN" altLang="en-US" dirty="0"/>
              <a:t>声音提示（左、右、脚、停止）无标签</a:t>
            </a:r>
            <a:endParaRPr lang="en-US" altLang="zh-CN" dirty="0"/>
          </a:p>
          <a:p>
            <a:pPr lvl="1"/>
            <a:r>
              <a:rPr lang="zh-CN" altLang="en-US" dirty="0"/>
              <a:t>运动想象和休息持续时间都在</a:t>
            </a:r>
            <a:r>
              <a:rPr lang="en-US" altLang="zh-CN" dirty="0"/>
              <a:t>1.5s</a:t>
            </a:r>
            <a:r>
              <a:rPr lang="zh-CN" altLang="en-US" dirty="0"/>
              <a:t>到</a:t>
            </a:r>
            <a:r>
              <a:rPr lang="en-US" altLang="zh-CN" dirty="0"/>
              <a:t>8s</a:t>
            </a:r>
            <a:r>
              <a:rPr lang="zh-CN" altLang="en-US" dirty="0"/>
              <a:t>之间</a:t>
            </a:r>
            <a:endParaRPr lang="en-US" altLang="zh-CN" dirty="0"/>
          </a:p>
          <a:p>
            <a:pPr lvl="1"/>
            <a:r>
              <a:rPr lang="zh-CN" altLang="en-US" dirty="0"/>
              <a:t>每个条件的</a:t>
            </a:r>
            <a:r>
              <a:rPr lang="en-US" altLang="zh-CN" dirty="0"/>
              <a:t>trial</a:t>
            </a:r>
            <a:r>
              <a:rPr lang="zh-CN" altLang="en-US" dirty="0"/>
              <a:t>数不一定相等</a:t>
            </a:r>
            <a:endParaRPr lang="en-US" altLang="zh-CN" dirty="0"/>
          </a:p>
          <a:p>
            <a:r>
              <a:rPr lang="zh-CN" altLang="en-US" dirty="0"/>
              <a:t>部分数据是人工生成的</a:t>
            </a:r>
            <a:endParaRPr lang="en-US" altLang="zh-CN" dirty="0"/>
          </a:p>
          <a:p>
            <a:pPr lvl="1"/>
            <a:r>
              <a:rPr lang="zh-CN" altLang="en-US" dirty="0"/>
              <a:t>具有特定的属性，用来评估和比较分析技术</a:t>
            </a:r>
          </a:p>
        </p:txBody>
      </p:sp>
    </p:spTree>
    <p:extLst>
      <p:ext uri="{BB962C8B-B14F-4D97-AF65-F5344CB8AC3E}">
        <p14:creationId xmlns:p14="http://schemas.microsoft.com/office/powerpoint/2010/main" val="79518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A970-090B-4B9A-80F8-8974BF3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1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14" y="1562389"/>
            <a:ext cx="10515600" cy="4351338"/>
          </a:xfrm>
        </p:spPr>
        <p:txBody>
          <a:bodyPr/>
          <a:lstStyle/>
          <a:p>
            <a:r>
              <a:rPr lang="zh-CN" altLang="en-US" dirty="0"/>
              <a:t>性能评估：针对目标向量的均方误差（</a:t>
            </a:r>
            <a:r>
              <a:rPr lang="en-US" altLang="zh-CN" dirty="0" err="1"/>
              <a:t>mse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1</a:t>
            </a:r>
            <a:r>
              <a:rPr lang="zh-CN" altLang="en-US" dirty="0"/>
              <a:t>标为</a:t>
            </a:r>
            <a:r>
              <a:rPr lang="en-US" altLang="zh-CN" dirty="0"/>
              <a:t>-1   </a:t>
            </a:r>
            <a:r>
              <a:rPr lang="zh-CN" altLang="en-US" dirty="0"/>
              <a:t>放松标为</a:t>
            </a:r>
            <a:r>
              <a:rPr lang="en-US" altLang="zh-CN" dirty="0"/>
              <a:t>0   </a:t>
            </a:r>
            <a:r>
              <a:rPr lang="zh-CN" altLang="en-US" dirty="0"/>
              <a:t>类</a:t>
            </a:r>
            <a:r>
              <a:rPr lang="en-US" altLang="zh-CN" dirty="0"/>
              <a:t>2</a:t>
            </a:r>
            <a:r>
              <a:rPr lang="zh-CN" altLang="en-US" dirty="0"/>
              <a:t>标为</a:t>
            </a:r>
            <a:r>
              <a:rPr lang="en-US" altLang="zh-CN" dirty="0"/>
              <a:t>1 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A421E-8CF7-4479-A14E-6B3834C8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4" y="2469884"/>
            <a:ext cx="8481392" cy="38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43088"/>
            <a:ext cx="1122910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Zhang </a:t>
            </a:r>
            <a:r>
              <a:rPr lang="en-US" altLang="zh-CN" b="1" dirty="0" err="1"/>
              <a:t>Haihong</a:t>
            </a:r>
            <a:r>
              <a:rPr lang="en-US" altLang="zh-CN" b="1" dirty="0"/>
              <a:t>, </a:t>
            </a:r>
            <a:r>
              <a:rPr lang="en-US" altLang="zh-CN" b="1" i="1" dirty="0"/>
              <a:t>Institute for </a:t>
            </a:r>
            <a:r>
              <a:rPr lang="en-US" altLang="zh-CN" b="1" i="1" dirty="0" err="1"/>
              <a:t>Infocomm</a:t>
            </a:r>
            <a:r>
              <a:rPr lang="en-US" altLang="zh-CN" b="1" i="1" dirty="0"/>
              <a:t> Research, Singapore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Clustering after PCA or ICA to get a rest class; CSP on multiple bands; mutual information based feature selection; radial basis function based neural network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Dieter </a:t>
            </a:r>
            <a:r>
              <a:rPr lang="en-US" altLang="zh-CN" b="1" dirty="0" err="1"/>
              <a:t>Devlaminck</a:t>
            </a:r>
            <a:r>
              <a:rPr lang="en-US" altLang="zh-CN" b="1" dirty="0"/>
              <a:t>, </a:t>
            </a:r>
            <a:r>
              <a:rPr lang="en-US" altLang="zh-CN" b="1" i="1" dirty="0"/>
              <a:t>University of Ghent; Psychiatric Institute of </a:t>
            </a:r>
            <a:r>
              <a:rPr lang="en-US" altLang="zh-CN" b="1" i="1" dirty="0" err="1"/>
              <a:t>Guislain</a:t>
            </a:r>
            <a:r>
              <a:rPr lang="en-US" altLang="zh-CN" b="1" i="1" dirty="0"/>
              <a:t>; University Hospital Ghent</a:t>
            </a:r>
          </a:p>
          <a:p>
            <a:pPr marL="457200" lvl="1" indent="0">
              <a:buNone/>
            </a:pPr>
            <a:r>
              <a:rPr lang="en-US" altLang="zh-CN" dirty="0"/>
              <a:t>Band-pass filtering, multiclass CSP, multiclass SVM with ordinal regression, smoothing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Kai </a:t>
            </a:r>
            <a:r>
              <a:rPr lang="en-US" altLang="zh-CN" b="1" dirty="0" err="1"/>
              <a:t>Keng</a:t>
            </a:r>
            <a:r>
              <a:rPr lang="en-US" altLang="zh-CN" b="1" dirty="0"/>
              <a:t> Ang, </a:t>
            </a:r>
            <a:r>
              <a:rPr lang="en-US" altLang="zh-CN" b="1" i="1" dirty="0"/>
              <a:t>Institute for </a:t>
            </a:r>
            <a:r>
              <a:rPr lang="en-US" altLang="zh-CN" b="1" i="1" dirty="0" err="1"/>
              <a:t>Infocomm</a:t>
            </a:r>
            <a:r>
              <a:rPr lang="en-US" altLang="zh-CN" b="1" i="1" dirty="0"/>
              <a:t> Research, Singapore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CSP on multiple bands; mutual information based feature selection; Naive Bayes </a:t>
            </a:r>
            <a:r>
              <a:rPr lang="en-US" altLang="zh-CN" dirty="0" err="1"/>
              <a:t>Parzen</a:t>
            </a:r>
            <a:r>
              <a:rPr lang="en-US" altLang="zh-CN" dirty="0"/>
              <a:t> Window classifier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C514CB1-D8D9-4DD3-B067-9CA78EDB87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Data sets 1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51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43087"/>
            <a:ext cx="11229109" cy="398787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b="1" dirty="0"/>
              <a:t>Jun </a:t>
            </a:r>
            <a:r>
              <a:rPr lang="en-US" altLang="zh-CN" b="1" dirty="0" err="1"/>
              <a:t>Lv</a:t>
            </a:r>
            <a:r>
              <a:rPr lang="en-US" altLang="zh-CN" b="1" dirty="0"/>
              <a:t>, </a:t>
            </a:r>
            <a:r>
              <a:rPr lang="en-US" altLang="zh-CN" b="1" i="1" dirty="0"/>
              <a:t>South China University of Technology, Guangzhou, China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CSP-based method  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b="1" dirty="0"/>
              <a:t>Liu </a:t>
            </a:r>
            <a:r>
              <a:rPr lang="en-US" altLang="zh-CN" b="1" dirty="0" err="1"/>
              <a:t>Guangquan</a:t>
            </a:r>
            <a:r>
              <a:rPr lang="en-US" altLang="zh-CN" b="1" dirty="0"/>
              <a:t>, Shanghai Jiao Tong University, China</a:t>
            </a:r>
          </a:p>
          <a:p>
            <a:pPr marL="457200" lvl="1" indent="0">
              <a:buNone/>
            </a:pPr>
            <a:r>
              <a:rPr lang="en-US" altLang="zh-CN" dirty="0"/>
              <a:t>CSP in frequency bands that were optimized by cross-validation; log-variance; LDA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b="1" dirty="0"/>
              <a:t>Abdul </a:t>
            </a:r>
            <a:r>
              <a:rPr lang="en-US" altLang="zh-CN" b="1" dirty="0" err="1"/>
              <a:t>Satti</a:t>
            </a:r>
            <a:r>
              <a:rPr lang="en-US" altLang="zh-CN" b="1" dirty="0"/>
              <a:t>, University of Ulster</a:t>
            </a:r>
          </a:p>
          <a:p>
            <a:pPr marL="457200" lvl="1" indent="0">
              <a:buNone/>
            </a:pPr>
            <a:r>
              <a:rPr lang="en-US" altLang="zh-CN" dirty="0"/>
              <a:t>Selection of frequency bands by particle swarm optimization; selection of time intervals by </a:t>
            </a:r>
            <a:r>
              <a:rPr lang="en-US" altLang="zh-CN" dirty="0" err="1"/>
              <a:t>corss</a:t>
            </a:r>
            <a:r>
              <a:rPr lang="en-US" altLang="zh-CN" dirty="0"/>
              <a:t>-validation; CSP with specific filter selection; log-variance; LDA; smoothing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C514CB1-D8D9-4DD3-B067-9CA78EDB87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Data sets 1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9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0C7F8B-D639-4972-831A-9174883C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520" y="4660278"/>
            <a:ext cx="4013480" cy="19790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197438-D008-4F8D-A395-A16AE2DA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396" y="4449374"/>
            <a:ext cx="5367752" cy="104965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481371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[22 EEG channels (0.5-100Hz; notch filtered), 3 EOG channels, 250Hz sampling rate, 4 classes, 9 subjects]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类运动想象（类</a:t>
            </a:r>
            <a:r>
              <a:rPr lang="en-US" altLang="zh-CN" dirty="0"/>
              <a:t>1</a:t>
            </a:r>
            <a:r>
              <a:rPr lang="zh-CN" altLang="en-US" dirty="0"/>
              <a:t>：左手 </a:t>
            </a:r>
            <a:r>
              <a:rPr lang="en-US" altLang="zh-CN" dirty="0"/>
              <a:t>| </a:t>
            </a:r>
            <a:r>
              <a:rPr lang="zh-CN" altLang="en-US" dirty="0"/>
              <a:t>类</a:t>
            </a:r>
            <a:r>
              <a:rPr lang="en-US" altLang="zh-CN" dirty="0"/>
              <a:t>2</a:t>
            </a:r>
            <a:r>
              <a:rPr lang="zh-CN" altLang="en-US" dirty="0"/>
              <a:t>：右手 </a:t>
            </a:r>
            <a:r>
              <a:rPr lang="en-US" altLang="zh-CN" dirty="0"/>
              <a:t>| </a:t>
            </a:r>
            <a:r>
              <a:rPr lang="zh-CN" altLang="en-US" dirty="0"/>
              <a:t>类</a:t>
            </a:r>
            <a:r>
              <a:rPr lang="en-US" altLang="zh-CN" dirty="0"/>
              <a:t>3</a:t>
            </a:r>
            <a:r>
              <a:rPr lang="zh-CN" altLang="en-US" dirty="0"/>
              <a:t>：双脚 </a:t>
            </a:r>
            <a:r>
              <a:rPr lang="en-US" altLang="zh-CN" dirty="0"/>
              <a:t>| </a:t>
            </a:r>
            <a:r>
              <a:rPr lang="zh-CN" altLang="en-US" dirty="0"/>
              <a:t>类</a:t>
            </a:r>
            <a:r>
              <a:rPr lang="en-US" altLang="zh-CN" dirty="0"/>
              <a:t>4</a:t>
            </a:r>
            <a:r>
              <a:rPr lang="zh-CN" altLang="en-US" dirty="0"/>
              <a:t>：舌头）</a:t>
            </a:r>
            <a:endParaRPr lang="en-US" altLang="zh-CN" dirty="0"/>
          </a:p>
          <a:p>
            <a:r>
              <a:rPr lang="en-US" altLang="zh-CN" dirty="0"/>
              <a:t>2 sessions</a:t>
            </a:r>
            <a:r>
              <a:rPr lang="zh-CN" altLang="en-US" dirty="0"/>
              <a:t> 视觉提示（箭头方向） 无反馈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打标签做训练集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不打标签做测试集</a:t>
            </a:r>
            <a:endParaRPr lang="en-US" altLang="zh-CN" dirty="0"/>
          </a:p>
          <a:p>
            <a:r>
              <a:rPr lang="en-US" altLang="zh-CN" dirty="0"/>
              <a:t>6 runs </a:t>
            </a:r>
            <a:r>
              <a:rPr lang="zh-CN" altLang="en-US" dirty="0"/>
              <a:t>* </a:t>
            </a:r>
            <a:r>
              <a:rPr lang="en-US" altLang="zh-CN" dirty="0"/>
              <a:t>48 trials</a:t>
            </a:r>
            <a:r>
              <a:rPr lang="zh-CN" altLang="en-US" dirty="0"/>
              <a:t>（每类</a:t>
            </a:r>
            <a:r>
              <a:rPr lang="en-US" altLang="zh-CN" dirty="0"/>
              <a:t>12 trials</a:t>
            </a:r>
            <a:r>
              <a:rPr lang="zh-CN" altLang="en-US" dirty="0"/>
              <a:t>）</a:t>
            </a:r>
            <a:r>
              <a:rPr lang="en-US" altLang="zh-CN" dirty="0"/>
              <a:t>= 288 trials per session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22 EEG channels</a:t>
            </a:r>
          </a:p>
          <a:p>
            <a:r>
              <a:rPr lang="en-US" altLang="zh-CN" dirty="0"/>
              <a:t>3 monopolar EOG channels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A970-090B-4B9A-80F8-8974BF3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sets 2a  </a:t>
            </a:r>
            <a:r>
              <a:rPr lang="en-US" altLang="zh-CN" dirty="0"/>
              <a:t>4-class motor imagery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6CC66F-10D9-4D6D-BA7D-1E89115EF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303" y="2872892"/>
            <a:ext cx="1998081" cy="19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A970-090B-4B9A-80F8-8974BF3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sets 2a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F468-E878-40E0-8347-1165689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14" y="1562389"/>
            <a:ext cx="10515600" cy="4351338"/>
          </a:xfrm>
        </p:spPr>
        <p:txBody>
          <a:bodyPr/>
          <a:lstStyle/>
          <a:p>
            <a:r>
              <a:rPr lang="zh-CN" altLang="en-US" dirty="0"/>
              <a:t>性能评估：</a:t>
            </a:r>
            <a:r>
              <a:rPr lang="en-US" altLang="zh-CN" dirty="0"/>
              <a:t>kappa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如果分类是随机的，那么</a:t>
            </a:r>
            <a:r>
              <a:rPr lang="en-US" altLang="zh-CN" dirty="0"/>
              <a:t>kappa</a:t>
            </a:r>
            <a:r>
              <a:rPr lang="zh-CN" altLang="en-US" dirty="0"/>
              <a:t>值是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6D710D-65D5-4179-9967-A5D3F1C9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2" y="2521798"/>
            <a:ext cx="10348744" cy="382781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72C382-9CED-4F0D-90D6-33FDEC9BC910}"/>
              </a:ext>
            </a:extLst>
          </p:cNvPr>
          <p:cNvCxnSpPr>
            <a:cxnSpLocks/>
          </p:cNvCxnSpPr>
          <p:nvPr/>
        </p:nvCxnSpPr>
        <p:spPr>
          <a:xfrm>
            <a:off x="7885044" y="1690688"/>
            <a:ext cx="24384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347BAD3-89EE-4B6D-89F4-B701F632F48E}"/>
              </a:ext>
            </a:extLst>
          </p:cNvPr>
          <p:cNvSpPr txBox="1"/>
          <p:nvPr/>
        </p:nvSpPr>
        <p:spPr>
          <a:xfrm>
            <a:off x="7657950" y="1287121"/>
            <a:ext cx="39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5EA7EC-FFEF-480E-8CC3-F3A579592205}"/>
              </a:ext>
            </a:extLst>
          </p:cNvPr>
          <p:cNvSpPr txBox="1"/>
          <p:nvPr/>
        </p:nvSpPr>
        <p:spPr>
          <a:xfrm>
            <a:off x="10352358" y="1287121"/>
            <a:ext cx="64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5C78D0-EBB1-4FFA-890D-E17EB2BBA713}"/>
              </a:ext>
            </a:extLst>
          </p:cNvPr>
          <p:cNvSpPr/>
          <p:nvPr/>
        </p:nvSpPr>
        <p:spPr>
          <a:xfrm>
            <a:off x="8593527" y="1257207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kappa</a:t>
            </a:r>
            <a:r>
              <a:rPr lang="zh-CN" altLang="en-US" dirty="0"/>
              <a:t>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3EF79A-0CBA-4C4F-AB59-06CEDDFDC543}"/>
              </a:ext>
            </a:extLst>
          </p:cNvPr>
          <p:cNvSpPr/>
          <p:nvPr/>
        </p:nvSpPr>
        <p:spPr>
          <a:xfrm>
            <a:off x="8593527" y="169068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一致性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F52026-7EFE-402B-9324-36A6F5DBC793}"/>
              </a:ext>
            </a:extLst>
          </p:cNvPr>
          <p:cNvSpPr txBox="1"/>
          <p:nvPr/>
        </p:nvSpPr>
        <p:spPr>
          <a:xfrm>
            <a:off x="7590623" y="1765037"/>
            <a:ext cx="39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2829E-4A5B-405E-B08D-7FE5C5EB82D2}"/>
              </a:ext>
            </a:extLst>
          </p:cNvPr>
          <p:cNvSpPr txBox="1"/>
          <p:nvPr/>
        </p:nvSpPr>
        <p:spPr>
          <a:xfrm>
            <a:off x="10294204" y="1735123"/>
            <a:ext cx="39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18335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BFC9D-85DA-48CF-9CCD-FD420BDE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kappa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7B66C-D7DD-4B4D-883F-1084C37D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825625"/>
            <a:ext cx="1838325" cy="1704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FCEB7A-0085-4223-BBF0-66F08DC7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75" y="3530600"/>
            <a:ext cx="1800225" cy="1619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794020-881A-4247-8DA8-C4EBFCDA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03" y="1825625"/>
            <a:ext cx="3209925" cy="68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BCAD69-C36D-4623-9A73-252207DC4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03" y="2713037"/>
            <a:ext cx="4067175" cy="733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E61206-5D08-46DF-B86C-56A1E5E09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903" y="3509617"/>
            <a:ext cx="5915025" cy="704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E70D20-CBD3-4D57-A8DE-D710F65BD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903" y="4277622"/>
            <a:ext cx="6086475" cy="647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BFF3AE-99AA-4523-90CF-2C53C7890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903" y="4988477"/>
            <a:ext cx="3971925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E3092C-3EE5-4894-B3DD-178C28F35E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903" y="5566328"/>
            <a:ext cx="3609975" cy="6286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0E80C23-373A-42BF-A55C-2B06EB6996C6}"/>
              </a:ext>
            </a:extLst>
          </p:cNvPr>
          <p:cNvSpPr/>
          <p:nvPr/>
        </p:nvSpPr>
        <p:spPr>
          <a:xfrm>
            <a:off x="4870487" y="496518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expected probability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F22A98-5388-4D7D-B79A-F3923BD60223}"/>
              </a:ext>
            </a:extLst>
          </p:cNvPr>
          <p:cNvSpPr/>
          <p:nvPr/>
        </p:nvSpPr>
        <p:spPr>
          <a:xfrm>
            <a:off x="5156446" y="2895083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observed proportionate agreement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D9C616-D4F5-478E-BCAC-EC4948E7DF49}"/>
              </a:ext>
            </a:extLst>
          </p:cNvPr>
          <p:cNvSpPr/>
          <p:nvPr/>
        </p:nvSpPr>
        <p:spPr>
          <a:xfrm>
            <a:off x="2335074" y="1262267"/>
            <a:ext cx="7537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用来评价一个分类器的准确性，特别是在标签不平衡的状态下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38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1145</Words>
  <Application>Microsoft Office PowerPoint</Application>
  <PresentationFormat>宽屏</PresentationFormat>
  <Paragraphs>209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verdana</vt:lpstr>
      <vt:lpstr>Office 主题​​</vt:lpstr>
      <vt:lpstr>BCI Competition IV</vt:lpstr>
      <vt:lpstr>BCI Competition IV</vt:lpstr>
      <vt:lpstr>Data sets 1 motor imagery, uncued classifier application</vt:lpstr>
      <vt:lpstr>Data sets 1 Results</vt:lpstr>
      <vt:lpstr>PowerPoint 演示文稿</vt:lpstr>
      <vt:lpstr>PowerPoint 演示文稿</vt:lpstr>
      <vt:lpstr>Data sets 2a  4-class motor imagery</vt:lpstr>
      <vt:lpstr>Data sets 2a Results</vt:lpstr>
      <vt:lpstr>kappa</vt:lpstr>
      <vt:lpstr>Data sets 2a Results</vt:lpstr>
      <vt:lpstr>Data sets 2a Results</vt:lpstr>
      <vt:lpstr>Data sets 2b  motor imagery</vt:lpstr>
      <vt:lpstr>Data sets 2b  motor imagery</vt:lpstr>
      <vt:lpstr>Data sets 2b Results</vt:lpstr>
      <vt:lpstr>Data sets 2b Results</vt:lpstr>
      <vt:lpstr>Data sets 2b Results</vt:lpstr>
      <vt:lpstr>Download dataset</vt:lpstr>
      <vt:lpstr>PCA CSP</vt:lpstr>
      <vt:lpstr>PCA</vt:lpstr>
      <vt:lpstr>白化</vt:lpstr>
      <vt:lpstr>CSP(from wiki)</vt:lpstr>
      <vt:lpstr>CSP（from EEG特征提取算法文献）</vt:lpstr>
      <vt:lpstr>CSP（from EEG特征提取算法文献） 多分类问题</vt:lpstr>
      <vt:lpstr>CSP（from EEG特征提取算法文献） 多分类问题</vt:lpstr>
      <vt:lpstr>CSP（from EEG特征提取算法文献） 多分类问题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 Feng</dc:creator>
  <cp:lastModifiedBy>Jackie Feng</cp:lastModifiedBy>
  <cp:revision>84</cp:revision>
  <dcterms:created xsi:type="dcterms:W3CDTF">2017-10-16T05:44:48Z</dcterms:created>
  <dcterms:modified xsi:type="dcterms:W3CDTF">2017-10-19T04:51:15Z</dcterms:modified>
</cp:coreProperties>
</file>