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91" autoAdjust="0"/>
  </p:normalViewPr>
  <p:slideViewPr>
    <p:cSldViewPr snapToGrid="0">
      <p:cViewPr varScale="1">
        <p:scale>
          <a:sx n="55" d="100"/>
          <a:sy n="55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AF073-B6D7-45A1-81F6-5CECFF0C0569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AD3E1-97FB-46CC-8B40-743683C50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2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动作观察</a:t>
            </a:r>
            <a:r>
              <a:rPr lang="en-US" altLang="zh-CN" sz="1200" dirty="0"/>
              <a:t>Action observation</a:t>
            </a:r>
            <a:r>
              <a:rPr lang="zh-CN" altLang="en-US" sz="1200" dirty="0"/>
              <a:t>促进中风和偏瘫患者的运动皮层活动</a:t>
            </a:r>
          </a:p>
          <a:p>
            <a:r>
              <a:rPr lang="zh-CN" altLang="en-US" sz="1200" dirty="0"/>
              <a:t>大多数中风患者由于年龄的增长或认知功能障碍较高，执行</a:t>
            </a:r>
            <a:r>
              <a:rPr lang="en-US" altLang="zh-CN" sz="1200" dirty="0"/>
              <a:t>MI</a:t>
            </a:r>
            <a:r>
              <a:rPr lang="zh-CN" altLang="en-US" sz="1200" dirty="0"/>
              <a:t>困难，在心里模拟动作的能力较弱</a:t>
            </a:r>
          </a:p>
          <a:p>
            <a:r>
              <a:rPr lang="zh-CN" altLang="en-US" sz="1200" dirty="0"/>
              <a:t>动作观察</a:t>
            </a:r>
            <a:r>
              <a:rPr lang="en-US" altLang="zh-CN" sz="1200" dirty="0"/>
              <a:t>(AO)</a:t>
            </a:r>
            <a:r>
              <a:rPr lang="zh-CN" altLang="en-US" sz="1200" dirty="0"/>
              <a:t>，一种基于镜像神经元系统</a:t>
            </a:r>
            <a:r>
              <a:rPr lang="en-US" altLang="zh-CN" sz="1200" dirty="0"/>
              <a:t>mirror neuron system</a:t>
            </a:r>
            <a:r>
              <a:rPr lang="zh-CN" altLang="en-US" sz="1200" dirty="0"/>
              <a:t>的刺激运动的替代形式，可以促进病人的运动皮层活动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AD3E1-97FB-46CC-8B40-743683C50E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54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数字镜盒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6014-E6F6-4BA1-B142-AB85524581C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A0427-7D40-43ED-AADE-1EDC5AF23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20AEC2-B5F3-4466-B704-5A993ADB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1C172-AA69-429F-B5AB-310BEDE6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E486-3BAF-44EE-B382-02B4353EF192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97C7D-52E8-4515-94FF-7EA93C62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C586B-B59C-4E67-8A63-32DB87D5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4351-7655-4D8C-9475-99D0C849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0AC9F-F349-4B52-A854-FD7E5CCE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EA8DD5-1C19-488A-B68E-93667280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8D04B-EA5F-4475-AAB8-8C00D9FE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E486-3BAF-44EE-B382-02B4353EF192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03231-BE68-47F8-8895-CD03391B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0A570-21CC-4280-BCDC-0372C5A5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4351-7655-4D8C-9475-99D0C849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3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E78E74-88DE-431B-9EAC-679C5FB96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E0958D-F44C-4538-8D84-003DA5D7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DA591-7EAD-4D01-91AB-1D12110B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E486-3BAF-44EE-B382-02B4353EF192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CA3DF-BE49-406F-83DC-286370AC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30160-47B6-4815-8903-FF4CCCF7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4351-7655-4D8C-9475-99D0C849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1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C0E91-2E03-4452-B1F3-B6DB508A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31DCB-CE95-4A6D-96EB-EAC613BB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424CC-5593-41D8-8347-C653CD77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E486-3BAF-44EE-B382-02B4353EF192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2C2CD-43D4-48D3-8B0F-F2381D36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38528-435B-4343-A789-F54C4313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4351-7655-4D8C-9475-99D0C849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2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6354A-48CE-469D-B5BD-18D14EC9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BF129-E4DD-49C9-B50E-F0DA73D9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D7227-7F2A-45BE-9909-AC9C2BDF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E486-3BAF-44EE-B382-02B4353EF192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11C83-8BEA-4902-A2FD-7931FA01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96008-7A83-4B7A-B20B-6AAB7732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4351-7655-4D8C-9475-99D0C849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2B9C1-B55C-4A2B-8F98-EE6384CD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99F0A-FF9E-4A4A-9F56-C90881459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F4CEB7-664B-410C-ACED-176547E74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9F844-338C-48AB-A5D7-EAAF6CAA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E486-3BAF-44EE-B382-02B4353EF192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F1318-2D59-4CAD-9066-194847B9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B5748-D085-4D4F-9D56-FCB4D28A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4351-7655-4D8C-9475-99D0C849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9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CFA02-37D4-42A5-8F86-A7E531C7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89659-8996-4496-88F0-F478BA8F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D3EC1-B83A-4D6A-ACDB-10D920089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9539F5-8DDD-4894-8F32-080B0F890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2F1E0E-698E-4DC8-A418-EEE9525A2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C394BB-888F-4731-80C0-A65F0072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E486-3BAF-44EE-B382-02B4353EF192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44D4BF-1EDF-4557-B167-4B06CF3F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E9DD50-7DBA-45A9-8CC8-3D8336F2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4351-7655-4D8C-9475-99D0C849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3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D36FB-4F6C-4D12-91D7-5D9B8D83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99CA97-E936-4693-84FB-7C0FD97D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E486-3BAF-44EE-B382-02B4353EF192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63C033-0016-4F48-AD0C-FF3C70CC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EB4876-F903-4AD3-985D-927734BD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4351-7655-4D8C-9475-99D0C849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8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B9C52F-76C5-48FA-9211-CEF870A4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E486-3BAF-44EE-B382-02B4353EF192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82DAE4-8C64-41A6-AFA7-11AB492F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842A66-F518-45AF-BA46-46C01AE5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4351-7655-4D8C-9475-99D0C849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3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EEF05-56A6-483A-B2D7-425CD08F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AF23C-F02A-4172-A860-3D014136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45AC5B-CC7E-4E93-9534-2D101AA10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31D1F-1D52-4C41-AD62-A9A0B0D0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E486-3BAF-44EE-B382-02B4353EF192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1AA93-CE08-44A0-A911-08B3101D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43306A-8110-45AD-931D-DD54D7C0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4351-7655-4D8C-9475-99D0C849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2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CE36A-897F-4F15-9B11-54AD93AE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BC30B3-C90F-49F1-A723-7D2F1A319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81131E-29BF-4CF6-B473-A36780A0C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6BD890-F733-41C2-8EDC-5706732A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E486-3BAF-44EE-B382-02B4353EF192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A82C4-BDF8-474D-9E06-B401F902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76FF9-E7BD-4D9F-9907-1B703698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4351-7655-4D8C-9475-99D0C849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1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724205-FA86-476B-8642-BE48A67E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16A14F-DEC4-4127-A883-EA1E3253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50089-FAEA-4184-B3CE-00B77CFDA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FE486-3BAF-44EE-B382-02B4353EF192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36FEF-3654-4A8C-908E-861584184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346BB-240E-42FA-8F0D-2D670FDB7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E4351-7655-4D8C-9475-99D0C8496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80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974C-7BFC-48C6-97BF-5D4A30E97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9E1D6F-4AA9-4E8B-A0BF-578D98C99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5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87134-0F24-4AC4-A7CD-2D9C9D2B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Action observation</a:t>
            </a:r>
            <a:r>
              <a:rPr lang="en-US" altLang="zh-CN" sz="3200" dirty="0"/>
              <a:t> facilitates motor cortical activity in patients with stroke and hemiplegia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C4710-D934-4F4D-9DDE-BC8236DC4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口头</a:t>
            </a:r>
            <a:r>
              <a:rPr lang="en-US" altLang="zh-CN" sz="2000" dirty="0"/>
              <a:t>vs</a:t>
            </a:r>
            <a:r>
              <a:rPr lang="zh-CN" altLang="en-US" sz="2000" dirty="0"/>
              <a:t>视频指令</a:t>
            </a:r>
            <a:endParaRPr lang="en-US" altLang="zh-CN" sz="2000" dirty="0"/>
          </a:p>
          <a:p>
            <a:r>
              <a:rPr lang="en-US" altLang="zh-CN" sz="2000" dirty="0"/>
              <a:t>500Hz 19</a:t>
            </a:r>
            <a:r>
              <a:rPr lang="zh-CN" altLang="en-US" sz="2000" dirty="0"/>
              <a:t>电极</a:t>
            </a:r>
            <a:r>
              <a:rPr lang="en-US" altLang="zh-CN" sz="2000" dirty="0"/>
              <a:t>+2</a:t>
            </a:r>
            <a:r>
              <a:rPr lang="zh-CN" altLang="en-US" sz="2000" dirty="0"/>
              <a:t>参考电极（左右耳廓）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Fp1, Fp2, F7, F3, </a:t>
            </a:r>
            <a:r>
              <a:rPr lang="en-US" altLang="zh-CN" sz="1800" dirty="0" err="1"/>
              <a:t>Fz</a:t>
            </a:r>
            <a:r>
              <a:rPr lang="en-US" altLang="zh-CN" sz="1800" dirty="0"/>
              <a:t>, F4, F8, T3, C3, </a:t>
            </a:r>
            <a:r>
              <a:rPr lang="en-US" altLang="zh-CN" sz="1800" dirty="0" err="1"/>
              <a:t>Cz</a:t>
            </a:r>
            <a:r>
              <a:rPr lang="en-US" altLang="zh-CN" sz="1800" dirty="0"/>
              <a:t>, C4, T4,  T5, P3, </a:t>
            </a:r>
            <a:r>
              <a:rPr lang="en-US" altLang="zh-CN" sz="1800" dirty="0" err="1"/>
              <a:t>Pz</a:t>
            </a:r>
            <a:r>
              <a:rPr lang="en-US" altLang="zh-CN" sz="1800" dirty="0"/>
              <a:t>, P4, T6, O1, O2 </a:t>
            </a:r>
          </a:p>
          <a:p>
            <a:r>
              <a:rPr lang="zh-CN" altLang="en-US" sz="2000" dirty="0"/>
              <a:t>患侧表面肌电以确认</a:t>
            </a:r>
            <a:r>
              <a:rPr lang="en-US" altLang="zh-CN" sz="2000" dirty="0"/>
              <a:t>MI</a:t>
            </a:r>
            <a:r>
              <a:rPr lang="zh-CN" altLang="en-US" sz="2000" dirty="0"/>
              <a:t>或</a:t>
            </a:r>
            <a:r>
              <a:rPr lang="en-US" altLang="zh-CN" sz="2000" dirty="0"/>
              <a:t>AO</a:t>
            </a:r>
            <a:r>
              <a:rPr lang="zh-CN" altLang="en-US" sz="2000" dirty="0"/>
              <a:t>中没有肌肉活动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A4B295-E950-486B-8508-88CE0B0C6620}"/>
              </a:ext>
            </a:extLst>
          </p:cNvPr>
          <p:cNvSpPr/>
          <p:nvPr/>
        </p:nvSpPr>
        <p:spPr>
          <a:xfrm>
            <a:off x="6400800" y="1456293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Verdana" panose="020B0604030504040204" pitchFamily="34" charset="0"/>
              </a:rPr>
              <a:t>日本</a:t>
            </a:r>
            <a:r>
              <a:rPr lang="en-US" altLang="zh-CN" dirty="0" err="1">
                <a:latin typeface="Verdana" panose="020B0604030504040204" pitchFamily="34" charset="0"/>
              </a:rPr>
              <a:t>Tani</a:t>
            </a:r>
            <a:r>
              <a:rPr lang="en-US" altLang="zh-CN" dirty="0">
                <a:latin typeface="Verdana" panose="020B0604030504040204" pitchFamily="34" charset="0"/>
              </a:rPr>
              <a:t>, Marina, Murata Hospital, 2017.10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F30B62-7199-4EFA-AF9F-AFD8B154E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785" y="1888356"/>
            <a:ext cx="4324861" cy="15314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504779-1C32-4EC0-B6DB-A2E40EE48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60" y="3482528"/>
            <a:ext cx="6135940" cy="291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4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739A0-A4B0-42E8-9D64-9DF63C48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Changes in Electroencephalography Complexity using a Brain Computer Interface-</a:t>
            </a:r>
            <a:r>
              <a:rPr lang="en-US" altLang="zh-CN" sz="2800" dirty="0">
                <a:solidFill>
                  <a:schemeClr val="accent2"/>
                </a:solidFill>
              </a:rPr>
              <a:t>Motor Observation </a:t>
            </a:r>
            <a:r>
              <a:rPr lang="en-US" altLang="zh-CN" sz="2800" dirty="0"/>
              <a:t>Training in Chronic Stroke Patients: A Fuzzy Approximate Entropy Analysis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16BC2-7658-4371-90D2-31A78DF3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运动观察</a:t>
            </a:r>
            <a:r>
              <a:rPr lang="en-US" altLang="zh-CN" sz="2400" dirty="0"/>
              <a:t>Motor Observation,</a:t>
            </a:r>
            <a:r>
              <a:rPr lang="zh-CN" altLang="en-US" sz="2400" dirty="0"/>
              <a:t> </a:t>
            </a:r>
            <a:r>
              <a:rPr lang="en-US" altLang="zh-CN" sz="2400" dirty="0"/>
              <a:t>MO</a:t>
            </a:r>
          </a:p>
          <a:p>
            <a:r>
              <a:rPr lang="en-US" altLang="zh-CN" sz="2400" dirty="0"/>
              <a:t>BCI-MI</a:t>
            </a:r>
            <a:r>
              <a:rPr lang="zh-CN" altLang="en-US" sz="2400" dirty="0"/>
              <a:t>对运动康复的影响是有争议的。</a:t>
            </a:r>
          </a:p>
          <a:p>
            <a:r>
              <a:rPr lang="zh-CN" altLang="en-US" sz="2400" dirty="0"/>
              <a:t>原因：没有充分的练习很难完成</a:t>
            </a:r>
            <a:r>
              <a:rPr lang="en-US" altLang="zh-CN" sz="2400" dirty="0"/>
              <a:t>MI</a:t>
            </a:r>
            <a:r>
              <a:rPr lang="zh-CN" altLang="en-US" sz="2400" dirty="0"/>
              <a:t>；缺乏实时性。</a:t>
            </a:r>
            <a:endParaRPr lang="en-US" altLang="zh-CN" sz="2400" dirty="0"/>
          </a:p>
          <a:p>
            <a:r>
              <a:rPr lang="zh-CN" altLang="en-US" sz="2400" dirty="0"/>
              <a:t>运动观察</a:t>
            </a:r>
            <a:r>
              <a:rPr lang="en-US" altLang="zh-CN" sz="2400" dirty="0"/>
              <a:t>MO</a:t>
            </a:r>
            <a:r>
              <a:rPr lang="zh-CN" altLang="en-US" sz="2400" dirty="0"/>
              <a:t>可以克服</a:t>
            </a:r>
            <a:r>
              <a:rPr lang="en-US" altLang="zh-CN" sz="2400" dirty="0"/>
              <a:t>MI</a:t>
            </a:r>
            <a:r>
              <a:rPr lang="zh-CN" altLang="en-US" sz="2400" dirty="0"/>
              <a:t>相关问题，因为与主动的</a:t>
            </a:r>
            <a:r>
              <a:rPr lang="en-US" altLang="zh-CN" sz="2400" dirty="0"/>
              <a:t>MI</a:t>
            </a:r>
            <a:r>
              <a:rPr lang="zh-CN" altLang="en-US" sz="2400" dirty="0"/>
              <a:t>相比较，</a:t>
            </a:r>
            <a:r>
              <a:rPr lang="en-US" altLang="zh-CN" sz="2400" dirty="0"/>
              <a:t>MO</a:t>
            </a:r>
            <a:r>
              <a:rPr lang="zh-CN" altLang="en-US" sz="2400" dirty="0"/>
              <a:t>是一种被动的活动，在个体之间的差异较小。</a:t>
            </a:r>
          </a:p>
          <a:p>
            <a:r>
              <a:rPr lang="zh-CN" altLang="en-US" sz="2400" dirty="0"/>
              <a:t>从三个不同的角度观察患侧手抓住或释放一只杯子的视频（自我为中心、俯视、非自我中心）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77CBC0-CD68-4198-82D5-EA01642489C3}"/>
              </a:ext>
            </a:extLst>
          </p:cNvPr>
          <p:cNvSpPr/>
          <p:nvPr/>
        </p:nvSpPr>
        <p:spPr>
          <a:xfrm>
            <a:off x="6307016" y="1573491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Verdana" panose="020B0604030504040204" pitchFamily="34" charset="0"/>
              </a:rPr>
              <a:t>Raymond Kai-</a:t>
            </a:r>
            <a:r>
              <a:rPr lang="en-US" altLang="zh-CN" dirty="0" err="1">
                <a:latin typeface="Verdana" panose="020B0604030504040204" pitchFamily="34" charset="0"/>
              </a:rPr>
              <a:t>yu</a:t>
            </a:r>
            <a:r>
              <a:rPr lang="en-US" altLang="zh-CN" dirty="0">
                <a:latin typeface="Verdana" panose="020B0604030504040204" pitchFamily="34" charset="0"/>
              </a:rPr>
              <a:t> Tong,</a:t>
            </a:r>
            <a:r>
              <a:rPr lang="zh-CN" altLang="en-US" dirty="0">
                <a:latin typeface="Verdana" panose="020B0604030504040204" pitchFamily="34" charset="0"/>
              </a:rPr>
              <a:t> 香港中文大学</a:t>
            </a:r>
            <a:r>
              <a:rPr lang="en-US" altLang="zh-CN" dirty="0">
                <a:latin typeface="Verdana" panose="020B0604030504040204" pitchFamily="34" charset="0"/>
              </a:rPr>
              <a:t>,2017.9</a:t>
            </a:r>
            <a:endParaRPr lang="zh-CN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61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638158C-AD58-4F68-88E5-7329268C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275" y="2013437"/>
            <a:ext cx="6357652" cy="41532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AB8022-957A-44B0-A354-98A7FFE1E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3" y="2133968"/>
            <a:ext cx="5511410" cy="3912209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CEAEC2A-9A59-4CCF-8497-578C5429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Changes in Electroencephalography Complexity using a Brain Computer Interface-</a:t>
            </a:r>
            <a:r>
              <a:rPr lang="en-US" altLang="zh-CN" sz="2800" dirty="0">
                <a:solidFill>
                  <a:schemeClr val="accent2"/>
                </a:solidFill>
              </a:rPr>
              <a:t>Motor Observation </a:t>
            </a:r>
            <a:r>
              <a:rPr lang="en-US" altLang="zh-CN" sz="2800" dirty="0"/>
              <a:t>Training in Chronic Stroke Patients: A Fuzzy Approximate Entropy Analysis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319AFC-269C-45B1-8836-0FBB7F088463}"/>
              </a:ext>
            </a:extLst>
          </p:cNvPr>
          <p:cNvSpPr/>
          <p:nvPr/>
        </p:nvSpPr>
        <p:spPr>
          <a:xfrm>
            <a:off x="6253201" y="1542996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Verdana" panose="020B0604030504040204" pitchFamily="34" charset="0"/>
              </a:rPr>
              <a:t>Raymond Kai-</a:t>
            </a:r>
            <a:r>
              <a:rPr lang="en-US" altLang="zh-CN" dirty="0" err="1">
                <a:latin typeface="Verdana" panose="020B0604030504040204" pitchFamily="34" charset="0"/>
              </a:rPr>
              <a:t>yu</a:t>
            </a:r>
            <a:r>
              <a:rPr lang="en-US" altLang="zh-CN" dirty="0">
                <a:latin typeface="Verdana" panose="020B0604030504040204" pitchFamily="34" charset="0"/>
              </a:rPr>
              <a:t> Tong,</a:t>
            </a:r>
            <a:r>
              <a:rPr lang="zh-CN" altLang="en-US" dirty="0">
                <a:latin typeface="Verdana" panose="020B0604030504040204" pitchFamily="34" charset="0"/>
              </a:rPr>
              <a:t> 香港中文大学</a:t>
            </a:r>
            <a:r>
              <a:rPr lang="en-US" altLang="zh-CN" dirty="0">
                <a:latin typeface="Verdana" panose="020B0604030504040204" pitchFamily="34" charset="0"/>
              </a:rPr>
              <a:t>,2017.9</a:t>
            </a:r>
            <a:endParaRPr lang="zh-CN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2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F8BC2-5E8C-436E-A257-1D16A2B5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Combined </a:t>
            </a:r>
            <a:r>
              <a:rPr lang="en-US" altLang="zh-CN" sz="3200" dirty="0">
                <a:solidFill>
                  <a:schemeClr val="accent2"/>
                </a:solidFill>
              </a:rPr>
              <a:t>Action Observation</a:t>
            </a:r>
            <a:r>
              <a:rPr lang="en-US" altLang="zh-CN" sz="3200" dirty="0"/>
              <a:t> and Motor Imagery Neurofeedback for Modulation of Brain Activity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C88F8-26E8-4D63-8BED-55881EF1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2477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结合动作观察</a:t>
            </a:r>
            <a:r>
              <a:rPr lang="en-US" altLang="zh-CN" sz="2400" dirty="0"/>
              <a:t>Action Observation</a:t>
            </a:r>
            <a:r>
              <a:rPr lang="zh-CN" altLang="en-US" sz="2400" dirty="0"/>
              <a:t>和运动想象</a:t>
            </a:r>
            <a:r>
              <a:rPr lang="en-US" altLang="zh-CN" sz="2400" dirty="0"/>
              <a:t>MI</a:t>
            </a:r>
            <a:r>
              <a:rPr lang="zh-CN" altLang="en-US" sz="2400" dirty="0"/>
              <a:t>的神经反馈对大脑活动的调节</a:t>
            </a:r>
          </a:p>
          <a:p>
            <a:r>
              <a:rPr lang="zh-CN" altLang="en-US" sz="2400" dirty="0"/>
              <a:t>想象模仿</a:t>
            </a:r>
            <a:r>
              <a:rPr lang="en-US" altLang="zh-CN" sz="2400" dirty="0"/>
              <a:t>imagined imitation (II)</a:t>
            </a:r>
          </a:p>
          <a:p>
            <a:r>
              <a:rPr lang="zh-CN" altLang="en-US" sz="2400" dirty="0"/>
              <a:t>观察一个运动任务同时想象自己正在执行这个动作</a:t>
            </a:r>
          </a:p>
          <a:p>
            <a:r>
              <a:rPr lang="zh-CN" altLang="en-US" sz="2400" dirty="0"/>
              <a:t>神经反馈</a:t>
            </a:r>
            <a:r>
              <a:rPr lang="en-US" altLang="zh-CN" sz="2400" dirty="0"/>
              <a:t>neurofeedback (NFB) </a:t>
            </a:r>
          </a:p>
          <a:p>
            <a:r>
              <a:rPr lang="zh-CN" altLang="en-US" sz="2400" dirty="0"/>
              <a:t>单边握手</a:t>
            </a:r>
            <a:r>
              <a:rPr lang="en-US" altLang="zh-CN" sz="2400" dirty="0"/>
              <a:t>II-NFB-&gt;MI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66C9CD-8AF4-493C-A4A5-B6F02D4F7EF7}"/>
              </a:ext>
            </a:extLst>
          </p:cNvPr>
          <p:cNvSpPr/>
          <p:nvPr/>
        </p:nvSpPr>
        <p:spPr>
          <a:xfrm>
            <a:off x="5257800" y="13888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Verdana" panose="020B0604030504040204" pitchFamily="34" charset="0"/>
              </a:rPr>
              <a:t>加拿大</a:t>
            </a:r>
            <a:r>
              <a:rPr lang="en-US" altLang="zh-CN" dirty="0">
                <a:latin typeface="Verdana" panose="020B0604030504040204" pitchFamily="34" charset="0"/>
              </a:rPr>
              <a:t>, </a:t>
            </a:r>
            <a:r>
              <a:rPr lang="en-US" altLang="zh-CN" dirty="0" err="1">
                <a:latin typeface="Verdana" panose="020B0604030504040204" pitchFamily="34" charset="0"/>
              </a:rPr>
              <a:t>Boe</a:t>
            </a:r>
            <a:r>
              <a:rPr lang="en-US" altLang="zh-CN" dirty="0">
                <a:latin typeface="Verdana" panose="020B0604030504040204" pitchFamily="34" charset="0"/>
              </a:rPr>
              <a:t> Shaun G, Dalhousie University, 2017.1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D25FEB-A92B-4457-A9C4-7ABCEC735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638" y="3108448"/>
            <a:ext cx="5864162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0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10126-A74E-4401-884E-657CEAB4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Digital Mirror Box: An interactive hand-motor BMI rehabilitation tool for stroke patients</a:t>
            </a:r>
            <a:endParaRPr lang="zh-CN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2EC2DD-67B6-427E-ABB2-04E94D7550B7}"/>
              </a:ext>
            </a:extLst>
          </p:cNvPr>
          <p:cNvSpPr/>
          <p:nvPr/>
        </p:nvSpPr>
        <p:spPr>
          <a:xfrm>
            <a:off x="6881446" y="1388825"/>
            <a:ext cx="4689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Verdana" panose="020B0604030504040204" pitchFamily="34" charset="0"/>
              </a:rPr>
              <a:t>日本</a:t>
            </a:r>
            <a:r>
              <a:rPr lang="en-US" altLang="zh-CN" dirty="0">
                <a:latin typeface="Verdana" panose="020B0604030504040204" pitchFamily="34" charset="0"/>
              </a:rPr>
              <a:t>, Ono Y , Meiji University, 2016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4BDE69-5C95-4625-8540-8A2C17BB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527402" cy="32162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F7D16E-E2F5-47B5-9EF9-BB16D3154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04" y="3298795"/>
            <a:ext cx="6264519" cy="32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9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97F2D-5EF8-4D9A-A455-30B1279F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Feeling of Bodily Congruence to Visual Stimuli Improves Motor Imagery Based Brain-Computer Interface Control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72658-4CAD-434A-BD76-78804DC3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99183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身体一致性的视觉反馈提高</a:t>
            </a:r>
            <a:r>
              <a:rPr lang="en-US" altLang="zh-CN" sz="2400" dirty="0"/>
              <a:t>MI-BCI</a:t>
            </a:r>
            <a:r>
              <a:rPr lang="zh-CN" altLang="en-US" sz="2400" dirty="0"/>
              <a:t>性能</a:t>
            </a:r>
            <a:endParaRPr lang="en-US" altLang="zh-CN" sz="2400" dirty="0"/>
          </a:p>
          <a:p>
            <a:r>
              <a:rPr lang="zh-CN" altLang="en-US" sz="2400" dirty="0"/>
              <a:t>三种视觉反馈对象：抽象→现实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ADAEF-90B6-4DE7-BF36-BD35A6ECB5F5}"/>
              </a:ext>
            </a:extLst>
          </p:cNvPr>
          <p:cNvSpPr/>
          <p:nvPr/>
        </p:nvSpPr>
        <p:spPr>
          <a:xfrm>
            <a:off x="6353908" y="1456293"/>
            <a:ext cx="5199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Verdana" panose="020B0604030504040204" pitchFamily="34" charset="0"/>
              </a:rPr>
              <a:t>日本</a:t>
            </a:r>
            <a:r>
              <a:rPr lang="en-US" altLang="zh-CN" dirty="0">
                <a:latin typeface="Verdana" panose="020B0604030504040204" pitchFamily="34" charset="0"/>
              </a:rPr>
              <a:t>,</a:t>
            </a:r>
            <a:r>
              <a:rPr lang="zh-CN" altLang="en-US" dirty="0">
                <a:latin typeface="Verdana" panose="020B0604030504040204" pitchFamily="34" charset="0"/>
              </a:rPr>
              <a:t> </a:t>
            </a:r>
            <a:r>
              <a:rPr lang="en-US" altLang="zh-CN" dirty="0" err="1">
                <a:latin typeface="Verdana" panose="020B0604030504040204" pitchFamily="34" charset="0"/>
              </a:rPr>
              <a:t>Ushiba</a:t>
            </a:r>
            <a:r>
              <a:rPr lang="en-US" altLang="zh-CN" dirty="0">
                <a:latin typeface="Verdana" panose="020B0604030504040204" pitchFamily="34" charset="0"/>
              </a:rPr>
              <a:t> Junichi,</a:t>
            </a:r>
            <a:r>
              <a:rPr lang="zh-CN" altLang="en-US" dirty="0">
                <a:latin typeface="Verdana" panose="020B0604030504040204" pitchFamily="34" charset="0"/>
              </a:rPr>
              <a:t> </a:t>
            </a:r>
            <a:r>
              <a:rPr lang="en-US" altLang="zh-CN" dirty="0">
                <a:latin typeface="Verdana" panose="020B0604030504040204" pitchFamily="34" charset="0"/>
              </a:rPr>
              <a:t>Keio University, 2017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97340B-3959-481B-A68B-3570207F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09" y="1825625"/>
            <a:ext cx="4102462" cy="2605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10BF50-EDA2-4F77-88BC-D6152A38F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136" y="3027423"/>
            <a:ext cx="3836133" cy="32844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E7C2A9-8EE3-4204-885A-266A5AC89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889" y="4463128"/>
            <a:ext cx="4689482" cy="18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2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434</Words>
  <Application>Microsoft Office PowerPoint</Application>
  <PresentationFormat>宽屏</PresentationFormat>
  <Paragraphs>34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Verdana</vt:lpstr>
      <vt:lpstr>Office 主题​​</vt:lpstr>
      <vt:lpstr>PowerPoint 演示文稿</vt:lpstr>
      <vt:lpstr>Action observation facilitates motor cortical activity in patients with stroke and hemiplegia</vt:lpstr>
      <vt:lpstr>Changes in Electroencephalography Complexity using a Brain Computer Interface-Motor Observation Training in Chronic Stroke Patients: A Fuzzy Approximate Entropy Analysis</vt:lpstr>
      <vt:lpstr>Changes in Electroencephalography Complexity using a Brain Computer Interface-Motor Observation Training in Chronic Stroke Patients: A Fuzzy Approximate Entropy Analysis</vt:lpstr>
      <vt:lpstr>Combined Action Observation and Motor Imagery Neurofeedback for Modulation of Brain Activity</vt:lpstr>
      <vt:lpstr>Digital Mirror Box: An interactive hand-motor BMI rehabilitation tool for stroke patients</vt:lpstr>
      <vt:lpstr>Feeling of Bodily Congruence to Visual Stimuli Improves Motor Imagery Based Brain-Computer Interface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45047</dc:creator>
  <cp:lastModifiedBy>45047</cp:lastModifiedBy>
  <cp:revision>6</cp:revision>
  <dcterms:created xsi:type="dcterms:W3CDTF">2018-01-12T07:03:07Z</dcterms:created>
  <dcterms:modified xsi:type="dcterms:W3CDTF">2018-01-12T12:22:14Z</dcterms:modified>
</cp:coreProperties>
</file>