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84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45047\Desktop\&#26032;&#24314;%20Microsoft%20Excel%20&#24037;&#20316;&#3492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45047\Desktop\&#26032;&#24314;%20Microsoft%20Excel%20&#24037;&#20316;&#34920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ov</a:t>
            </a:r>
            <a:r>
              <a:rPr lang="zh-CN" altLang="en-US"/>
              <a:t>未去眼电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8-30LDA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OV!$G$14:$G$22</c:f>
              <c:numCache>
                <c:formatCode>0.00%</c:formatCode>
                <c:ptCount val="9"/>
                <c:pt idx="0">
                  <c:v>0.78939999999999999</c:v>
                </c:pt>
                <c:pt idx="1">
                  <c:v>0.7097</c:v>
                </c:pt>
                <c:pt idx="2">
                  <c:v>0.90510000000000002</c:v>
                </c:pt>
                <c:pt idx="3">
                  <c:v>0.76190000000000002</c:v>
                </c:pt>
                <c:pt idx="4">
                  <c:v>0.68920000000000003</c:v>
                </c:pt>
                <c:pt idx="5">
                  <c:v>0.72650000000000003</c:v>
                </c:pt>
                <c:pt idx="6">
                  <c:v>0.79890000000000005</c:v>
                </c:pt>
                <c:pt idx="7">
                  <c:v>0.91139999999999999</c:v>
                </c:pt>
                <c:pt idx="8">
                  <c:v>0.73250000000000004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C6D-4204-AD0C-23C6D263B230}"/>
            </c:ext>
          </c:extLst>
        </c:ser>
        <c:ser>
          <c:idx val="1"/>
          <c:order val="1"/>
          <c:tx>
            <c:v>8-30SVM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OV!$H$14:$H$22</c:f>
              <c:numCache>
                <c:formatCode>0.00%</c:formatCode>
                <c:ptCount val="9"/>
                <c:pt idx="0">
                  <c:v>0.81179999999999997</c:v>
                </c:pt>
                <c:pt idx="1">
                  <c:v>0.70140000000000002</c:v>
                </c:pt>
                <c:pt idx="2">
                  <c:v>0.91169999999999995</c:v>
                </c:pt>
                <c:pt idx="3">
                  <c:v>0.75829999999999997</c:v>
                </c:pt>
                <c:pt idx="4">
                  <c:v>0.67859999999999998</c:v>
                </c:pt>
                <c:pt idx="5">
                  <c:v>0.72850000000000004</c:v>
                </c:pt>
                <c:pt idx="6">
                  <c:v>0.79730000000000001</c:v>
                </c:pt>
                <c:pt idx="7">
                  <c:v>0.91269999999999996</c:v>
                </c:pt>
                <c:pt idx="8">
                  <c:v>0.73280000000000001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C6D-4204-AD0C-23C6D263B230}"/>
            </c:ext>
          </c:extLst>
        </c:ser>
        <c:ser>
          <c:idx val="2"/>
          <c:order val="2"/>
          <c:tx>
            <c:v>8-14LDA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OV!$I$14:$I$22</c:f>
              <c:numCache>
                <c:formatCode>0.00%</c:formatCode>
                <c:ptCount val="9"/>
                <c:pt idx="0">
                  <c:v>0.77680000000000005</c:v>
                </c:pt>
                <c:pt idx="1">
                  <c:v>0.69740000000000002</c:v>
                </c:pt>
                <c:pt idx="2">
                  <c:v>0.91300000000000003</c:v>
                </c:pt>
                <c:pt idx="3">
                  <c:v>0.78639999999999999</c:v>
                </c:pt>
                <c:pt idx="4">
                  <c:v>0.67390000000000005</c:v>
                </c:pt>
                <c:pt idx="5">
                  <c:v>0.73280000000000001</c:v>
                </c:pt>
                <c:pt idx="6">
                  <c:v>0.79459999999999997</c:v>
                </c:pt>
                <c:pt idx="7">
                  <c:v>0.92230000000000001</c:v>
                </c:pt>
                <c:pt idx="8">
                  <c:v>0.76649999999999996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C6D-4204-AD0C-23C6D263B230}"/>
            </c:ext>
          </c:extLst>
        </c:ser>
        <c:ser>
          <c:idx val="3"/>
          <c:order val="3"/>
          <c:tx>
            <c:v>8-14SVM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OV!$J$14:$J$22</c:f>
              <c:numCache>
                <c:formatCode>0.00%</c:formatCode>
                <c:ptCount val="9"/>
                <c:pt idx="0">
                  <c:v>0.76949999999999996</c:v>
                </c:pt>
                <c:pt idx="1">
                  <c:v>0.70069999999999999</c:v>
                </c:pt>
                <c:pt idx="2">
                  <c:v>0.92130000000000001</c:v>
                </c:pt>
                <c:pt idx="3">
                  <c:v>0.78600000000000003</c:v>
                </c:pt>
                <c:pt idx="4">
                  <c:v>0.69279999999999997</c:v>
                </c:pt>
                <c:pt idx="5">
                  <c:v>0.73450000000000004</c:v>
                </c:pt>
                <c:pt idx="6">
                  <c:v>0.79400000000000004</c:v>
                </c:pt>
                <c:pt idx="7">
                  <c:v>0.91800000000000004</c:v>
                </c:pt>
                <c:pt idx="8">
                  <c:v>0.76819999999999999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C6D-4204-AD0C-23C6D263B2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4837688"/>
        <c:axId val="748247368"/>
      </c:lineChart>
      <c:catAx>
        <c:axId val="484837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48247368"/>
        <c:crosses val="autoZero"/>
        <c:auto val="1"/>
        <c:lblAlgn val="ctr"/>
        <c:lblOffset val="100"/>
        <c:noMultiLvlLbl val="0"/>
      </c:catAx>
      <c:valAx>
        <c:axId val="748247368"/>
        <c:scaling>
          <c:orientation val="minMax"/>
          <c:max val="1"/>
          <c:min val="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84837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python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8-30LDA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python!$B$23:$B$31</c:f>
              <c:numCache>
                <c:formatCode>0.00%</c:formatCode>
                <c:ptCount val="9"/>
                <c:pt idx="0">
                  <c:v>0.8</c:v>
                </c:pt>
                <c:pt idx="1">
                  <c:v>0.58040000000000003</c:v>
                </c:pt>
                <c:pt idx="2">
                  <c:v>0.92749999999999999</c:v>
                </c:pt>
                <c:pt idx="3">
                  <c:v>0.73570000000000002</c:v>
                </c:pt>
                <c:pt idx="4">
                  <c:v>0.58889999999999998</c:v>
                </c:pt>
                <c:pt idx="5">
                  <c:v>0.66379999999999995</c:v>
                </c:pt>
                <c:pt idx="6">
                  <c:v>0.72799999999999998</c:v>
                </c:pt>
                <c:pt idx="7">
                  <c:v>0.95440000000000003</c:v>
                </c:pt>
                <c:pt idx="8">
                  <c:v>0.76880000000000004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DFA-489B-8826-BEFC0466A9C5}"/>
            </c:ext>
          </c:extLst>
        </c:ser>
        <c:ser>
          <c:idx val="1"/>
          <c:order val="1"/>
          <c:tx>
            <c:v>8-30SVM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python!$C$23:$C$31</c:f>
              <c:numCache>
                <c:formatCode>0.00%</c:formatCode>
                <c:ptCount val="9"/>
                <c:pt idx="0">
                  <c:v>0.83740000000000003</c:v>
                </c:pt>
                <c:pt idx="1">
                  <c:v>0.59519999999999995</c:v>
                </c:pt>
                <c:pt idx="2">
                  <c:v>0.94169999999999998</c:v>
                </c:pt>
                <c:pt idx="3">
                  <c:v>0.7591</c:v>
                </c:pt>
                <c:pt idx="4">
                  <c:v>0.55820000000000003</c:v>
                </c:pt>
                <c:pt idx="5">
                  <c:v>0.68899999999999995</c:v>
                </c:pt>
                <c:pt idx="6">
                  <c:v>0.75019999999999998</c:v>
                </c:pt>
                <c:pt idx="7">
                  <c:v>0.95440000000000003</c:v>
                </c:pt>
                <c:pt idx="8">
                  <c:v>0.76849999999999996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DFA-489B-8826-BEFC0466A9C5}"/>
            </c:ext>
          </c:extLst>
        </c:ser>
        <c:ser>
          <c:idx val="2"/>
          <c:order val="2"/>
          <c:tx>
            <c:v>8-14LDA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python!$D$23:$D$31</c:f>
              <c:numCache>
                <c:formatCode>0.00%</c:formatCode>
                <c:ptCount val="9"/>
                <c:pt idx="0">
                  <c:v>0.76700000000000002</c:v>
                </c:pt>
                <c:pt idx="1">
                  <c:v>0.45500000000000002</c:v>
                </c:pt>
                <c:pt idx="2">
                  <c:v>0.93489999999999995</c:v>
                </c:pt>
                <c:pt idx="3">
                  <c:v>0.64980000000000004</c:v>
                </c:pt>
                <c:pt idx="4">
                  <c:v>0.54979999999999996</c:v>
                </c:pt>
                <c:pt idx="5">
                  <c:v>0.69069999999999998</c:v>
                </c:pt>
                <c:pt idx="6">
                  <c:v>0.71499999999999997</c:v>
                </c:pt>
                <c:pt idx="7">
                  <c:v>0.95440000000000003</c:v>
                </c:pt>
                <c:pt idx="8">
                  <c:v>0.81159999999999999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DFA-489B-8826-BEFC0466A9C5}"/>
            </c:ext>
          </c:extLst>
        </c:ser>
        <c:ser>
          <c:idx val="3"/>
          <c:order val="3"/>
          <c:tx>
            <c:v>8-14SVM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python!$E$23:$E$31</c:f>
              <c:numCache>
                <c:formatCode>0.00%</c:formatCode>
                <c:ptCount val="9"/>
                <c:pt idx="0">
                  <c:v>0.75160000000000005</c:v>
                </c:pt>
                <c:pt idx="1">
                  <c:v>0.43309999999999998</c:v>
                </c:pt>
                <c:pt idx="2">
                  <c:v>0.94920000000000004</c:v>
                </c:pt>
                <c:pt idx="3">
                  <c:v>0.66579999999999995</c:v>
                </c:pt>
                <c:pt idx="4">
                  <c:v>0.57289999999999996</c:v>
                </c:pt>
                <c:pt idx="5">
                  <c:v>0.68200000000000005</c:v>
                </c:pt>
                <c:pt idx="6">
                  <c:v>0.71499999999999997</c:v>
                </c:pt>
                <c:pt idx="7">
                  <c:v>0.95440000000000003</c:v>
                </c:pt>
                <c:pt idx="8">
                  <c:v>0.77680000000000005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DFA-489B-8826-BEFC0466A9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4837688"/>
        <c:axId val="748247368"/>
      </c:lineChart>
      <c:catAx>
        <c:axId val="484837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48247368"/>
        <c:crosses val="autoZero"/>
        <c:auto val="1"/>
        <c:lblAlgn val="ctr"/>
        <c:lblOffset val="100"/>
        <c:noMultiLvlLbl val="0"/>
      </c:catAx>
      <c:valAx>
        <c:axId val="748247368"/>
        <c:scaling>
          <c:orientation val="minMax"/>
          <c:max val="1"/>
          <c:min val="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84837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9CCBBA-5743-4C2C-902F-690343706D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AFCF0E-6BFA-4D2D-86D7-6F4D54E4BB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68787-46A8-4667-9A5F-5138FDCC6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03722-3F68-4D22-8749-FAC7EABAA6C3}" type="datetimeFigureOut">
              <a:rPr lang="zh-CN" altLang="en-US" smtClean="0"/>
              <a:t>2018/2/3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E7CB80-E48F-4FA2-B1B2-D97C2C1B7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EA424C-17EB-4B5B-ADA2-EB4C0124C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D4D01-97FD-4521-BA5B-80D8B1D41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470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612938-5460-4A94-A718-2D93FE895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CD3B8E-ECDD-484F-8B14-2799660FD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8AA448-9589-40CA-9E2E-297C3C14E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03722-3F68-4D22-8749-FAC7EABAA6C3}" type="datetimeFigureOut">
              <a:rPr lang="zh-CN" altLang="en-US" smtClean="0"/>
              <a:t>2018/2/3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1B8EDD-9733-4FFD-B192-AA1275E8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D3A381-3EE1-4307-A8F2-9E2D915A5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D4D01-97FD-4521-BA5B-80D8B1D41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19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FD1C8AC-4670-470B-9F8F-7A40C2C3B5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304578-15DC-4F32-87A7-82209B7817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85317D-F809-449A-B46C-1458F6C0B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03722-3F68-4D22-8749-FAC7EABAA6C3}" type="datetimeFigureOut">
              <a:rPr lang="zh-CN" altLang="en-US" smtClean="0"/>
              <a:t>2018/2/3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D53CD5-8AE0-4794-9A30-6F7F3269E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C830B1-70EC-4295-9359-30BC0BC67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D4D01-97FD-4521-BA5B-80D8B1D41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399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460194-4A09-4750-B8B2-3333244BA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2A16C2-200B-464A-A57A-840D9E511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FC4D0D-C49F-4428-8113-B2195E667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03722-3F68-4D22-8749-FAC7EABAA6C3}" type="datetimeFigureOut">
              <a:rPr lang="zh-CN" altLang="en-US" smtClean="0"/>
              <a:t>2018/2/3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411118-30FD-4F18-8C47-750AB1683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0063D1-5904-4E38-A37D-5EAF1646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D4D01-97FD-4521-BA5B-80D8B1D41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230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C4481C-75DA-4C33-9B55-74C18C05F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6DFC49-1338-4D1B-B342-AA09C144B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FFED25-D805-4085-BB33-2ED7DC0FE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03722-3F68-4D22-8749-FAC7EABAA6C3}" type="datetimeFigureOut">
              <a:rPr lang="zh-CN" altLang="en-US" smtClean="0"/>
              <a:t>2018/2/3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0FDFDE-FA8B-451D-B0A5-1ACF0CCA3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94AD0C-DADB-4897-830F-49C6C38F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D4D01-97FD-4521-BA5B-80D8B1D41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182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66431E-A0A7-41E1-AE37-F97F6BF2E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1A1FAB-D91C-42F2-859A-F5ED39501E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4FCD3F-7529-4DF6-8EB8-41083B701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7910D2-D63C-4E4F-9F93-1E7993779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03722-3F68-4D22-8749-FAC7EABAA6C3}" type="datetimeFigureOut">
              <a:rPr lang="zh-CN" altLang="en-US" smtClean="0"/>
              <a:t>2018/2/3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0E56A-0E53-4452-8C2A-F94F9C058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E12985-2144-42C3-9425-6D7278AAD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D4D01-97FD-4521-BA5B-80D8B1D41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126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1C5C0-0087-4E72-BCE9-6BF426A8B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59CD3F-1692-4EBF-8E29-38F88073D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00003D-6195-4FF2-B1B0-107DFDDF7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F4D1C8-EC60-47BB-A566-0F37E3D446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35A213-A78E-4ABF-8EC6-75EB359FE5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7D93AD-9833-45F5-92EE-18DA573EC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03722-3F68-4D22-8749-FAC7EABAA6C3}" type="datetimeFigureOut">
              <a:rPr lang="zh-CN" altLang="en-US" smtClean="0"/>
              <a:t>2018/2/3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20F3100-D419-426E-AAC7-D2850B1C9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E8B02BA-5E1A-4115-B74B-54C3BF58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D4D01-97FD-4521-BA5B-80D8B1D41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722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7F122-354E-4374-809C-36C58E3BF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EFB11DA-0D77-4370-8565-ADC059838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03722-3F68-4D22-8749-FAC7EABAA6C3}" type="datetimeFigureOut">
              <a:rPr lang="zh-CN" altLang="en-US" smtClean="0"/>
              <a:t>2018/2/3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274191-602E-4D62-AF2D-166B46C13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CC5336-E0C0-45BE-A77A-D5FBF5FD9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D4D01-97FD-4521-BA5B-80D8B1D41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14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E79ED4-3861-4AFE-BB76-B30FBE41F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03722-3F68-4D22-8749-FAC7EABAA6C3}" type="datetimeFigureOut">
              <a:rPr lang="zh-CN" altLang="en-US" smtClean="0"/>
              <a:t>2018/2/3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AD70361-42D1-4E0F-8B5D-F8A214A91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19A4BC-F2BB-4FE2-9A2F-0EDC95F41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D4D01-97FD-4521-BA5B-80D8B1D41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995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3609D3-2567-463F-A6C0-1AEB351F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4BB738-EEA0-4A7B-B4BC-DDB46B0CE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F65688-8163-44F8-8373-58BE91306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B88100-9282-41B1-8C00-F2A25FF31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03722-3F68-4D22-8749-FAC7EABAA6C3}" type="datetimeFigureOut">
              <a:rPr lang="zh-CN" altLang="en-US" smtClean="0"/>
              <a:t>2018/2/3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2A9A8F-F3F3-4020-891B-2528AAA00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1CE89E-146E-4CA0-8FAB-4FB1183E1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D4D01-97FD-4521-BA5B-80D8B1D41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78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73F79A-52F5-4591-A6D6-AC02A513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D9AF48-27AA-4D8C-B1E3-76E51F7A69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D4F624-B895-49CE-8ABA-C71C70514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A94656-CAD8-4BB9-A51B-58DE7378E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03722-3F68-4D22-8749-FAC7EABAA6C3}" type="datetimeFigureOut">
              <a:rPr lang="zh-CN" altLang="en-US" smtClean="0"/>
              <a:t>2018/2/3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3E09E2-05CD-4B6E-AA28-AFD4C09BF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954AC9-6DF3-4089-982F-1AF4B60CD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D4D01-97FD-4521-BA5B-80D8B1D41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186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76130F0-4CF9-475F-BB35-29773E30D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89CD38-2B2B-463F-BEF9-8968AA5EA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21F564-0890-4B07-B953-FD609648A4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03722-3F68-4D22-8749-FAC7EABAA6C3}" type="datetimeFigureOut">
              <a:rPr lang="zh-CN" altLang="en-US" smtClean="0"/>
              <a:t>2018/2/3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943910-5BC2-440F-BDEF-4CB70CC64E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F24BAF-4C59-472D-AB6A-54F087F7F4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D4D01-97FD-4521-BA5B-80D8B1D41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851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0D091C-383C-4186-A0C9-E41E746BD7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DB41D3-DF2D-4582-9FA9-A8A7E44237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886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015751-83AA-4B86-AD98-E5520D4D2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</a:t>
            </a:r>
            <a:r>
              <a:rPr lang="zh-CN" altLang="en-US" dirty="0"/>
              <a:t>与</a:t>
            </a:r>
            <a:r>
              <a:rPr lang="en-US" altLang="zh-CN" dirty="0"/>
              <a:t>python</a:t>
            </a:r>
            <a:r>
              <a:rPr lang="zh-CN" altLang="en-US" dirty="0"/>
              <a:t>在竞赛数据中的效果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F88794-6378-4BB8-84BC-FE98BD183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422"/>
            <a:ext cx="10515600" cy="882406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OV</a:t>
            </a:r>
            <a:r>
              <a:rPr lang="zh-CN" altLang="en-US" sz="2000" dirty="0"/>
              <a:t>在竞赛数据</a:t>
            </a:r>
            <a:r>
              <a:rPr lang="en-US" altLang="zh-CN" sz="2000" dirty="0"/>
              <a:t>IV 2008 2a </a:t>
            </a:r>
            <a:r>
              <a:rPr lang="zh-CN" altLang="en-US" sz="2000" dirty="0"/>
              <a:t>左右手</a:t>
            </a:r>
            <a:r>
              <a:rPr lang="en-US" altLang="zh-CN" sz="2000" dirty="0"/>
              <a:t>MI</a:t>
            </a:r>
            <a:r>
              <a:rPr lang="zh-CN" altLang="en-US" sz="2000" dirty="0"/>
              <a:t>二分类 </a:t>
            </a:r>
            <a:r>
              <a:rPr lang="en-US" altLang="zh-CN" sz="2000" dirty="0"/>
              <a:t>A01T-A09T</a:t>
            </a:r>
            <a:endParaRPr lang="zh-CN" altLang="en-US" sz="2000" dirty="0"/>
          </a:p>
        </p:txBody>
      </p:sp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D6374AF7-8FAA-4A64-B0B8-D48A728094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9773058"/>
              </p:ext>
            </p:extLst>
          </p:nvPr>
        </p:nvGraphicFramePr>
        <p:xfrm>
          <a:off x="8402150" y="1825625"/>
          <a:ext cx="3080606" cy="217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19BC7CC8-4A68-4D2E-BA10-8C9D5EF2C2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431735"/>
              </p:ext>
            </p:extLst>
          </p:nvPr>
        </p:nvGraphicFramePr>
        <p:xfrm>
          <a:off x="8322685" y="4092698"/>
          <a:ext cx="3239536" cy="2170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39732C54-5473-45E2-94D3-EA3E54B3A3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320627"/>
              </p:ext>
            </p:extLst>
          </p:nvPr>
        </p:nvGraphicFramePr>
        <p:xfrm>
          <a:off x="4059604" y="4183432"/>
          <a:ext cx="3721099" cy="2352675"/>
        </p:xfrm>
        <a:graphic>
          <a:graphicData uri="http://schemas.openxmlformats.org/drawingml/2006/table">
            <a:tbl>
              <a:tblPr firstRow="1" bandCol="1">
                <a:tableStyleId>{10A1B5D5-9B99-4C35-A422-299274C87663}</a:tableStyleId>
              </a:tblPr>
              <a:tblGrid>
                <a:gridCol w="506988">
                  <a:extLst>
                    <a:ext uri="{9D8B030D-6E8A-4147-A177-3AD203B41FA5}">
                      <a16:colId xmlns:a16="http://schemas.microsoft.com/office/drawing/2014/main" val="2418790563"/>
                    </a:ext>
                  </a:extLst>
                </a:gridCol>
                <a:gridCol w="660041">
                  <a:extLst>
                    <a:ext uri="{9D8B030D-6E8A-4147-A177-3AD203B41FA5}">
                      <a16:colId xmlns:a16="http://schemas.microsoft.com/office/drawing/2014/main" val="184258403"/>
                    </a:ext>
                  </a:extLst>
                </a:gridCol>
                <a:gridCol w="698304">
                  <a:extLst>
                    <a:ext uri="{9D8B030D-6E8A-4147-A177-3AD203B41FA5}">
                      <a16:colId xmlns:a16="http://schemas.microsoft.com/office/drawing/2014/main" val="2307225912"/>
                    </a:ext>
                  </a:extLst>
                </a:gridCol>
                <a:gridCol w="583514">
                  <a:extLst>
                    <a:ext uri="{9D8B030D-6E8A-4147-A177-3AD203B41FA5}">
                      <a16:colId xmlns:a16="http://schemas.microsoft.com/office/drawing/2014/main" val="3324462103"/>
                    </a:ext>
                  </a:extLst>
                </a:gridCol>
                <a:gridCol w="583514">
                  <a:extLst>
                    <a:ext uri="{9D8B030D-6E8A-4147-A177-3AD203B41FA5}">
                      <a16:colId xmlns:a16="http://schemas.microsoft.com/office/drawing/2014/main" val="800279564"/>
                    </a:ext>
                  </a:extLst>
                </a:gridCol>
                <a:gridCol w="688738">
                  <a:extLst>
                    <a:ext uri="{9D8B030D-6E8A-4147-A177-3AD203B41FA5}">
                      <a16:colId xmlns:a16="http://schemas.microsoft.com/office/drawing/2014/main" val="1870933707"/>
                    </a:ext>
                  </a:extLst>
                </a:gridCol>
              </a:tblGrid>
              <a:tr h="180975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python(5</a:t>
                      </a:r>
                      <a:r>
                        <a:rPr lang="zh-CN" altLang="en-US" sz="1100" u="none" strike="noStrike">
                          <a:effectLst/>
                        </a:rPr>
                        <a:t>折交叉验证</a:t>
                      </a:r>
                      <a:r>
                        <a:rPr lang="en-US" altLang="zh-CN" sz="1100" u="none" strike="noStrike">
                          <a:effectLst/>
                        </a:rPr>
                        <a:t>)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7944069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8-30Hz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8-14Hz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7583627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LDA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LDA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AVG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2585499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A01T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80.00%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83.74%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76.70%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75.16%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78.90%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5233254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A02T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58.04%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59.52%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45.50%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43.31%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51.59%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5321616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A03T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92.75%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94.17%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93.49%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94.92%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93.83%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6415860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A04T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73.57%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75.91%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64.98%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66.58%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70.26%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0346342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A05T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58.89%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55.82%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54.98%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57.29%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56.75%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7163791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A06T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66.38%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68.90%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69.07%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68.20%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68.14%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449201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A07T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72.80%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75.02%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71.50%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71.50%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72.71%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7907129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A08T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95.44%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95.44%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95.44%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95.44%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95.44%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5592715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A09T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76.88%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76.85%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81.16%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77.68%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78.14%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4729804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AVG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74.97%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76.15%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72.54%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72.23%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73.97%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34856588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6335280A-0321-44A0-A813-3F495BE54E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257615"/>
              </p:ext>
            </p:extLst>
          </p:nvPr>
        </p:nvGraphicFramePr>
        <p:xfrm>
          <a:off x="217855" y="1740023"/>
          <a:ext cx="7683498" cy="2352675"/>
        </p:xfrm>
        <a:graphic>
          <a:graphicData uri="http://schemas.openxmlformats.org/drawingml/2006/table">
            <a:tbl>
              <a:tblPr firstRow="1" bandCol="1">
                <a:tableStyleId>{10A1B5D5-9B99-4C35-A422-299274C87663}</a:tableStyleId>
              </a:tblPr>
              <a:tblGrid>
                <a:gridCol w="686367">
                  <a:extLst>
                    <a:ext uri="{9D8B030D-6E8A-4147-A177-3AD203B41FA5}">
                      <a16:colId xmlns:a16="http://schemas.microsoft.com/office/drawing/2014/main" val="1506169922"/>
                    </a:ext>
                  </a:extLst>
                </a:gridCol>
                <a:gridCol w="819828">
                  <a:extLst>
                    <a:ext uri="{9D8B030D-6E8A-4147-A177-3AD203B41FA5}">
                      <a16:colId xmlns:a16="http://schemas.microsoft.com/office/drawing/2014/main" val="3425281923"/>
                    </a:ext>
                  </a:extLst>
                </a:gridCol>
                <a:gridCol w="686367">
                  <a:extLst>
                    <a:ext uri="{9D8B030D-6E8A-4147-A177-3AD203B41FA5}">
                      <a16:colId xmlns:a16="http://schemas.microsoft.com/office/drawing/2014/main" val="2653821980"/>
                    </a:ext>
                  </a:extLst>
                </a:gridCol>
                <a:gridCol w="686367">
                  <a:extLst>
                    <a:ext uri="{9D8B030D-6E8A-4147-A177-3AD203B41FA5}">
                      <a16:colId xmlns:a16="http://schemas.microsoft.com/office/drawing/2014/main" val="2549479489"/>
                    </a:ext>
                  </a:extLst>
                </a:gridCol>
                <a:gridCol w="686367">
                  <a:extLst>
                    <a:ext uri="{9D8B030D-6E8A-4147-A177-3AD203B41FA5}">
                      <a16:colId xmlns:a16="http://schemas.microsoft.com/office/drawing/2014/main" val="2843072612"/>
                    </a:ext>
                  </a:extLst>
                </a:gridCol>
                <a:gridCol w="686367">
                  <a:extLst>
                    <a:ext uri="{9D8B030D-6E8A-4147-A177-3AD203B41FA5}">
                      <a16:colId xmlns:a16="http://schemas.microsoft.com/office/drawing/2014/main" val="2813070041"/>
                    </a:ext>
                  </a:extLst>
                </a:gridCol>
                <a:gridCol w="686367">
                  <a:extLst>
                    <a:ext uri="{9D8B030D-6E8A-4147-A177-3AD203B41FA5}">
                      <a16:colId xmlns:a16="http://schemas.microsoft.com/office/drawing/2014/main" val="3782017882"/>
                    </a:ext>
                  </a:extLst>
                </a:gridCol>
                <a:gridCol w="686367">
                  <a:extLst>
                    <a:ext uri="{9D8B030D-6E8A-4147-A177-3AD203B41FA5}">
                      <a16:colId xmlns:a16="http://schemas.microsoft.com/office/drawing/2014/main" val="3286556507"/>
                    </a:ext>
                  </a:extLst>
                </a:gridCol>
                <a:gridCol w="686367">
                  <a:extLst>
                    <a:ext uri="{9D8B030D-6E8A-4147-A177-3AD203B41FA5}">
                      <a16:colId xmlns:a16="http://schemas.microsoft.com/office/drawing/2014/main" val="2340912691"/>
                    </a:ext>
                  </a:extLst>
                </a:gridCol>
                <a:gridCol w="686367">
                  <a:extLst>
                    <a:ext uri="{9D8B030D-6E8A-4147-A177-3AD203B41FA5}">
                      <a16:colId xmlns:a16="http://schemas.microsoft.com/office/drawing/2014/main" val="3195636985"/>
                    </a:ext>
                  </a:extLst>
                </a:gridCol>
                <a:gridCol w="686367">
                  <a:extLst>
                    <a:ext uri="{9D8B030D-6E8A-4147-A177-3AD203B41FA5}">
                      <a16:colId xmlns:a16="http://schemas.microsoft.com/office/drawing/2014/main" val="15031483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去眼电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未去眼电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56873330"/>
                  </a:ext>
                </a:extLst>
              </a:tr>
              <a:tr h="1809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竞赛数据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8-30Hz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8-14Hz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8-30Hz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8-14Hz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68783340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LDA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LDA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AVG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LDA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LDA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AVG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4882077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A01T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79.23%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80.72%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75.78%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75.78%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77.88%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78.94%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81.18%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77.68%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76.95%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78.69%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5691275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A02T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67.70%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68.68%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67.12%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69.42%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68.23%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70.97%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70.14%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69.74%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70.07%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70.23%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4315195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A03T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90.67%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91.52%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91.14%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91.94%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91.32%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90.51%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91.17%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91.30%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92.13%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91.28%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3197589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A04T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74.69%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75.01%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76.12%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76.06%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75.47%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76.19%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75.83%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78.64%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78.60%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77.32%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7878758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A05T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65.06%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64.35%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65.60%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66.60%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65.40%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68.92%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67.86%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67.39%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69.28%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68.36%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7831065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A06T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71.30%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71.32%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74.22%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73.92%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72.69%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72.65%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72.85%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73.28%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73.45%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73.06%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913675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A07T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77.12%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77.52%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77.90%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78.10%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77.66%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79.89%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79.73%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79.46%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79.40%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79.62%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50773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A08T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89.20%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88.98%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90.93%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90.70%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89.95%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91.14%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91.27%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92.23%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91.80%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91.61%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4557171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A09T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75.85%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72.66%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75.86%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75.76%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75.03%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73.25%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73.28%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76.65%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76.82%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75.00%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3015448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AVG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76.76%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76.75%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77.19%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77.59%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77.07%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78.05%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78.15%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78.49%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78.72%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78.35%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43331250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A66B800-C767-44F7-A8DF-1B67C5144E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357554"/>
              </p:ext>
            </p:extLst>
          </p:nvPr>
        </p:nvGraphicFramePr>
        <p:xfrm>
          <a:off x="838200" y="4183432"/>
          <a:ext cx="3685816" cy="2352675"/>
        </p:xfrm>
        <a:graphic>
          <a:graphicData uri="http://schemas.openxmlformats.org/drawingml/2006/table">
            <a:tbl>
              <a:tblPr firstRow="1" bandCol="1">
                <a:tableStyleId>{10A1B5D5-9B99-4C35-A422-299274C87663}</a:tableStyleId>
              </a:tblPr>
              <a:tblGrid>
                <a:gridCol w="466344">
                  <a:extLst>
                    <a:ext uri="{9D8B030D-6E8A-4147-A177-3AD203B41FA5}">
                      <a16:colId xmlns:a16="http://schemas.microsoft.com/office/drawing/2014/main" val="1305511461"/>
                    </a:ext>
                  </a:extLst>
                </a:gridCol>
                <a:gridCol w="607126">
                  <a:extLst>
                    <a:ext uri="{9D8B030D-6E8A-4147-A177-3AD203B41FA5}">
                      <a16:colId xmlns:a16="http://schemas.microsoft.com/office/drawing/2014/main" val="1461064761"/>
                    </a:ext>
                  </a:extLst>
                </a:gridCol>
                <a:gridCol w="614655">
                  <a:extLst>
                    <a:ext uri="{9D8B030D-6E8A-4147-A177-3AD203B41FA5}">
                      <a16:colId xmlns:a16="http://schemas.microsoft.com/office/drawing/2014/main" val="102805464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15326978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4010011385"/>
                    </a:ext>
                  </a:extLst>
                </a:gridCol>
                <a:gridCol w="638791">
                  <a:extLst>
                    <a:ext uri="{9D8B030D-6E8A-4147-A177-3AD203B41FA5}">
                      <a16:colId xmlns:a16="http://schemas.microsoft.com/office/drawing/2014/main" val="2413867089"/>
                    </a:ext>
                  </a:extLst>
                </a:gridCol>
              </a:tblGrid>
              <a:tr h="180975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python(CAR+5</a:t>
                      </a:r>
                      <a:r>
                        <a:rPr lang="zh-CN" altLang="en-US" sz="1100" u="none" strike="noStrike">
                          <a:effectLst/>
                        </a:rPr>
                        <a:t>折交叉验证</a:t>
                      </a:r>
                      <a:r>
                        <a:rPr lang="en-US" altLang="zh-CN" sz="1100" u="none" strike="noStrike">
                          <a:effectLst/>
                        </a:rPr>
                        <a:t>)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1661585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8-30Hz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8-14Hz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21084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LDA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LDA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AVG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9300893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A01T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82.42%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84.56%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75.22%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75.93%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79.53%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5224022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A02T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61.77%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65.42%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46.98%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49.92%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56.02%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6086703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A03T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94.13%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94.87%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94.87%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94.87%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94.69%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5726266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A04T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75.14%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74.37%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71.94%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71.20%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73.16%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1392641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A05T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58.89%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58.09%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54.18%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54.98%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56.54%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6350804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A06T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62.73%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63.52%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62.73%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63.69%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63.17%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659374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A07T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72.86%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72.86%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75.32%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77.54%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74.65%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7609206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A08T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90.93%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93.19%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93.13%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95.44%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93.17%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0642245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A09T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78.59%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76.85%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76.85%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78.59%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77.72%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355897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AVG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75.27%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75.97%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72.36%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73.57%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74.29%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15380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2569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EDBB8-DAF4-4BE4-BA5B-30F3253EA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803F8B6-B61C-45E9-8C26-CC2EE9E25C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225" y="1932171"/>
            <a:ext cx="5438775" cy="39624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2AB2D4D-FBA3-4840-90E1-DCA73E581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450" y="1932171"/>
            <a:ext cx="5267325" cy="40290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FB65354-BFB0-4156-9D82-EC731D35E6B5}"/>
              </a:ext>
            </a:extLst>
          </p:cNvPr>
          <p:cNvSpPr txBox="1"/>
          <p:nvPr/>
        </p:nvSpPr>
        <p:spPr>
          <a:xfrm>
            <a:off x="4836609" y="6053321"/>
            <a:ext cx="2861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DM-python 8-30Hz</a:t>
            </a:r>
            <a:r>
              <a:rPr lang="zh-CN" altLang="en-US" dirty="0"/>
              <a:t>滤波后</a:t>
            </a:r>
          </a:p>
        </p:txBody>
      </p:sp>
    </p:spTree>
    <p:extLst>
      <p:ext uri="{BB962C8B-B14F-4D97-AF65-F5344CB8AC3E}">
        <p14:creationId xmlns:p14="http://schemas.microsoft.com/office/powerpoint/2010/main" val="2124599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E55A72-8579-46F4-AAE6-1C3C1C9DA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31DD97F-3060-478A-8BFC-035ADC5AE8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3450" y="1514475"/>
            <a:ext cx="5162550" cy="38290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4C74A4E-ABDA-474F-AC1D-83F6BB9F9A02}"/>
              </a:ext>
            </a:extLst>
          </p:cNvPr>
          <p:cNvSpPr txBox="1"/>
          <p:nvPr/>
        </p:nvSpPr>
        <p:spPr>
          <a:xfrm>
            <a:off x="370742" y="2337023"/>
            <a:ext cx="562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ch2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241971A-2721-4B6C-90C0-531AF960A35C}"/>
              </a:ext>
            </a:extLst>
          </p:cNvPr>
          <p:cNvSpPr txBox="1"/>
          <p:nvPr/>
        </p:nvSpPr>
        <p:spPr>
          <a:xfrm>
            <a:off x="396123" y="4091354"/>
            <a:ext cx="537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ch3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767419E-4252-4FD2-B835-2017E8E1814C}"/>
              </a:ext>
            </a:extLst>
          </p:cNvPr>
          <p:cNvSpPr txBox="1"/>
          <p:nvPr/>
        </p:nvSpPr>
        <p:spPr>
          <a:xfrm>
            <a:off x="1551110" y="5521569"/>
            <a:ext cx="331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DM-</a:t>
            </a:r>
            <a:r>
              <a:rPr lang="zh-CN" altLang="en-US" dirty="0"/>
              <a:t>原始数据读取</a:t>
            </a:r>
            <a:r>
              <a:rPr lang="en-US" altLang="zh-CN" dirty="0"/>
              <a:t>-</a:t>
            </a:r>
            <a:r>
              <a:rPr lang="zh-CN" altLang="en-US" dirty="0"/>
              <a:t>归一化之后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6B03989-5D8E-4A74-81B5-801774C31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57325"/>
            <a:ext cx="5505450" cy="394335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D7E8764-C91F-4438-A302-E805014D1C94}"/>
              </a:ext>
            </a:extLst>
          </p:cNvPr>
          <p:cNvSpPr txBox="1"/>
          <p:nvPr/>
        </p:nvSpPr>
        <p:spPr>
          <a:xfrm>
            <a:off x="8229600" y="552156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带通滤波前后</a:t>
            </a:r>
          </a:p>
        </p:txBody>
      </p:sp>
    </p:spTree>
    <p:extLst>
      <p:ext uri="{BB962C8B-B14F-4D97-AF65-F5344CB8AC3E}">
        <p14:creationId xmlns:p14="http://schemas.microsoft.com/office/powerpoint/2010/main" val="102804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526</Words>
  <Application>Microsoft Office PowerPoint</Application>
  <PresentationFormat>宽屏</PresentationFormat>
  <Paragraphs>285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OV与python在竞赛数据中的效果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45047</dc:creator>
  <cp:lastModifiedBy>45047</cp:lastModifiedBy>
  <cp:revision>12</cp:revision>
  <dcterms:created xsi:type="dcterms:W3CDTF">2018-01-26T11:39:48Z</dcterms:created>
  <dcterms:modified xsi:type="dcterms:W3CDTF">2018-02-03T02:13:38Z</dcterms:modified>
</cp:coreProperties>
</file>