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67" r:id="rId6"/>
    <p:sldId id="262" r:id="rId7"/>
    <p:sldId id="263" r:id="rId8"/>
    <p:sldId id="264" r:id="rId9"/>
    <p:sldId id="265" r:id="rId10"/>
    <p:sldId id="275" r:id="rId11"/>
    <p:sldId id="278" r:id="rId12"/>
    <p:sldId id="270" r:id="rId13"/>
    <p:sldId id="277" r:id="rId14"/>
    <p:sldId id="272" r:id="rId15"/>
    <p:sldId id="273" r:id="rId16"/>
    <p:sldId id="269" r:id="rId17"/>
    <p:sldId id="268"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993" autoAdjust="0"/>
  </p:normalViewPr>
  <p:slideViewPr>
    <p:cSldViewPr snapToGrid="0">
      <p:cViewPr varScale="1">
        <p:scale>
          <a:sx n="55" d="100"/>
          <a:sy n="55" d="100"/>
        </p:scale>
        <p:origin x="84" y="2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D1810B-969A-4539-AA38-A8CFBA884061}" type="datetimeFigureOut">
              <a:rPr lang="zh-CN" altLang="en-US" smtClean="0"/>
              <a:t>2018/1/9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E66726-9724-4A59-B43C-AA29AAAC04A3}" type="slidenum">
              <a:rPr lang="zh-CN" altLang="en-US" smtClean="0"/>
              <a:t>‹#›</a:t>
            </a:fld>
            <a:endParaRPr lang="zh-CN" altLang="en-US"/>
          </a:p>
        </p:txBody>
      </p:sp>
    </p:spTree>
    <p:extLst>
      <p:ext uri="{BB962C8B-B14F-4D97-AF65-F5344CB8AC3E}">
        <p14:creationId xmlns:p14="http://schemas.microsoft.com/office/powerpoint/2010/main" val="28650288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Manus</a:t>
            </a:r>
            <a:r>
              <a:rPr lang="zh-CN" altLang="en-US" dirty="0"/>
              <a:t>：</a:t>
            </a:r>
            <a:r>
              <a:rPr lang="en-US" altLang="zh-CN" dirty="0"/>
              <a:t>4</a:t>
            </a:r>
            <a:r>
              <a:rPr lang="zh-CN" altLang="en-US" dirty="0"/>
              <a:t>周 </a:t>
            </a:r>
            <a:r>
              <a:rPr lang="en-US" altLang="zh-CN" dirty="0"/>
              <a:t>3</a:t>
            </a:r>
            <a:r>
              <a:rPr lang="zh-CN" altLang="en-US" dirty="0"/>
              <a:t>次</a:t>
            </a:r>
            <a:r>
              <a:rPr lang="en-US" altLang="zh-CN" dirty="0"/>
              <a:t>/</a:t>
            </a:r>
            <a:r>
              <a:rPr lang="zh-CN" altLang="en-US" dirty="0"/>
              <a:t>周，</a:t>
            </a:r>
            <a:r>
              <a:rPr lang="en-US" altLang="zh-CN" dirty="0"/>
              <a:t>1 session/</a:t>
            </a:r>
            <a:r>
              <a:rPr lang="zh-CN" altLang="en-US" dirty="0"/>
              <a:t>次，共</a:t>
            </a:r>
            <a:r>
              <a:rPr lang="en-US" altLang="zh-CN" dirty="0"/>
              <a:t>12session</a:t>
            </a:r>
            <a:r>
              <a:rPr lang="zh-CN" altLang="en-US" dirty="0"/>
              <a:t>，</a:t>
            </a:r>
            <a:r>
              <a:rPr lang="en-US" altLang="zh-CN" dirty="0"/>
              <a:t>1.5</a:t>
            </a:r>
            <a:r>
              <a:rPr lang="zh-CN" altLang="en-US" dirty="0"/>
              <a:t>小时</a:t>
            </a:r>
            <a:r>
              <a:rPr lang="en-US" altLang="zh-CN" dirty="0"/>
              <a:t>/session</a:t>
            </a:r>
            <a:r>
              <a:rPr lang="zh-CN" altLang="en-US" dirty="0"/>
              <a:t>，</a:t>
            </a:r>
            <a:r>
              <a:rPr lang="en-US" altLang="zh-CN" dirty="0"/>
              <a:t>3+5runs/session</a:t>
            </a:r>
            <a:endParaRPr lang="zh-CN" altLang="en-US" dirty="0"/>
          </a:p>
        </p:txBody>
      </p:sp>
      <p:sp>
        <p:nvSpPr>
          <p:cNvPr id="4" name="灯片编号占位符 3"/>
          <p:cNvSpPr>
            <a:spLocks noGrp="1"/>
          </p:cNvSpPr>
          <p:nvPr>
            <p:ph type="sldNum" sz="quarter" idx="10"/>
          </p:nvPr>
        </p:nvSpPr>
        <p:spPr/>
        <p:txBody>
          <a:bodyPr/>
          <a:lstStyle/>
          <a:p>
            <a:fld id="{58E66726-9724-4A59-B43C-AA29AAAC04A3}" type="slidenum">
              <a:rPr lang="zh-CN" altLang="en-US" smtClean="0"/>
              <a:t>4</a:t>
            </a:fld>
            <a:endParaRPr lang="zh-CN" altLang="en-US"/>
          </a:p>
        </p:txBody>
      </p:sp>
    </p:spTree>
    <p:extLst>
      <p:ext uri="{BB962C8B-B14F-4D97-AF65-F5344CB8AC3E}">
        <p14:creationId xmlns:p14="http://schemas.microsoft.com/office/powerpoint/2010/main" val="30610103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E66726-9724-4A59-B43C-AA29AAAC04A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417489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8E66726-9724-4A59-B43C-AA29AAAC04A3}" type="slidenum">
              <a:rPr lang="zh-CN" altLang="en-US" smtClean="0"/>
              <a:t>6</a:t>
            </a:fld>
            <a:endParaRPr lang="zh-CN" altLang="en-US"/>
          </a:p>
        </p:txBody>
      </p:sp>
    </p:spTree>
    <p:extLst>
      <p:ext uri="{BB962C8B-B14F-4D97-AF65-F5344CB8AC3E}">
        <p14:creationId xmlns:p14="http://schemas.microsoft.com/office/powerpoint/2010/main" val="4482700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t>operant conditioning</a:t>
            </a:r>
            <a:r>
              <a:rPr lang="zh-CN" altLang="en-US" sz="1200" b="0" i="0" kern="1200" dirty="0">
                <a:solidFill>
                  <a:schemeClr val="tx1"/>
                </a:solidFill>
                <a:effectLst/>
                <a:latin typeface="+mn-lt"/>
                <a:ea typeface="+mn-ea"/>
                <a:cs typeface="+mn-cs"/>
              </a:rPr>
              <a:t>包含了脑电图特征提取的参数，选择的特征，以及如何翻译所选的特征来为</a:t>
            </a:r>
            <a:r>
              <a:rPr lang="en-US" altLang="zh-CN" sz="1200" b="0" i="0" kern="1200" dirty="0">
                <a:solidFill>
                  <a:schemeClr val="tx1"/>
                </a:solidFill>
                <a:effectLst/>
                <a:latin typeface="+mn-lt"/>
                <a:ea typeface="+mn-ea"/>
                <a:cs typeface="+mn-cs"/>
              </a:rPr>
              <a:t>BCI</a:t>
            </a:r>
            <a:r>
              <a:rPr lang="zh-CN" altLang="en-US" sz="1200" b="0" i="0" kern="1200" dirty="0">
                <a:solidFill>
                  <a:schemeClr val="tx1"/>
                </a:solidFill>
                <a:effectLst/>
                <a:latin typeface="+mn-lt"/>
                <a:ea typeface="+mn-ea"/>
                <a:cs typeface="+mn-cs"/>
              </a:rPr>
              <a:t>用户提供反馈。因此，研究对象必须学会控制特定的脑电图特征</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CSP algorithm requires several parameters, such as the temporal frequency band-pass filtering of the EEG  signals and the time segment of the EEG extracted relative  to the instruction cue to the subject</a:t>
            </a:r>
            <a:br>
              <a:rPr lang="en-US" altLang="zh-CN" dirty="0"/>
            </a:br>
            <a:r>
              <a:rPr lang="zh-CN" altLang="en-US" dirty="0"/>
              <a:t>自适应</a:t>
            </a:r>
            <a:r>
              <a:rPr lang="en-US" altLang="zh-CN" dirty="0"/>
              <a:t>BCI</a:t>
            </a:r>
            <a:r>
              <a:rPr lang="zh-CN" altLang="en-US" dirty="0"/>
              <a:t>不适合全部</a:t>
            </a:r>
            <a:r>
              <a:rPr lang="en-US" altLang="zh-CN" dirty="0"/>
              <a:t>BCI</a:t>
            </a:r>
            <a:r>
              <a:rPr lang="zh-CN" altLang="en-US" dirty="0"/>
              <a:t>应用，在</a:t>
            </a:r>
            <a:r>
              <a:rPr lang="en-US" altLang="zh-CN" dirty="0"/>
              <a:t>SMR</a:t>
            </a:r>
            <a:r>
              <a:rPr lang="zh-CN" altLang="en-US" dirty="0"/>
              <a:t>效果好，在</a:t>
            </a:r>
            <a:r>
              <a:rPr lang="en-US" altLang="zh-CN" dirty="0"/>
              <a:t>P300</a:t>
            </a:r>
            <a:r>
              <a:rPr lang="zh-CN" altLang="en-US" dirty="0"/>
              <a:t>等不完全适用</a:t>
            </a:r>
          </a:p>
        </p:txBody>
      </p:sp>
      <p:sp>
        <p:nvSpPr>
          <p:cNvPr id="4" name="灯片编号占位符 3"/>
          <p:cNvSpPr>
            <a:spLocks noGrp="1"/>
          </p:cNvSpPr>
          <p:nvPr>
            <p:ph type="sldNum" sz="quarter" idx="10"/>
          </p:nvPr>
        </p:nvSpPr>
        <p:spPr/>
        <p:txBody>
          <a:bodyPr/>
          <a:lstStyle/>
          <a:p>
            <a:fld id="{58E66726-9724-4A59-B43C-AA29AAAC04A3}" type="slidenum">
              <a:rPr lang="zh-CN" altLang="en-US" smtClean="0"/>
              <a:t>12</a:t>
            </a:fld>
            <a:endParaRPr lang="zh-CN" altLang="en-US"/>
          </a:p>
        </p:txBody>
      </p:sp>
    </p:spTree>
    <p:extLst>
      <p:ext uri="{BB962C8B-B14F-4D97-AF65-F5344CB8AC3E}">
        <p14:creationId xmlns:p14="http://schemas.microsoft.com/office/powerpoint/2010/main" val="40321433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随机对照试验只做了</a:t>
            </a:r>
            <a:r>
              <a:rPr lang="en-US" altLang="zh-CN" dirty="0"/>
              <a:t>ML</a:t>
            </a:r>
            <a:r>
              <a:rPr lang="zh-CN" altLang="en-US" dirty="0"/>
              <a:t>组</a:t>
            </a:r>
            <a:endParaRPr lang="en-US" altLang="zh-CN" dirty="0"/>
          </a:p>
        </p:txBody>
      </p:sp>
      <p:sp>
        <p:nvSpPr>
          <p:cNvPr id="4" name="灯片编号占位符 3"/>
          <p:cNvSpPr>
            <a:spLocks noGrp="1"/>
          </p:cNvSpPr>
          <p:nvPr>
            <p:ph type="sldNum" sz="quarter" idx="10"/>
          </p:nvPr>
        </p:nvSpPr>
        <p:spPr/>
        <p:txBody>
          <a:bodyPr/>
          <a:lstStyle/>
          <a:p>
            <a:fld id="{58E66726-9724-4A59-B43C-AA29AAAC04A3}" type="slidenum">
              <a:rPr lang="zh-CN" altLang="en-US" smtClean="0"/>
              <a:t>16</a:t>
            </a:fld>
            <a:endParaRPr lang="zh-CN" altLang="en-US"/>
          </a:p>
        </p:txBody>
      </p:sp>
    </p:spTree>
    <p:extLst>
      <p:ext uri="{BB962C8B-B14F-4D97-AF65-F5344CB8AC3E}">
        <p14:creationId xmlns:p14="http://schemas.microsoft.com/office/powerpoint/2010/main" val="3952391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自适应策略离线分类精度的提高不一定能转化为在线分类精度的提高</a:t>
            </a:r>
          </a:p>
        </p:txBody>
      </p:sp>
      <p:sp>
        <p:nvSpPr>
          <p:cNvPr id="4" name="灯片编号占位符 3"/>
          <p:cNvSpPr>
            <a:spLocks noGrp="1"/>
          </p:cNvSpPr>
          <p:nvPr>
            <p:ph type="sldNum" sz="quarter" idx="10"/>
          </p:nvPr>
        </p:nvSpPr>
        <p:spPr/>
        <p:txBody>
          <a:bodyPr/>
          <a:lstStyle/>
          <a:p>
            <a:fld id="{58E66726-9724-4A59-B43C-AA29AAAC04A3}" type="slidenum">
              <a:rPr lang="zh-CN" altLang="en-US" smtClean="0"/>
              <a:t>17</a:t>
            </a:fld>
            <a:endParaRPr lang="zh-CN" altLang="en-US"/>
          </a:p>
        </p:txBody>
      </p:sp>
    </p:spTree>
    <p:extLst>
      <p:ext uri="{BB962C8B-B14F-4D97-AF65-F5344CB8AC3E}">
        <p14:creationId xmlns:p14="http://schemas.microsoft.com/office/powerpoint/2010/main" val="42438233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A84AF0-EE44-4B61-9802-70DC5CD6AFF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AB9EE22-8E16-4EE4-B459-7D1365246C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5E407B7-4D34-4298-AD2B-518343208B50}"/>
              </a:ext>
            </a:extLst>
          </p:cNvPr>
          <p:cNvSpPr>
            <a:spLocks noGrp="1"/>
          </p:cNvSpPr>
          <p:nvPr>
            <p:ph type="dt" sz="half" idx="10"/>
          </p:nvPr>
        </p:nvSpPr>
        <p:spPr/>
        <p:txBody>
          <a:bodyPr/>
          <a:lstStyle/>
          <a:p>
            <a:fld id="{AF543573-CA9E-402D-ADF1-F55AC9F55C02}" type="datetimeFigureOut">
              <a:rPr lang="zh-CN" altLang="en-US" smtClean="0"/>
              <a:t>2018/1/9</a:t>
            </a:fld>
            <a:endParaRPr lang="zh-CN" altLang="en-US"/>
          </a:p>
        </p:txBody>
      </p:sp>
      <p:sp>
        <p:nvSpPr>
          <p:cNvPr id="5" name="页脚占位符 4">
            <a:extLst>
              <a:ext uri="{FF2B5EF4-FFF2-40B4-BE49-F238E27FC236}">
                <a16:creationId xmlns:a16="http://schemas.microsoft.com/office/drawing/2014/main" id="{80288BBE-7D9C-43AA-8CA1-792B23E5AA6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992E568-F360-41D3-A070-30C5B87F875E}"/>
              </a:ext>
            </a:extLst>
          </p:cNvPr>
          <p:cNvSpPr>
            <a:spLocks noGrp="1"/>
          </p:cNvSpPr>
          <p:nvPr>
            <p:ph type="sldNum" sz="quarter" idx="12"/>
          </p:nvPr>
        </p:nvSpPr>
        <p:spPr/>
        <p:txBody>
          <a:bodyPr/>
          <a:lstStyle/>
          <a:p>
            <a:fld id="{81DC4709-A64F-4784-9552-4B8408EFAC6C}" type="slidenum">
              <a:rPr lang="zh-CN" altLang="en-US" smtClean="0"/>
              <a:t>‹#›</a:t>
            </a:fld>
            <a:endParaRPr lang="zh-CN" altLang="en-US"/>
          </a:p>
        </p:txBody>
      </p:sp>
    </p:spTree>
    <p:extLst>
      <p:ext uri="{BB962C8B-B14F-4D97-AF65-F5344CB8AC3E}">
        <p14:creationId xmlns:p14="http://schemas.microsoft.com/office/powerpoint/2010/main" val="223585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14FAB0-6D3E-4B44-864F-A0982F22A98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E4AF258-A3F0-4B1E-8156-9809279C1828}"/>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3F652DD-7E54-4849-A519-F324CC038EBE}"/>
              </a:ext>
            </a:extLst>
          </p:cNvPr>
          <p:cNvSpPr>
            <a:spLocks noGrp="1"/>
          </p:cNvSpPr>
          <p:nvPr>
            <p:ph type="dt" sz="half" idx="10"/>
          </p:nvPr>
        </p:nvSpPr>
        <p:spPr/>
        <p:txBody>
          <a:bodyPr/>
          <a:lstStyle/>
          <a:p>
            <a:fld id="{AF543573-CA9E-402D-ADF1-F55AC9F55C02}" type="datetimeFigureOut">
              <a:rPr lang="zh-CN" altLang="en-US" smtClean="0"/>
              <a:t>2018/1/9</a:t>
            </a:fld>
            <a:endParaRPr lang="zh-CN" altLang="en-US"/>
          </a:p>
        </p:txBody>
      </p:sp>
      <p:sp>
        <p:nvSpPr>
          <p:cNvPr id="5" name="页脚占位符 4">
            <a:extLst>
              <a:ext uri="{FF2B5EF4-FFF2-40B4-BE49-F238E27FC236}">
                <a16:creationId xmlns:a16="http://schemas.microsoft.com/office/drawing/2014/main" id="{FA519CC5-9D76-4939-BBAD-1BCAD946315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EB8477A-FF97-42F3-BDE7-804C405C7198}"/>
              </a:ext>
            </a:extLst>
          </p:cNvPr>
          <p:cNvSpPr>
            <a:spLocks noGrp="1"/>
          </p:cNvSpPr>
          <p:nvPr>
            <p:ph type="sldNum" sz="quarter" idx="12"/>
          </p:nvPr>
        </p:nvSpPr>
        <p:spPr/>
        <p:txBody>
          <a:bodyPr/>
          <a:lstStyle/>
          <a:p>
            <a:fld id="{81DC4709-A64F-4784-9552-4B8408EFAC6C}" type="slidenum">
              <a:rPr lang="zh-CN" altLang="en-US" smtClean="0"/>
              <a:t>‹#›</a:t>
            </a:fld>
            <a:endParaRPr lang="zh-CN" altLang="en-US"/>
          </a:p>
        </p:txBody>
      </p:sp>
    </p:spTree>
    <p:extLst>
      <p:ext uri="{BB962C8B-B14F-4D97-AF65-F5344CB8AC3E}">
        <p14:creationId xmlns:p14="http://schemas.microsoft.com/office/powerpoint/2010/main" val="722881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0226BEA-546A-43AF-A238-CCCAB4AD02C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89DF9B9-0849-4E6D-85E3-53C7F7628990}"/>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F4ED085-5680-4375-9686-9F97588BB9D1}"/>
              </a:ext>
            </a:extLst>
          </p:cNvPr>
          <p:cNvSpPr>
            <a:spLocks noGrp="1"/>
          </p:cNvSpPr>
          <p:nvPr>
            <p:ph type="dt" sz="half" idx="10"/>
          </p:nvPr>
        </p:nvSpPr>
        <p:spPr/>
        <p:txBody>
          <a:bodyPr/>
          <a:lstStyle/>
          <a:p>
            <a:fld id="{AF543573-CA9E-402D-ADF1-F55AC9F55C02}" type="datetimeFigureOut">
              <a:rPr lang="zh-CN" altLang="en-US" smtClean="0"/>
              <a:t>2018/1/9</a:t>
            </a:fld>
            <a:endParaRPr lang="zh-CN" altLang="en-US"/>
          </a:p>
        </p:txBody>
      </p:sp>
      <p:sp>
        <p:nvSpPr>
          <p:cNvPr id="5" name="页脚占位符 4">
            <a:extLst>
              <a:ext uri="{FF2B5EF4-FFF2-40B4-BE49-F238E27FC236}">
                <a16:creationId xmlns:a16="http://schemas.microsoft.com/office/drawing/2014/main" id="{55B067BD-CA43-4E05-9A32-1B9AA9A27CA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9327367-A3C2-4540-B4F8-D9F600041D11}"/>
              </a:ext>
            </a:extLst>
          </p:cNvPr>
          <p:cNvSpPr>
            <a:spLocks noGrp="1"/>
          </p:cNvSpPr>
          <p:nvPr>
            <p:ph type="sldNum" sz="quarter" idx="12"/>
          </p:nvPr>
        </p:nvSpPr>
        <p:spPr/>
        <p:txBody>
          <a:bodyPr/>
          <a:lstStyle/>
          <a:p>
            <a:fld id="{81DC4709-A64F-4784-9552-4B8408EFAC6C}" type="slidenum">
              <a:rPr lang="zh-CN" altLang="en-US" smtClean="0"/>
              <a:t>‹#›</a:t>
            </a:fld>
            <a:endParaRPr lang="zh-CN" altLang="en-US"/>
          </a:p>
        </p:txBody>
      </p:sp>
    </p:spTree>
    <p:extLst>
      <p:ext uri="{BB962C8B-B14F-4D97-AF65-F5344CB8AC3E}">
        <p14:creationId xmlns:p14="http://schemas.microsoft.com/office/powerpoint/2010/main" val="321855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208558-1245-4E3E-90CA-D0465E599FC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BF6E0F3-27A6-498C-825E-A2A458E7798D}"/>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30547F6-BD54-42B2-B4D6-BDE0FBA3A954}"/>
              </a:ext>
            </a:extLst>
          </p:cNvPr>
          <p:cNvSpPr>
            <a:spLocks noGrp="1"/>
          </p:cNvSpPr>
          <p:nvPr>
            <p:ph type="dt" sz="half" idx="10"/>
          </p:nvPr>
        </p:nvSpPr>
        <p:spPr/>
        <p:txBody>
          <a:bodyPr/>
          <a:lstStyle/>
          <a:p>
            <a:fld id="{AF543573-CA9E-402D-ADF1-F55AC9F55C02}" type="datetimeFigureOut">
              <a:rPr lang="zh-CN" altLang="en-US" smtClean="0"/>
              <a:t>2018/1/9</a:t>
            </a:fld>
            <a:endParaRPr lang="zh-CN" altLang="en-US"/>
          </a:p>
        </p:txBody>
      </p:sp>
      <p:sp>
        <p:nvSpPr>
          <p:cNvPr id="5" name="页脚占位符 4">
            <a:extLst>
              <a:ext uri="{FF2B5EF4-FFF2-40B4-BE49-F238E27FC236}">
                <a16:creationId xmlns:a16="http://schemas.microsoft.com/office/drawing/2014/main" id="{41FBF07A-A8C7-4A9E-8D45-8A88EA682B9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54C51C8-54F9-4C46-AB35-14726CEC614E}"/>
              </a:ext>
            </a:extLst>
          </p:cNvPr>
          <p:cNvSpPr>
            <a:spLocks noGrp="1"/>
          </p:cNvSpPr>
          <p:nvPr>
            <p:ph type="sldNum" sz="quarter" idx="12"/>
          </p:nvPr>
        </p:nvSpPr>
        <p:spPr/>
        <p:txBody>
          <a:bodyPr/>
          <a:lstStyle/>
          <a:p>
            <a:fld id="{81DC4709-A64F-4784-9552-4B8408EFAC6C}" type="slidenum">
              <a:rPr lang="zh-CN" altLang="en-US" smtClean="0"/>
              <a:t>‹#›</a:t>
            </a:fld>
            <a:endParaRPr lang="zh-CN" altLang="en-US"/>
          </a:p>
        </p:txBody>
      </p:sp>
    </p:spTree>
    <p:extLst>
      <p:ext uri="{BB962C8B-B14F-4D97-AF65-F5344CB8AC3E}">
        <p14:creationId xmlns:p14="http://schemas.microsoft.com/office/powerpoint/2010/main" val="193433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4F111E-97AA-4CB1-97A1-6B88DB18D18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127A393-B596-46EA-9C03-FF29AF21D8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34909868-CC16-47D1-8037-9FCA0F5F6440}"/>
              </a:ext>
            </a:extLst>
          </p:cNvPr>
          <p:cNvSpPr>
            <a:spLocks noGrp="1"/>
          </p:cNvSpPr>
          <p:nvPr>
            <p:ph type="dt" sz="half" idx="10"/>
          </p:nvPr>
        </p:nvSpPr>
        <p:spPr/>
        <p:txBody>
          <a:bodyPr/>
          <a:lstStyle/>
          <a:p>
            <a:fld id="{AF543573-CA9E-402D-ADF1-F55AC9F55C02}" type="datetimeFigureOut">
              <a:rPr lang="zh-CN" altLang="en-US" smtClean="0"/>
              <a:t>2018/1/9</a:t>
            </a:fld>
            <a:endParaRPr lang="zh-CN" altLang="en-US"/>
          </a:p>
        </p:txBody>
      </p:sp>
      <p:sp>
        <p:nvSpPr>
          <p:cNvPr id="5" name="页脚占位符 4">
            <a:extLst>
              <a:ext uri="{FF2B5EF4-FFF2-40B4-BE49-F238E27FC236}">
                <a16:creationId xmlns:a16="http://schemas.microsoft.com/office/drawing/2014/main" id="{88933149-F25C-4FAD-881D-081AC9837A4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AB822C6-E3F3-4417-92AE-EA37511BE946}"/>
              </a:ext>
            </a:extLst>
          </p:cNvPr>
          <p:cNvSpPr>
            <a:spLocks noGrp="1"/>
          </p:cNvSpPr>
          <p:nvPr>
            <p:ph type="sldNum" sz="quarter" idx="12"/>
          </p:nvPr>
        </p:nvSpPr>
        <p:spPr/>
        <p:txBody>
          <a:bodyPr/>
          <a:lstStyle/>
          <a:p>
            <a:fld id="{81DC4709-A64F-4784-9552-4B8408EFAC6C}" type="slidenum">
              <a:rPr lang="zh-CN" altLang="en-US" smtClean="0"/>
              <a:t>‹#›</a:t>
            </a:fld>
            <a:endParaRPr lang="zh-CN" altLang="en-US"/>
          </a:p>
        </p:txBody>
      </p:sp>
    </p:spTree>
    <p:extLst>
      <p:ext uri="{BB962C8B-B14F-4D97-AF65-F5344CB8AC3E}">
        <p14:creationId xmlns:p14="http://schemas.microsoft.com/office/powerpoint/2010/main" val="3510427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2D5B2F-3117-49A7-980F-7FD9AF1C623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EBA3610-6A05-4CA1-86AD-40AE7224F878}"/>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79E772AA-695D-44E4-8177-86A3EA788535}"/>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88BF02ED-4E64-4747-A34C-E4C350061B7A}"/>
              </a:ext>
            </a:extLst>
          </p:cNvPr>
          <p:cNvSpPr>
            <a:spLocks noGrp="1"/>
          </p:cNvSpPr>
          <p:nvPr>
            <p:ph type="dt" sz="half" idx="10"/>
          </p:nvPr>
        </p:nvSpPr>
        <p:spPr/>
        <p:txBody>
          <a:bodyPr/>
          <a:lstStyle/>
          <a:p>
            <a:fld id="{AF543573-CA9E-402D-ADF1-F55AC9F55C02}" type="datetimeFigureOut">
              <a:rPr lang="zh-CN" altLang="en-US" smtClean="0"/>
              <a:t>2018/1/9</a:t>
            </a:fld>
            <a:endParaRPr lang="zh-CN" altLang="en-US"/>
          </a:p>
        </p:txBody>
      </p:sp>
      <p:sp>
        <p:nvSpPr>
          <p:cNvPr id="6" name="页脚占位符 5">
            <a:extLst>
              <a:ext uri="{FF2B5EF4-FFF2-40B4-BE49-F238E27FC236}">
                <a16:creationId xmlns:a16="http://schemas.microsoft.com/office/drawing/2014/main" id="{27736D4B-CD17-44E0-9495-3D05268BFD6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B4E3823-DB34-46B1-A7E0-9B2EC416D4D0}"/>
              </a:ext>
            </a:extLst>
          </p:cNvPr>
          <p:cNvSpPr>
            <a:spLocks noGrp="1"/>
          </p:cNvSpPr>
          <p:nvPr>
            <p:ph type="sldNum" sz="quarter" idx="12"/>
          </p:nvPr>
        </p:nvSpPr>
        <p:spPr/>
        <p:txBody>
          <a:bodyPr/>
          <a:lstStyle/>
          <a:p>
            <a:fld id="{81DC4709-A64F-4784-9552-4B8408EFAC6C}" type="slidenum">
              <a:rPr lang="zh-CN" altLang="en-US" smtClean="0"/>
              <a:t>‹#›</a:t>
            </a:fld>
            <a:endParaRPr lang="zh-CN" altLang="en-US"/>
          </a:p>
        </p:txBody>
      </p:sp>
    </p:spTree>
    <p:extLst>
      <p:ext uri="{BB962C8B-B14F-4D97-AF65-F5344CB8AC3E}">
        <p14:creationId xmlns:p14="http://schemas.microsoft.com/office/powerpoint/2010/main" val="4247092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74C39B-411C-48BB-A8C2-98D1D97C541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83EF817-6EE0-4656-ADC5-0A8636F4DF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C1CB4A6C-AE1B-4E55-98B4-E8A89AA80DE2}"/>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F15002A8-E08C-46D6-B49F-2A3AA3139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C6B78F10-43E5-4B20-BA18-9A9AA61D5CF3}"/>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314CCDFD-1D38-42EB-B91E-F70A75B0E435}"/>
              </a:ext>
            </a:extLst>
          </p:cNvPr>
          <p:cNvSpPr>
            <a:spLocks noGrp="1"/>
          </p:cNvSpPr>
          <p:nvPr>
            <p:ph type="dt" sz="half" idx="10"/>
          </p:nvPr>
        </p:nvSpPr>
        <p:spPr/>
        <p:txBody>
          <a:bodyPr/>
          <a:lstStyle/>
          <a:p>
            <a:fld id="{AF543573-CA9E-402D-ADF1-F55AC9F55C02}" type="datetimeFigureOut">
              <a:rPr lang="zh-CN" altLang="en-US" smtClean="0"/>
              <a:t>2018/1/9</a:t>
            </a:fld>
            <a:endParaRPr lang="zh-CN" altLang="en-US"/>
          </a:p>
        </p:txBody>
      </p:sp>
      <p:sp>
        <p:nvSpPr>
          <p:cNvPr id="8" name="页脚占位符 7">
            <a:extLst>
              <a:ext uri="{FF2B5EF4-FFF2-40B4-BE49-F238E27FC236}">
                <a16:creationId xmlns:a16="http://schemas.microsoft.com/office/drawing/2014/main" id="{B00E4DC6-8C25-46B5-BCB2-FA5A2B39C2E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2361683-56AF-48AD-A4B4-36A3B5B349A3}"/>
              </a:ext>
            </a:extLst>
          </p:cNvPr>
          <p:cNvSpPr>
            <a:spLocks noGrp="1"/>
          </p:cNvSpPr>
          <p:nvPr>
            <p:ph type="sldNum" sz="quarter" idx="12"/>
          </p:nvPr>
        </p:nvSpPr>
        <p:spPr/>
        <p:txBody>
          <a:bodyPr/>
          <a:lstStyle/>
          <a:p>
            <a:fld id="{81DC4709-A64F-4784-9552-4B8408EFAC6C}" type="slidenum">
              <a:rPr lang="zh-CN" altLang="en-US" smtClean="0"/>
              <a:t>‹#›</a:t>
            </a:fld>
            <a:endParaRPr lang="zh-CN" altLang="en-US"/>
          </a:p>
        </p:txBody>
      </p:sp>
    </p:spTree>
    <p:extLst>
      <p:ext uri="{BB962C8B-B14F-4D97-AF65-F5344CB8AC3E}">
        <p14:creationId xmlns:p14="http://schemas.microsoft.com/office/powerpoint/2010/main" val="1999992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07F458-3A5D-41DA-A339-7D68F7F5961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2C7C0AD-A568-485D-B3F6-E55A25636C0F}"/>
              </a:ext>
            </a:extLst>
          </p:cNvPr>
          <p:cNvSpPr>
            <a:spLocks noGrp="1"/>
          </p:cNvSpPr>
          <p:nvPr>
            <p:ph type="dt" sz="half" idx="10"/>
          </p:nvPr>
        </p:nvSpPr>
        <p:spPr/>
        <p:txBody>
          <a:bodyPr/>
          <a:lstStyle/>
          <a:p>
            <a:fld id="{AF543573-CA9E-402D-ADF1-F55AC9F55C02}" type="datetimeFigureOut">
              <a:rPr lang="zh-CN" altLang="en-US" smtClean="0"/>
              <a:t>2018/1/9</a:t>
            </a:fld>
            <a:endParaRPr lang="zh-CN" altLang="en-US"/>
          </a:p>
        </p:txBody>
      </p:sp>
      <p:sp>
        <p:nvSpPr>
          <p:cNvPr id="4" name="页脚占位符 3">
            <a:extLst>
              <a:ext uri="{FF2B5EF4-FFF2-40B4-BE49-F238E27FC236}">
                <a16:creationId xmlns:a16="http://schemas.microsoft.com/office/drawing/2014/main" id="{1F038230-F6BE-4275-A7C3-537164A9AB1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FC56347-1B41-4C3C-8FBA-01BF5FD0AD4B}"/>
              </a:ext>
            </a:extLst>
          </p:cNvPr>
          <p:cNvSpPr>
            <a:spLocks noGrp="1"/>
          </p:cNvSpPr>
          <p:nvPr>
            <p:ph type="sldNum" sz="quarter" idx="12"/>
          </p:nvPr>
        </p:nvSpPr>
        <p:spPr/>
        <p:txBody>
          <a:bodyPr/>
          <a:lstStyle/>
          <a:p>
            <a:fld id="{81DC4709-A64F-4784-9552-4B8408EFAC6C}" type="slidenum">
              <a:rPr lang="zh-CN" altLang="en-US" smtClean="0"/>
              <a:t>‹#›</a:t>
            </a:fld>
            <a:endParaRPr lang="zh-CN" altLang="en-US"/>
          </a:p>
        </p:txBody>
      </p:sp>
    </p:spTree>
    <p:extLst>
      <p:ext uri="{BB962C8B-B14F-4D97-AF65-F5344CB8AC3E}">
        <p14:creationId xmlns:p14="http://schemas.microsoft.com/office/powerpoint/2010/main" val="3561039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4A749F3-9751-4DC6-8DCB-7EB056BC3AB6}"/>
              </a:ext>
            </a:extLst>
          </p:cNvPr>
          <p:cNvSpPr>
            <a:spLocks noGrp="1"/>
          </p:cNvSpPr>
          <p:nvPr>
            <p:ph type="dt" sz="half" idx="10"/>
          </p:nvPr>
        </p:nvSpPr>
        <p:spPr/>
        <p:txBody>
          <a:bodyPr/>
          <a:lstStyle/>
          <a:p>
            <a:fld id="{AF543573-CA9E-402D-ADF1-F55AC9F55C02}" type="datetimeFigureOut">
              <a:rPr lang="zh-CN" altLang="en-US" smtClean="0"/>
              <a:t>2018/1/9</a:t>
            </a:fld>
            <a:endParaRPr lang="zh-CN" altLang="en-US"/>
          </a:p>
        </p:txBody>
      </p:sp>
      <p:sp>
        <p:nvSpPr>
          <p:cNvPr id="3" name="页脚占位符 2">
            <a:extLst>
              <a:ext uri="{FF2B5EF4-FFF2-40B4-BE49-F238E27FC236}">
                <a16:creationId xmlns:a16="http://schemas.microsoft.com/office/drawing/2014/main" id="{C0F78E3E-5257-423E-A68D-D65202FE93E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A4B1340-569A-4A32-A16C-1971F02993B2}"/>
              </a:ext>
            </a:extLst>
          </p:cNvPr>
          <p:cNvSpPr>
            <a:spLocks noGrp="1"/>
          </p:cNvSpPr>
          <p:nvPr>
            <p:ph type="sldNum" sz="quarter" idx="12"/>
          </p:nvPr>
        </p:nvSpPr>
        <p:spPr/>
        <p:txBody>
          <a:bodyPr/>
          <a:lstStyle/>
          <a:p>
            <a:fld id="{81DC4709-A64F-4784-9552-4B8408EFAC6C}" type="slidenum">
              <a:rPr lang="zh-CN" altLang="en-US" smtClean="0"/>
              <a:t>‹#›</a:t>
            </a:fld>
            <a:endParaRPr lang="zh-CN" altLang="en-US"/>
          </a:p>
        </p:txBody>
      </p:sp>
    </p:spTree>
    <p:extLst>
      <p:ext uri="{BB962C8B-B14F-4D97-AF65-F5344CB8AC3E}">
        <p14:creationId xmlns:p14="http://schemas.microsoft.com/office/powerpoint/2010/main" val="2430411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C64724-48F8-4382-B649-2F5300507E5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0F2E216-4867-4D65-9B7A-9579A40205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2E2B3EDE-C7A7-4C97-93C2-BA7A38A8CC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DFEF8C0-500D-4D26-9255-494C55AE7470}"/>
              </a:ext>
            </a:extLst>
          </p:cNvPr>
          <p:cNvSpPr>
            <a:spLocks noGrp="1"/>
          </p:cNvSpPr>
          <p:nvPr>
            <p:ph type="dt" sz="half" idx="10"/>
          </p:nvPr>
        </p:nvSpPr>
        <p:spPr/>
        <p:txBody>
          <a:bodyPr/>
          <a:lstStyle/>
          <a:p>
            <a:fld id="{AF543573-CA9E-402D-ADF1-F55AC9F55C02}" type="datetimeFigureOut">
              <a:rPr lang="zh-CN" altLang="en-US" smtClean="0"/>
              <a:t>2018/1/9</a:t>
            </a:fld>
            <a:endParaRPr lang="zh-CN" altLang="en-US"/>
          </a:p>
        </p:txBody>
      </p:sp>
      <p:sp>
        <p:nvSpPr>
          <p:cNvPr id="6" name="页脚占位符 5">
            <a:extLst>
              <a:ext uri="{FF2B5EF4-FFF2-40B4-BE49-F238E27FC236}">
                <a16:creationId xmlns:a16="http://schemas.microsoft.com/office/drawing/2014/main" id="{BA1DDB1E-F3E8-43BB-B515-D0F37A8270F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2796174-0E1A-4B52-97D7-B5BCC65F08A1}"/>
              </a:ext>
            </a:extLst>
          </p:cNvPr>
          <p:cNvSpPr>
            <a:spLocks noGrp="1"/>
          </p:cNvSpPr>
          <p:nvPr>
            <p:ph type="sldNum" sz="quarter" idx="12"/>
          </p:nvPr>
        </p:nvSpPr>
        <p:spPr/>
        <p:txBody>
          <a:bodyPr/>
          <a:lstStyle/>
          <a:p>
            <a:fld id="{81DC4709-A64F-4784-9552-4B8408EFAC6C}" type="slidenum">
              <a:rPr lang="zh-CN" altLang="en-US" smtClean="0"/>
              <a:t>‹#›</a:t>
            </a:fld>
            <a:endParaRPr lang="zh-CN" altLang="en-US"/>
          </a:p>
        </p:txBody>
      </p:sp>
    </p:spTree>
    <p:extLst>
      <p:ext uri="{BB962C8B-B14F-4D97-AF65-F5344CB8AC3E}">
        <p14:creationId xmlns:p14="http://schemas.microsoft.com/office/powerpoint/2010/main" val="3342562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2CE945-1BCC-4760-8525-EC3604B601E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7740FD7-8B0A-480D-BD90-79832A1CA1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52C9F4A-6387-4F4B-BAD0-460FF1F482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3D74571D-1C8C-42CD-B3CF-F304CA3ECFD2}"/>
              </a:ext>
            </a:extLst>
          </p:cNvPr>
          <p:cNvSpPr>
            <a:spLocks noGrp="1"/>
          </p:cNvSpPr>
          <p:nvPr>
            <p:ph type="dt" sz="half" idx="10"/>
          </p:nvPr>
        </p:nvSpPr>
        <p:spPr/>
        <p:txBody>
          <a:bodyPr/>
          <a:lstStyle/>
          <a:p>
            <a:fld id="{AF543573-CA9E-402D-ADF1-F55AC9F55C02}" type="datetimeFigureOut">
              <a:rPr lang="zh-CN" altLang="en-US" smtClean="0"/>
              <a:t>2018/1/9</a:t>
            </a:fld>
            <a:endParaRPr lang="zh-CN" altLang="en-US"/>
          </a:p>
        </p:txBody>
      </p:sp>
      <p:sp>
        <p:nvSpPr>
          <p:cNvPr id="6" name="页脚占位符 5">
            <a:extLst>
              <a:ext uri="{FF2B5EF4-FFF2-40B4-BE49-F238E27FC236}">
                <a16:creationId xmlns:a16="http://schemas.microsoft.com/office/drawing/2014/main" id="{6091FD56-DDB3-4644-9D75-D71C79666EC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4F5DBDF-1D33-460F-B45A-9ACE9463195F}"/>
              </a:ext>
            </a:extLst>
          </p:cNvPr>
          <p:cNvSpPr>
            <a:spLocks noGrp="1"/>
          </p:cNvSpPr>
          <p:nvPr>
            <p:ph type="sldNum" sz="quarter" idx="12"/>
          </p:nvPr>
        </p:nvSpPr>
        <p:spPr/>
        <p:txBody>
          <a:bodyPr/>
          <a:lstStyle/>
          <a:p>
            <a:fld id="{81DC4709-A64F-4784-9552-4B8408EFAC6C}" type="slidenum">
              <a:rPr lang="zh-CN" altLang="en-US" smtClean="0"/>
              <a:t>‹#›</a:t>
            </a:fld>
            <a:endParaRPr lang="zh-CN" altLang="en-US"/>
          </a:p>
        </p:txBody>
      </p:sp>
    </p:spTree>
    <p:extLst>
      <p:ext uri="{BB962C8B-B14F-4D97-AF65-F5344CB8AC3E}">
        <p14:creationId xmlns:p14="http://schemas.microsoft.com/office/powerpoint/2010/main" val="1263515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DA5AE90-0756-4A18-AA97-69EFA72E28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C163580-6016-4351-85BC-F5E4AAC603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B9F28F7-2191-48CE-B548-647B0225AC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543573-CA9E-402D-ADF1-F55AC9F55C02}" type="datetimeFigureOut">
              <a:rPr lang="zh-CN" altLang="en-US" smtClean="0"/>
              <a:t>2018/1/9</a:t>
            </a:fld>
            <a:endParaRPr lang="zh-CN" altLang="en-US"/>
          </a:p>
        </p:txBody>
      </p:sp>
      <p:sp>
        <p:nvSpPr>
          <p:cNvPr id="5" name="页脚占位符 4">
            <a:extLst>
              <a:ext uri="{FF2B5EF4-FFF2-40B4-BE49-F238E27FC236}">
                <a16:creationId xmlns:a16="http://schemas.microsoft.com/office/drawing/2014/main" id="{08C85DDF-2D41-4E66-B356-52428A3463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6683195-D61F-4FDE-AB05-AF73CD7D98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DC4709-A64F-4784-9552-4B8408EFAC6C}" type="slidenum">
              <a:rPr lang="zh-CN" altLang="en-US" smtClean="0"/>
              <a:t>‹#›</a:t>
            </a:fld>
            <a:endParaRPr lang="zh-CN" altLang="en-US"/>
          </a:p>
        </p:txBody>
      </p:sp>
    </p:spTree>
    <p:extLst>
      <p:ext uri="{BB962C8B-B14F-4D97-AF65-F5344CB8AC3E}">
        <p14:creationId xmlns:p14="http://schemas.microsoft.com/office/powerpoint/2010/main" val="4336977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E6DA119-27CA-4D30-BB8B-81302B9DD12A}"/>
              </a:ext>
            </a:extLst>
          </p:cNvPr>
          <p:cNvSpPr/>
          <p:nvPr/>
        </p:nvSpPr>
        <p:spPr>
          <a:xfrm>
            <a:off x="1343025" y="2670333"/>
            <a:ext cx="9858375" cy="1342707"/>
          </a:xfrm>
          <a:prstGeom prst="rect">
            <a:avLst/>
          </a:prstGeom>
          <a:gradFill>
            <a:gsLst>
              <a:gs pos="100000">
                <a:srgbClr val="F0F3FA"/>
              </a:gs>
              <a:gs pos="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FB181FC4-1AFA-44FE-BC8C-73DDE61323FC}"/>
              </a:ext>
            </a:extLst>
          </p:cNvPr>
          <p:cNvSpPr>
            <a:spLocks noGrp="1"/>
          </p:cNvSpPr>
          <p:nvPr>
            <p:ph type="ctrTitle"/>
          </p:nvPr>
        </p:nvSpPr>
        <p:spPr/>
        <p:txBody>
          <a:bodyPr>
            <a:normAutofit/>
          </a:bodyPr>
          <a:lstStyle/>
          <a:p>
            <a:r>
              <a:rPr lang="zh-CN" altLang="en-US" sz="5400" dirty="0"/>
              <a:t>中风康复</a:t>
            </a:r>
            <a:r>
              <a:rPr lang="en-US" altLang="zh-CN" sz="5400" dirty="0"/>
              <a:t>BCI</a:t>
            </a:r>
            <a:r>
              <a:rPr lang="zh-CN" altLang="en-US" sz="5400" dirty="0"/>
              <a:t>实验范式</a:t>
            </a:r>
          </a:p>
        </p:txBody>
      </p:sp>
      <p:sp>
        <p:nvSpPr>
          <p:cNvPr id="3" name="副标题 2">
            <a:extLst>
              <a:ext uri="{FF2B5EF4-FFF2-40B4-BE49-F238E27FC236}">
                <a16:creationId xmlns:a16="http://schemas.microsoft.com/office/drawing/2014/main" id="{367D6A1B-6A6E-4EFC-9D4E-D1F43F805335}"/>
              </a:ext>
            </a:extLst>
          </p:cNvPr>
          <p:cNvSpPr>
            <a:spLocks noGrp="1"/>
          </p:cNvSpPr>
          <p:nvPr>
            <p:ph type="subTitle" idx="1"/>
          </p:nvPr>
        </p:nvSpPr>
        <p:spPr>
          <a:xfrm>
            <a:off x="8963025" y="4013039"/>
            <a:ext cx="2238375" cy="606585"/>
          </a:xfrm>
        </p:spPr>
        <p:txBody>
          <a:bodyPr anchor="ctr">
            <a:normAutofit/>
          </a:bodyPr>
          <a:lstStyle/>
          <a:p>
            <a:pPr algn="r"/>
            <a:r>
              <a:rPr lang="zh-CN" altLang="en-US" sz="2000" dirty="0"/>
              <a:t>分享人：周晴</a:t>
            </a:r>
          </a:p>
        </p:txBody>
      </p:sp>
    </p:spTree>
    <p:extLst>
      <p:ext uri="{BB962C8B-B14F-4D97-AF65-F5344CB8AC3E}">
        <p14:creationId xmlns:p14="http://schemas.microsoft.com/office/powerpoint/2010/main" val="534897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B395DD04-574A-4540-974A-5EB357A83641}"/>
              </a:ext>
            </a:extLst>
          </p:cNvPr>
          <p:cNvSpPr>
            <a:spLocks noGrp="1"/>
          </p:cNvSpPr>
          <p:nvPr>
            <p:ph type="title"/>
          </p:nvPr>
        </p:nvSpPr>
        <p:spPr>
          <a:xfrm>
            <a:off x="838200" y="365125"/>
            <a:ext cx="10515600" cy="1325563"/>
          </a:xfrm>
        </p:spPr>
        <p:txBody>
          <a:bodyPr>
            <a:noAutofit/>
          </a:bodyPr>
          <a:lstStyle/>
          <a:p>
            <a:r>
              <a:rPr lang="en-US" altLang="zh-CN" sz="3200" dirty="0"/>
              <a:t>Brain-computer interface-based robotic end effector system for wrist and hand rehabilitation results of a three-armed randomized controlled trial for chronic stroke</a:t>
            </a:r>
            <a:endParaRPr lang="zh-CN" altLang="en-US" sz="3200" dirty="0"/>
          </a:p>
        </p:txBody>
      </p:sp>
      <p:sp>
        <p:nvSpPr>
          <p:cNvPr id="7" name="文本框 6">
            <a:extLst>
              <a:ext uri="{FF2B5EF4-FFF2-40B4-BE49-F238E27FC236}">
                <a16:creationId xmlns:a16="http://schemas.microsoft.com/office/drawing/2014/main" id="{1E26A5E4-6BF9-4AAC-B160-58EC9B3AC744}"/>
              </a:ext>
            </a:extLst>
          </p:cNvPr>
          <p:cNvSpPr txBox="1"/>
          <p:nvPr/>
        </p:nvSpPr>
        <p:spPr>
          <a:xfrm>
            <a:off x="8116689" y="1523528"/>
            <a:ext cx="3241593" cy="369332"/>
          </a:xfrm>
          <a:prstGeom prst="rect">
            <a:avLst/>
          </a:prstGeom>
          <a:noFill/>
        </p:spPr>
        <p:txBody>
          <a:bodyPr wrap="none" rtlCol="0">
            <a:spAutoFit/>
          </a:bodyPr>
          <a:lstStyle/>
          <a:p>
            <a:r>
              <a:rPr lang="en-US" altLang="zh-CN" dirty="0"/>
              <a:t>Kai </a:t>
            </a:r>
            <a:r>
              <a:rPr lang="en-US" altLang="zh-CN" dirty="0" err="1"/>
              <a:t>Keng</a:t>
            </a:r>
            <a:r>
              <a:rPr lang="en-US" altLang="zh-CN" dirty="0"/>
              <a:t> Ang,</a:t>
            </a:r>
            <a:r>
              <a:rPr lang="zh-CN" altLang="en-US" dirty="0"/>
              <a:t> </a:t>
            </a:r>
            <a:r>
              <a:rPr lang="en-US" altLang="zh-CN" dirty="0"/>
              <a:t>Singapore, 2014</a:t>
            </a:r>
            <a:endParaRPr lang="zh-CN" altLang="en-US" dirty="0"/>
          </a:p>
        </p:txBody>
      </p:sp>
      <p:pic>
        <p:nvPicPr>
          <p:cNvPr id="8" name="内容占位符 7">
            <a:extLst>
              <a:ext uri="{FF2B5EF4-FFF2-40B4-BE49-F238E27FC236}">
                <a16:creationId xmlns:a16="http://schemas.microsoft.com/office/drawing/2014/main" id="{51A65967-D2F2-455D-B929-6F59F13ED7CE}"/>
              </a:ext>
            </a:extLst>
          </p:cNvPr>
          <p:cNvPicPr>
            <a:picLocks noGrp="1" noChangeAspect="1"/>
          </p:cNvPicPr>
          <p:nvPr>
            <p:ph idx="1"/>
          </p:nvPr>
        </p:nvPicPr>
        <p:blipFill>
          <a:blip r:embed="rId2"/>
          <a:stretch>
            <a:fillRect/>
          </a:stretch>
        </p:blipFill>
        <p:spPr>
          <a:xfrm>
            <a:off x="6096000" y="1956372"/>
            <a:ext cx="3992208" cy="4044462"/>
          </a:xfrm>
          <a:prstGeom prst="rect">
            <a:avLst/>
          </a:prstGeom>
        </p:spPr>
      </p:pic>
      <p:pic>
        <p:nvPicPr>
          <p:cNvPr id="5" name="图片 4">
            <a:extLst>
              <a:ext uri="{FF2B5EF4-FFF2-40B4-BE49-F238E27FC236}">
                <a16:creationId xmlns:a16="http://schemas.microsoft.com/office/drawing/2014/main" id="{99868278-5FB0-41EA-8F82-B35C895B410A}"/>
              </a:ext>
            </a:extLst>
          </p:cNvPr>
          <p:cNvPicPr>
            <a:picLocks noChangeAspect="1"/>
          </p:cNvPicPr>
          <p:nvPr/>
        </p:nvPicPr>
        <p:blipFill>
          <a:blip r:embed="rId3"/>
          <a:stretch>
            <a:fillRect/>
          </a:stretch>
        </p:blipFill>
        <p:spPr>
          <a:xfrm>
            <a:off x="2985591" y="1956372"/>
            <a:ext cx="2701072" cy="4044462"/>
          </a:xfrm>
          <a:prstGeom prst="rect">
            <a:avLst/>
          </a:prstGeom>
        </p:spPr>
      </p:pic>
    </p:spTree>
    <p:extLst>
      <p:ext uri="{BB962C8B-B14F-4D97-AF65-F5344CB8AC3E}">
        <p14:creationId xmlns:p14="http://schemas.microsoft.com/office/powerpoint/2010/main" val="4150988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905EFC-EE2A-43B6-A4C3-4952C4D3073A}"/>
              </a:ext>
            </a:extLst>
          </p:cNvPr>
          <p:cNvSpPr>
            <a:spLocks noGrp="1"/>
          </p:cNvSpPr>
          <p:nvPr>
            <p:ph type="title"/>
          </p:nvPr>
        </p:nvSpPr>
        <p:spPr>
          <a:xfrm>
            <a:off x="1119554" y="2545617"/>
            <a:ext cx="10515600" cy="1325563"/>
          </a:xfrm>
        </p:spPr>
        <p:txBody>
          <a:bodyPr/>
          <a:lstStyle/>
          <a:p>
            <a:r>
              <a:rPr lang="en-US" altLang="zh-CN" dirty="0"/>
              <a:t>EEG-Based </a:t>
            </a:r>
            <a:r>
              <a:rPr lang="en-US" altLang="zh-CN" dirty="0">
                <a:solidFill>
                  <a:schemeClr val="accent2"/>
                </a:solidFill>
              </a:rPr>
              <a:t>Strategies</a:t>
            </a:r>
            <a:r>
              <a:rPr lang="en-US" altLang="zh-CN" dirty="0"/>
              <a:t> to Detect Motor Imagery for Control and Rehabilitation </a:t>
            </a:r>
            <a:endParaRPr lang="zh-CN" altLang="en-US" dirty="0"/>
          </a:p>
        </p:txBody>
      </p:sp>
    </p:spTree>
    <p:extLst>
      <p:ext uri="{BB962C8B-B14F-4D97-AF65-F5344CB8AC3E}">
        <p14:creationId xmlns:p14="http://schemas.microsoft.com/office/powerpoint/2010/main" val="3411902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E5DA6A5-78C3-4C22-9E9B-D86AEDEEB45A}"/>
              </a:ext>
            </a:extLst>
          </p:cNvPr>
          <p:cNvSpPr>
            <a:spLocks noGrp="1"/>
          </p:cNvSpPr>
          <p:nvPr>
            <p:ph idx="1"/>
          </p:nvPr>
        </p:nvSpPr>
        <p:spPr>
          <a:xfrm>
            <a:off x="838200" y="1690688"/>
            <a:ext cx="10515600" cy="5167311"/>
          </a:xfrm>
        </p:spPr>
        <p:txBody>
          <a:bodyPr>
            <a:normAutofit/>
          </a:bodyPr>
          <a:lstStyle/>
          <a:p>
            <a:pPr marL="0" indent="0">
              <a:lnSpc>
                <a:spcPts val="2900"/>
              </a:lnSpc>
              <a:buNone/>
            </a:pPr>
            <a:r>
              <a:rPr lang="en-US" altLang="zh-CN" sz="2400" dirty="0"/>
              <a:t>Three strategies </a:t>
            </a:r>
            <a:r>
              <a:rPr lang="en-US" altLang="zh-CN" sz="2000" dirty="0"/>
              <a:t>using BCI to detect MI from EEG</a:t>
            </a:r>
            <a:endParaRPr lang="en-US" altLang="zh-CN" sz="2400" dirty="0"/>
          </a:p>
          <a:p>
            <a:pPr marL="971550" lvl="1" indent="-514350">
              <a:lnSpc>
                <a:spcPts val="2900"/>
              </a:lnSpc>
              <a:buFont typeface="+mj-lt"/>
              <a:buAutoNum type="romanUcPeriod"/>
            </a:pPr>
            <a:r>
              <a:rPr lang="en-US" altLang="zh-CN" sz="2000" dirty="0"/>
              <a:t>operant conditioning —— </a:t>
            </a:r>
            <a:r>
              <a:rPr lang="en-US" altLang="zh-CN" sz="1800" i="1" dirty="0"/>
              <a:t>a fixed model</a:t>
            </a:r>
          </a:p>
          <a:p>
            <a:pPr marL="914400" lvl="2" indent="0">
              <a:lnSpc>
                <a:spcPts val="2900"/>
              </a:lnSpc>
              <a:buNone/>
            </a:pPr>
            <a:r>
              <a:rPr lang="en-US" altLang="zh-CN" sz="1800" dirty="0"/>
              <a:t>(the parameters on the EEG features to extract, the features to select, and how to translate the selected features to provide feedback to the BCI user)</a:t>
            </a:r>
          </a:p>
          <a:p>
            <a:pPr marL="971550" lvl="1" indent="-514350">
              <a:lnSpc>
                <a:spcPts val="2900"/>
              </a:lnSpc>
              <a:buFont typeface="+mj-lt"/>
              <a:buAutoNum type="romanUcPeriod"/>
            </a:pPr>
            <a:r>
              <a:rPr lang="en-US" altLang="zh-CN" sz="2000" dirty="0"/>
              <a:t>machine learning —— </a:t>
            </a:r>
            <a:r>
              <a:rPr lang="en-US" altLang="zh-CN" sz="1800" i="1" dirty="0"/>
              <a:t>a subject-specific model computed from calibration</a:t>
            </a:r>
          </a:p>
          <a:p>
            <a:pPr marL="914400" lvl="2" indent="0">
              <a:lnSpc>
                <a:spcPts val="2900"/>
              </a:lnSpc>
              <a:buNone/>
            </a:pPr>
            <a:r>
              <a:rPr lang="en-US" altLang="zh-CN" sz="1800" dirty="0"/>
              <a:t>address the issue of </a:t>
            </a:r>
            <a:r>
              <a:rPr lang="en-US" altLang="zh-CN" sz="1800" dirty="0">
                <a:solidFill>
                  <a:schemeClr val="accent2"/>
                </a:solidFill>
              </a:rPr>
              <a:t>subject training</a:t>
            </a:r>
            <a:r>
              <a:rPr lang="en-US" altLang="zh-CN" sz="1800" dirty="0"/>
              <a:t>, and the </a:t>
            </a:r>
            <a:r>
              <a:rPr lang="en-US" altLang="zh-CN" sz="1800" dirty="0">
                <a:solidFill>
                  <a:schemeClr val="accent2"/>
                </a:solidFill>
              </a:rPr>
              <a:t>high variability</a:t>
            </a:r>
            <a:r>
              <a:rPr lang="en-US" altLang="zh-CN" sz="1800" dirty="0"/>
              <a:t> in EEG for  single-trial data</a:t>
            </a:r>
          </a:p>
          <a:p>
            <a:pPr marL="914400" lvl="2" indent="0">
              <a:lnSpc>
                <a:spcPts val="2900"/>
              </a:lnSpc>
              <a:buNone/>
            </a:pPr>
            <a:r>
              <a:rPr lang="en-US" altLang="zh-CN" sz="1800" dirty="0"/>
              <a:t>facilitated largely by  the common spatial pattern (CSP) algorithm</a:t>
            </a:r>
          </a:p>
          <a:p>
            <a:pPr marL="914400" lvl="2" indent="0">
              <a:lnSpc>
                <a:spcPts val="2900"/>
              </a:lnSpc>
              <a:buNone/>
            </a:pPr>
            <a:r>
              <a:rPr lang="en-US" altLang="zh-CN" sz="1800" dirty="0"/>
              <a:t>--filter bank common spatial pattern(FBCSP)</a:t>
            </a:r>
          </a:p>
          <a:p>
            <a:pPr marL="971550" lvl="1" indent="-514350">
              <a:lnSpc>
                <a:spcPts val="2900"/>
              </a:lnSpc>
              <a:buFont typeface="+mj-lt"/>
              <a:buAutoNum type="romanUcPeriod"/>
            </a:pPr>
            <a:r>
              <a:rPr lang="en-US" altLang="zh-CN" sz="2000" dirty="0"/>
              <a:t>adaptive strategy —— </a:t>
            </a:r>
            <a:r>
              <a:rPr lang="en-US" altLang="zh-CN" sz="1800" i="1" dirty="0"/>
              <a:t>continuously compute the subject-specific model</a:t>
            </a:r>
          </a:p>
          <a:p>
            <a:pPr marL="914400" lvl="2" indent="0">
              <a:lnSpc>
                <a:spcPts val="2900"/>
              </a:lnSpc>
              <a:buNone/>
            </a:pPr>
            <a:r>
              <a:rPr lang="en-US" altLang="zh-CN" sz="1800" dirty="0"/>
              <a:t>Parameters are computed from a calibration session and subsequent feedback sessions</a:t>
            </a:r>
          </a:p>
        </p:txBody>
      </p:sp>
      <p:sp>
        <p:nvSpPr>
          <p:cNvPr id="4" name="标题 1">
            <a:extLst>
              <a:ext uri="{FF2B5EF4-FFF2-40B4-BE49-F238E27FC236}">
                <a16:creationId xmlns:a16="http://schemas.microsoft.com/office/drawing/2014/main" id="{FBFD6E0F-71F8-4544-BF6F-1F63A66DA1D2}"/>
              </a:ext>
            </a:extLst>
          </p:cNvPr>
          <p:cNvSpPr>
            <a:spLocks noGrp="1"/>
          </p:cNvSpPr>
          <p:nvPr>
            <p:ph type="title"/>
          </p:nvPr>
        </p:nvSpPr>
        <p:spPr>
          <a:xfrm>
            <a:off x="838200" y="365125"/>
            <a:ext cx="10515600" cy="1325563"/>
          </a:xfrm>
        </p:spPr>
        <p:txBody>
          <a:bodyPr>
            <a:normAutofit/>
          </a:bodyPr>
          <a:lstStyle/>
          <a:p>
            <a:r>
              <a:rPr lang="en-US" altLang="zh-CN" sz="3200" dirty="0"/>
              <a:t>EEG-Based Strategies to Detect Motor Imagery for Control and Rehabilitation </a:t>
            </a:r>
            <a:endParaRPr lang="zh-CN" altLang="en-US" sz="3200" dirty="0"/>
          </a:p>
        </p:txBody>
      </p:sp>
      <p:sp>
        <p:nvSpPr>
          <p:cNvPr id="5" name="文本框 4">
            <a:extLst>
              <a:ext uri="{FF2B5EF4-FFF2-40B4-BE49-F238E27FC236}">
                <a16:creationId xmlns:a16="http://schemas.microsoft.com/office/drawing/2014/main" id="{17C4A3BA-8D0C-430C-942F-EB9DCE6C63D2}"/>
              </a:ext>
            </a:extLst>
          </p:cNvPr>
          <p:cNvSpPr txBox="1"/>
          <p:nvPr/>
        </p:nvSpPr>
        <p:spPr>
          <a:xfrm>
            <a:off x="7477418" y="1321356"/>
            <a:ext cx="3876382" cy="369332"/>
          </a:xfrm>
          <a:prstGeom prst="rect">
            <a:avLst/>
          </a:prstGeom>
          <a:noFill/>
        </p:spPr>
        <p:txBody>
          <a:bodyPr wrap="none" rtlCol="0">
            <a:spAutoFit/>
          </a:bodyPr>
          <a:lstStyle/>
          <a:p>
            <a:r>
              <a:rPr lang="en-US" altLang="zh-CN" dirty="0"/>
              <a:t>Kai </a:t>
            </a:r>
            <a:r>
              <a:rPr lang="en-US" altLang="zh-CN" dirty="0" err="1"/>
              <a:t>Keng</a:t>
            </a:r>
            <a:r>
              <a:rPr lang="en-US" altLang="zh-CN" dirty="0"/>
              <a:t> Ang,</a:t>
            </a:r>
            <a:r>
              <a:rPr lang="zh-CN" altLang="en-US" dirty="0"/>
              <a:t> </a:t>
            </a:r>
            <a:r>
              <a:rPr lang="en-US" altLang="zh-CN" dirty="0"/>
              <a:t>Singapore, APRIL 2017</a:t>
            </a:r>
            <a:endParaRPr lang="zh-CN" altLang="en-US" dirty="0"/>
          </a:p>
        </p:txBody>
      </p:sp>
    </p:spTree>
    <p:extLst>
      <p:ext uri="{BB962C8B-B14F-4D97-AF65-F5344CB8AC3E}">
        <p14:creationId xmlns:p14="http://schemas.microsoft.com/office/powerpoint/2010/main" val="23302569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E5DA6A5-78C3-4C22-9E9B-D86AEDEEB45A}"/>
              </a:ext>
            </a:extLst>
          </p:cNvPr>
          <p:cNvSpPr>
            <a:spLocks noGrp="1"/>
          </p:cNvSpPr>
          <p:nvPr>
            <p:ph idx="1"/>
          </p:nvPr>
        </p:nvSpPr>
        <p:spPr>
          <a:xfrm>
            <a:off x="838200" y="4999081"/>
            <a:ext cx="10515600" cy="1177881"/>
          </a:xfrm>
        </p:spPr>
        <p:txBody>
          <a:bodyPr/>
          <a:lstStyle/>
          <a:p>
            <a:endParaRPr lang="zh-CN" altLang="en-US" dirty="0"/>
          </a:p>
        </p:txBody>
      </p:sp>
      <p:sp>
        <p:nvSpPr>
          <p:cNvPr id="4" name="标题 1">
            <a:extLst>
              <a:ext uri="{FF2B5EF4-FFF2-40B4-BE49-F238E27FC236}">
                <a16:creationId xmlns:a16="http://schemas.microsoft.com/office/drawing/2014/main" id="{FBFD6E0F-71F8-4544-BF6F-1F63A66DA1D2}"/>
              </a:ext>
            </a:extLst>
          </p:cNvPr>
          <p:cNvSpPr>
            <a:spLocks noGrp="1"/>
          </p:cNvSpPr>
          <p:nvPr>
            <p:ph type="title"/>
          </p:nvPr>
        </p:nvSpPr>
        <p:spPr>
          <a:xfrm>
            <a:off x="838200" y="365125"/>
            <a:ext cx="10515600" cy="1325563"/>
          </a:xfrm>
        </p:spPr>
        <p:txBody>
          <a:bodyPr>
            <a:normAutofit/>
          </a:bodyPr>
          <a:lstStyle/>
          <a:p>
            <a:r>
              <a:rPr lang="en-US" altLang="zh-CN" sz="3200" dirty="0"/>
              <a:t>EEG-Based Strategies to Detect Motor Imagery for Control and Rehabilitation </a:t>
            </a:r>
            <a:endParaRPr lang="zh-CN" altLang="en-US" sz="3200" dirty="0"/>
          </a:p>
        </p:txBody>
      </p:sp>
      <p:sp>
        <p:nvSpPr>
          <p:cNvPr id="5" name="文本框 4">
            <a:extLst>
              <a:ext uri="{FF2B5EF4-FFF2-40B4-BE49-F238E27FC236}">
                <a16:creationId xmlns:a16="http://schemas.microsoft.com/office/drawing/2014/main" id="{17C4A3BA-8D0C-430C-942F-EB9DCE6C63D2}"/>
              </a:ext>
            </a:extLst>
          </p:cNvPr>
          <p:cNvSpPr txBox="1"/>
          <p:nvPr/>
        </p:nvSpPr>
        <p:spPr>
          <a:xfrm>
            <a:off x="7477418" y="1321356"/>
            <a:ext cx="3876382" cy="369332"/>
          </a:xfrm>
          <a:prstGeom prst="rect">
            <a:avLst/>
          </a:prstGeom>
          <a:noFill/>
        </p:spPr>
        <p:txBody>
          <a:bodyPr wrap="none" rtlCol="0">
            <a:spAutoFit/>
          </a:bodyPr>
          <a:lstStyle/>
          <a:p>
            <a:r>
              <a:rPr lang="en-US" altLang="zh-CN" dirty="0"/>
              <a:t>Kai </a:t>
            </a:r>
            <a:r>
              <a:rPr lang="en-US" altLang="zh-CN" dirty="0" err="1"/>
              <a:t>Keng</a:t>
            </a:r>
            <a:r>
              <a:rPr lang="en-US" altLang="zh-CN" dirty="0"/>
              <a:t> Ang,</a:t>
            </a:r>
            <a:r>
              <a:rPr lang="zh-CN" altLang="en-US" dirty="0"/>
              <a:t> </a:t>
            </a:r>
            <a:r>
              <a:rPr lang="en-US" altLang="zh-CN" dirty="0"/>
              <a:t>Singapore, APRIL 2017</a:t>
            </a:r>
            <a:endParaRPr lang="zh-CN" altLang="en-US" dirty="0"/>
          </a:p>
        </p:txBody>
      </p:sp>
      <p:pic>
        <p:nvPicPr>
          <p:cNvPr id="6" name="图片 5">
            <a:extLst>
              <a:ext uri="{FF2B5EF4-FFF2-40B4-BE49-F238E27FC236}">
                <a16:creationId xmlns:a16="http://schemas.microsoft.com/office/drawing/2014/main" id="{E13FF200-5A5D-4F07-BE74-0FCBEB3564F0}"/>
              </a:ext>
            </a:extLst>
          </p:cNvPr>
          <p:cNvPicPr>
            <a:picLocks noChangeAspect="1"/>
          </p:cNvPicPr>
          <p:nvPr/>
        </p:nvPicPr>
        <p:blipFill>
          <a:blip r:embed="rId2"/>
          <a:stretch>
            <a:fillRect/>
          </a:stretch>
        </p:blipFill>
        <p:spPr>
          <a:xfrm>
            <a:off x="988823" y="1858918"/>
            <a:ext cx="10214354" cy="3140164"/>
          </a:xfrm>
          <a:prstGeom prst="rect">
            <a:avLst/>
          </a:prstGeom>
        </p:spPr>
      </p:pic>
    </p:spTree>
    <p:extLst>
      <p:ext uri="{BB962C8B-B14F-4D97-AF65-F5344CB8AC3E}">
        <p14:creationId xmlns:p14="http://schemas.microsoft.com/office/powerpoint/2010/main" val="10845278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FBFD6E0F-71F8-4544-BF6F-1F63A66DA1D2}"/>
              </a:ext>
            </a:extLst>
          </p:cNvPr>
          <p:cNvSpPr>
            <a:spLocks noGrp="1"/>
          </p:cNvSpPr>
          <p:nvPr>
            <p:ph type="title"/>
          </p:nvPr>
        </p:nvSpPr>
        <p:spPr>
          <a:xfrm>
            <a:off x="838200" y="365125"/>
            <a:ext cx="10515600" cy="1325563"/>
          </a:xfrm>
        </p:spPr>
        <p:txBody>
          <a:bodyPr>
            <a:normAutofit/>
          </a:bodyPr>
          <a:lstStyle/>
          <a:p>
            <a:r>
              <a:rPr lang="en-US" altLang="zh-CN" sz="3200" dirty="0"/>
              <a:t>EEG-Based Strategies to Detect Motor Imagery for Control and Rehabilitation </a:t>
            </a:r>
            <a:endParaRPr lang="zh-CN" altLang="en-US" sz="3200" dirty="0"/>
          </a:p>
        </p:txBody>
      </p:sp>
      <p:sp>
        <p:nvSpPr>
          <p:cNvPr id="5" name="文本框 4">
            <a:extLst>
              <a:ext uri="{FF2B5EF4-FFF2-40B4-BE49-F238E27FC236}">
                <a16:creationId xmlns:a16="http://schemas.microsoft.com/office/drawing/2014/main" id="{17C4A3BA-8D0C-430C-942F-EB9DCE6C63D2}"/>
              </a:ext>
            </a:extLst>
          </p:cNvPr>
          <p:cNvSpPr txBox="1"/>
          <p:nvPr/>
        </p:nvSpPr>
        <p:spPr>
          <a:xfrm>
            <a:off x="7477418" y="1321356"/>
            <a:ext cx="3876382" cy="369332"/>
          </a:xfrm>
          <a:prstGeom prst="rect">
            <a:avLst/>
          </a:prstGeom>
          <a:noFill/>
        </p:spPr>
        <p:txBody>
          <a:bodyPr wrap="none" rtlCol="0">
            <a:spAutoFit/>
          </a:bodyPr>
          <a:lstStyle/>
          <a:p>
            <a:r>
              <a:rPr lang="en-US" altLang="zh-CN" dirty="0"/>
              <a:t>Kai </a:t>
            </a:r>
            <a:r>
              <a:rPr lang="en-US" altLang="zh-CN" dirty="0" err="1"/>
              <a:t>Keng</a:t>
            </a:r>
            <a:r>
              <a:rPr lang="en-US" altLang="zh-CN" dirty="0"/>
              <a:t> Ang,</a:t>
            </a:r>
            <a:r>
              <a:rPr lang="zh-CN" altLang="en-US" dirty="0"/>
              <a:t> </a:t>
            </a:r>
            <a:r>
              <a:rPr lang="en-US" altLang="zh-CN" dirty="0"/>
              <a:t>Singapore, APRIL 2017</a:t>
            </a:r>
            <a:endParaRPr lang="zh-CN" altLang="en-US" dirty="0"/>
          </a:p>
        </p:txBody>
      </p:sp>
      <p:pic>
        <p:nvPicPr>
          <p:cNvPr id="2" name="图片 1">
            <a:extLst>
              <a:ext uri="{FF2B5EF4-FFF2-40B4-BE49-F238E27FC236}">
                <a16:creationId xmlns:a16="http://schemas.microsoft.com/office/drawing/2014/main" id="{29E8AF55-709C-48EF-BD01-B36B6F8C1B95}"/>
              </a:ext>
            </a:extLst>
          </p:cNvPr>
          <p:cNvPicPr>
            <a:picLocks noChangeAspect="1"/>
          </p:cNvPicPr>
          <p:nvPr/>
        </p:nvPicPr>
        <p:blipFill>
          <a:blip r:embed="rId2"/>
          <a:stretch>
            <a:fillRect/>
          </a:stretch>
        </p:blipFill>
        <p:spPr>
          <a:xfrm>
            <a:off x="1502142" y="1690688"/>
            <a:ext cx="9187716" cy="4597596"/>
          </a:xfrm>
          <a:prstGeom prst="rect">
            <a:avLst/>
          </a:prstGeom>
        </p:spPr>
      </p:pic>
    </p:spTree>
    <p:extLst>
      <p:ext uri="{BB962C8B-B14F-4D97-AF65-F5344CB8AC3E}">
        <p14:creationId xmlns:p14="http://schemas.microsoft.com/office/powerpoint/2010/main" val="3536483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FBFD6E0F-71F8-4544-BF6F-1F63A66DA1D2}"/>
              </a:ext>
            </a:extLst>
          </p:cNvPr>
          <p:cNvSpPr>
            <a:spLocks noGrp="1"/>
          </p:cNvSpPr>
          <p:nvPr>
            <p:ph type="title"/>
          </p:nvPr>
        </p:nvSpPr>
        <p:spPr>
          <a:xfrm>
            <a:off x="838200" y="365125"/>
            <a:ext cx="10515600" cy="1325563"/>
          </a:xfrm>
        </p:spPr>
        <p:txBody>
          <a:bodyPr>
            <a:normAutofit/>
          </a:bodyPr>
          <a:lstStyle/>
          <a:p>
            <a:r>
              <a:rPr lang="en-US" altLang="zh-CN" sz="3200" dirty="0"/>
              <a:t>EEG-Based Strategies to Detect Motor Imagery for Control and Rehabilitation </a:t>
            </a:r>
            <a:endParaRPr lang="zh-CN" altLang="en-US" sz="3200" dirty="0"/>
          </a:p>
        </p:txBody>
      </p:sp>
      <p:sp>
        <p:nvSpPr>
          <p:cNvPr id="5" name="文本框 4">
            <a:extLst>
              <a:ext uri="{FF2B5EF4-FFF2-40B4-BE49-F238E27FC236}">
                <a16:creationId xmlns:a16="http://schemas.microsoft.com/office/drawing/2014/main" id="{17C4A3BA-8D0C-430C-942F-EB9DCE6C63D2}"/>
              </a:ext>
            </a:extLst>
          </p:cNvPr>
          <p:cNvSpPr txBox="1"/>
          <p:nvPr/>
        </p:nvSpPr>
        <p:spPr>
          <a:xfrm>
            <a:off x="7477418" y="1321356"/>
            <a:ext cx="3876382" cy="369332"/>
          </a:xfrm>
          <a:prstGeom prst="rect">
            <a:avLst/>
          </a:prstGeom>
          <a:noFill/>
        </p:spPr>
        <p:txBody>
          <a:bodyPr wrap="none" rtlCol="0">
            <a:spAutoFit/>
          </a:bodyPr>
          <a:lstStyle/>
          <a:p>
            <a:r>
              <a:rPr lang="en-US" altLang="zh-CN" dirty="0"/>
              <a:t>Kai </a:t>
            </a:r>
            <a:r>
              <a:rPr lang="en-US" altLang="zh-CN" dirty="0" err="1"/>
              <a:t>Keng</a:t>
            </a:r>
            <a:r>
              <a:rPr lang="en-US" altLang="zh-CN" dirty="0"/>
              <a:t> Ang,</a:t>
            </a:r>
            <a:r>
              <a:rPr lang="zh-CN" altLang="en-US" dirty="0"/>
              <a:t> </a:t>
            </a:r>
            <a:r>
              <a:rPr lang="en-US" altLang="zh-CN" dirty="0"/>
              <a:t>Singapore, APRIL 2017</a:t>
            </a:r>
            <a:endParaRPr lang="zh-CN" altLang="en-US" dirty="0"/>
          </a:p>
        </p:txBody>
      </p:sp>
      <p:pic>
        <p:nvPicPr>
          <p:cNvPr id="2" name="图片 1">
            <a:extLst>
              <a:ext uri="{FF2B5EF4-FFF2-40B4-BE49-F238E27FC236}">
                <a16:creationId xmlns:a16="http://schemas.microsoft.com/office/drawing/2014/main" id="{612F9906-CB41-48E4-A481-AB4143C18007}"/>
              </a:ext>
            </a:extLst>
          </p:cNvPr>
          <p:cNvPicPr>
            <a:picLocks noChangeAspect="1"/>
          </p:cNvPicPr>
          <p:nvPr/>
        </p:nvPicPr>
        <p:blipFill>
          <a:blip r:embed="rId2"/>
          <a:stretch>
            <a:fillRect/>
          </a:stretch>
        </p:blipFill>
        <p:spPr>
          <a:xfrm>
            <a:off x="1587248" y="1703589"/>
            <a:ext cx="9017504" cy="4603750"/>
          </a:xfrm>
          <a:prstGeom prst="rect">
            <a:avLst/>
          </a:prstGeom>
        </p:spPr>
      </p:pic>
    </p:spTree>
    <p:extLst>
      <p:ext uri="{BB962C8B-B14F-4D97-AF65-F5344CB8AC3E}">
        <p14:creationId xmlns:p14="http://schemas.microsoft.com/office/powerpoint/2010/main" val="28893696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502AAC-A528-424F-9421-68718D73FF68}"/>
              </a:ext>
            </a:extLst>
          </p:cNvPr>
          <p:cNvSpPr>
            <a:spLocks noGrp="1"/>
          </p:cNvSpPr>
          <p:nvPr>
            <p:ph type="title"/>
          </p:nvPr>
        </p:nvSpPr>
        <p:spPr/>
        <p:txBody>
          <a:bodyPr>
            <a:normAutofit/>
          </a:bodyPr>
          <a:lstStyle/>
          <a:p>
            <a:r>
              <a:rPr lang="en-US" altLang="zh-CN" sz="3200" dirty="0"/>
              <a:t>EEG-Based Strategies to Detect Motor Imagery for Control and Rehabilitation </a:t>
            </a:r>
            <a:endParaRPr lang="zh-CN" altLang="en-US" sz="3200" dirty="0"/>
          </a:p>
        </p:txBody>
      </p:sp>
      <p:sp>
        <p:nvSpPr>
          <p:cNvPr id="3" name="内容占位符 2">
            <a:extLst>
              <a:ext uri="{FF2B5EF4-FFF2-40B4-BE49-F238E27FC236}">
                <a16:creationId xmlns:a16="http://schemas.microsoft.com/office/drawing/2014/main" id="{3A22D861-FC73-4C13-B2DD-C72DE9D355D7}"/>
              </a:ext>
            </a:extLst>
          </p:cNvPr>
          <p:cNvSpPr>
            <a:spLocks noGrp="1"/>
          </p:cNvSpPr>
          <p:nvPr>
            <p:ph idx="1"/>
          </p:nvPr>
        </p:nvSpPr>
        <p:spPr/>
        <p:txBody>
          <a:bodyPr/>
          <a:lstStyle/>
          <a:p>
            <a:r>
              <a:rPr lang="en-US" altLang="zh-CN" dirty="0"/>
              <a:t>machine learning strategy(a) accuracy</a:t>
            </a:r>
            <a:r>
              <a:rPr lang="zh-CN" altLang="en-US" dirty="0"/>
              <a:t>与</a:t>
            </a:r>
            <a:r>
              <a:rPr lang="en-US" altLang="zh-CN" dirty="0"/>
              <a:t>FMMA</a:t>
            </a:r>
            <a:r>
              <a:rPr lang="zh-CN" altLang="en-US" dirty="0"/>
              <a:t>对照</a:t>
            </a:r>
            <a:r>
              <a:rPr lang="en-US" altLang="zh-CN" dirty="0"/>
              <a:t>(b)</a:t>
            </a:r>
            <a:endParaRPr lang="zh-CN" altLang="en-US" dirty="0"/>
          </a:p>
        </p:txBody>
      </p:sp>
      <p:sp>
        <p:nvSpPr>
          <p:cNvPr id="4" name="文本框 3">
            <a:extLst>
              <a:ext uri="{FF2B5EF4-FFF2-40B4-BE49-F238E27FC236}">
                <a16:creationId xmlns:a16="http://schemas.microsoft.com/office/drawing/2014/main" id="{EF6D5E10-3D51-44B6-A5C0-54EB361320F1}"/>
              </a:ext>
            </a:extLst>
          </p:cNvPr>
          <p:cNvSpPr txBox="1"/>
          <p:nvPr/>
        </p:nvSpPr>
        <p:spPr>
          <a:xfrm>
            <a:off x="7477418" y="1321356"/>
            <a:ext cx="3876382" cy="369332"/>
          </a:xfrm>
          <a:prstGeom prst="rect">
            <a:avLst/>
          </a:prstGeom>
          <a:noFill/>
        </p:spPr>
        <p:txBody>
          <a:bodyPr wrap="none" rtlCol="0">
            <a:spAutoFit/>
          </a:bodyPr>
          <a:lstStyle/>
          <a:p>
            <a:r>
              <a:rPr lang="en-US" altLang="zh-CN" dirty="0"/>
              <a:t>Kai </a:t>
            </a:r>
            <a:r>
              <a:rPr lang="en-US" altLang="zh-CN" dirty="0" err="1"/>
              <a:t>Keng</a:t>
            </a:r>
            <a:r>
              <a:rPr lang="en-US" altLang="zh-CN" dirty="0"/>
              <a:t> Ang,</a:t>
            </a:r>
            <a:r>
              <a:rPr lang="zh-CN" altLang="en-US" dirty="0"/>
              <a:t> </a:t>
            </a:r>
            <a:r>
              <a:rPr lang="en-US" altLang="zh-CN" dirty="0"/>
              <a:t>Singapore, APRIL 2017</a:t>
            </a:r>
            <a:endParaRPr lang="zh-CN" altLang="en-US" dirty="0"/>
          </a:p>
        </p:txBody>
      </p:sp>
      <p:pic>
        <p:nvPicPr>
          <p:cNvPr id="6" name="图片 5">
            <a:extLst>
              <a:ext uri="{FF2B5EF4-FFF2-40B4-BE49-F238E27FC236}">
                <a16:creationId xmlns:a16="http://schemas.microsoft.com/office/drawing/2014/main" id="{EBAF5243-A442-4936-A34D-93FAF9C44BA9}"/>
              </a:ext>
            </a:extLst>
          </p:cNvPr>
          <p:cNvPicPr>
            <a:picLocks noChangeAspect="1"/>
          </p:cNvPicPr>
          <p:nvPr/>
        </p:nvPicPr>
        <p:blipFill>
          <a:blip r:embed="rId3"/>
          <a:stretch>
            <a:fillRect/>
          </a:stretch>
        </p:blipFill>
        <p:spPr>
          <a:xfrm>
            <a:off x="1147762" y="2440656"/>
            <a:ext cx="9896475" cy="3736307"/>
          </a:xfrm>
          <a:prstGeom prst="rect">
            <a:avLst/>
          </a:prstGeom>
        </p:spPr>
      </p:pic>
    </p:spTree>
    <p:extLst>
      <p:ext uri="{BB962C8B-B14F-4D97-AF65-F5344CB8AC3E}">
        <p14:creationId xmlns:p14="http://schemas.microsoft.com/office/powerpoint/2010/main" val="36733746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7DC3356A-641A-407E-86FE-5C00707A780E}"/>
              </a:ext>
            </a:extLst>
          </p:cNvPr>
          <p:cNvSpPr>
            <a:spLocks noGrp="1"/>
          </p:cNvSpPr>
          <p:nvPr>
            <p:ph type="title"/>
          </p:nvPr>
        </p:nvSpPr>
        <p:spPr>
          <a:xfrm>
            <a:off x="838200" y="365125"/>
            <a:ext cx="10515600" cy="1325563"/>
          </a:xfrm>
        </p:spPr>
        <p:txBody>
          <a:bodyPr>
            <a:normAutofit/>
          </a:bodyPr>
          <a:lstStyle/>
          <a:p>
            <a:r>
              <a:rPr lang="en-US" altLang="zh-CN" sz="3200" dirty="0"/>
              <a:t>EEG-Based Strategies to Detect Motor Imagery for Control and Rehabilitation </a:t>
            </a:r>
            <a:endParaRPr lang="zh-CN" altLang="en-US" sz="3200" dirty="0"/>
          </a:p>
        </p:txBody>
      </p:sp>
      <p:sp>
        <p:nvSpPr>
          <p:cNvPr id="6" name="文本框 5">
            <a:extLst>
              <a:ext uri="{FF2B5EF4-FFF2-40B4-BE49-F238E27FC236}">
                <a16:creationId xmlns:a16="http://schemas.microsoft.com/office/drawing/2014/main" id="{F2F7B7CD-0EB8-46B5-AA5E-883A97FAFBA4}"/>
              </a:ext>
            </a:extLst>
          </p:cNvPr>
          <p:cNvSpPr txBox="1"/>
          <p:nvPr/>
        </p:nvSpPr>
        <p:spPr>
          <a:xfrm>
            <a:off x="7477418" y="1321356"/>
            <a:ext cx="3876382" cy="369332"/>
          </a:xfrm>
          <a:prstGeom prst="rect">
            <a:avLst/>
          </a:prstGeom>
          <a:noFill/>
        </p:spPr>
        <p:txBody>
          <a:bodyPr wrap="none" rtlCol="0">
            <a:spAutoFit/>
          </a:bodyPr>
          <a:lstStyle/>
          <a:p>
            <a:r>
              <a:rPr lang="en-US" altLang="zh-CN" dirty="0"/>
              <a:t>Kai </a:t>
            </a:r>
            <a:r>
              <a:rPr lang="en-US" altLang="zh-CN" dirty="0" err="1"/>
              <a:t>Keng</a:t>
            </a:r>
            <a:r>
              <a:rPr lang="en-US" altLang="zh-CN" dirty="0"/>
              <a:t> Ang,</a:t>
            </a:r>
            <a:r>
              <a:rPr lang="zh-CN" altLang="en-US" dirty="0"/>
              <a:t> </a:t>
            </a:r>
            <a:r>
              <a:rPr lang="en-US" altLang="zh-CN" dirty="0"/>
              <a:t>Singapore, APRIL 2017</a:t>
            </a:r>
            <a:endParaRPr lang="zh-CN" altLang="en-US" dirty="0"/>
          </a:p>
        </p:txBody>
      </p:sp>
      <p:sp>
        <p:nvSpPr>
          <p:cNvPr id="8" name="内容占位符 7">
            <a:extLst>
              <a:ext uri="{FF2B5EF4-FFF2-40B4-BE49-F238E27FC236}">
                <a16:creationId xmlns:a16="http://schemas.microsoft.com/office/drawing/2014/main" id="{1462AEBA-B616-4504-A43D-391443678EBA}"/>
              </a:ext>
            </a:extLst>
          </p:cNvPr>
          <p:cNvSpPr>
            <a:spLocks noGrp="1"/>
          </p:cNvSpPr>
          <p:nvPr>
            <p:ph idx="1"/>
          </p:nvPr>
        </p:nvSpPr>
        <p:spPr>
          <a:xfrm>
            <a:off x="838200" y="1910687"/>
            <a:ext cx="10515600" cy="4266276"/>
          </a:xfrm>
        </p:spPr>
        <p:txBody>
          <a:bodyPr>
            <a:normAutofit/>
          </a:bodyPr>
          <a:lstStyle/>
          <a:p>
            <a:r>
              <a:rPr lang="en-US" altLang="zh-CN" sz="2000" dirty="0"/>
              <a:t>Online</a:t>
            </a:r>
            <a:r>
              <a:rPr lang="zh-CN" altLang="en-US" sz="2000" dirty="0"/>
              <a:t>：</a:t>
            </a:r>
            <a:r>
              <a:rPr lang="en-US" altLang="zh-CN" sz="2000" dirty="0"/>
              <a:t>machine learning        Offline</a:t>
            </a:r>
            <a:r>
              <a:rPr lang="zh-CN" altLang="en-US" sz="2000" dirty="0"/>
              <a:t>：</a:t>
            </a:r>
            <a:r>
              <a:rPr lang="en-US" altLang="zh-CN" sz="2000" dirty="0"/>
              <a:t>adaptive strategy</a:t>
            </a:r>
            <a:endParaRPr lang="zh-CN" altLang="en-US" sz="2000" dirty="0"/>
          </a:p>
        </p:txBody>
      </p:sp>
      <p:pic>
        <p:nvPicPr>
          <p:cNvPr id="9" name="内容占位符 3">
            <a:extLst>
              <a:ext uri="{FF2B5EF4-FFF2-40B4-BE49-F238E27FC236}">
                <a16:creationId xmlns:a16="http://schemas.microsoft.com/office/drawing/2014/main" id="{1DCE4DF6-8D7F-4DDB-B327-9464811A4E7F}"/>
              </a:ext>
            </a:extLst>
          </p:cNvPr>
          <p:cNvPicPr>
            <a:picLocks noChangeAspect="1"/>
          </p:cNvPicPr>
          <p:nvPr/>
        </p:nvPicPr>
        <p:blipFill>
          <a:blip r:embed="rId3"/>
          <a:stretch>
            <a:fillRect/>
          </a:stretch>
        </p:blipFill>
        <p:spPr>
          <a:xfrm>
            <a:off x="1111903" y="2646919"/>
            <a:ext cx="9968193" cy="3849225"/>
          </a:xfrm>
          <a:prstGeom prst="rect">
            <a:avLst/>
          </a:prstGeom>
        </p:spPr>
      </p:pic>
    </p:spTree>
    <p:extLst>
      <p:ext uri="{BB962C8B-B14F-4D97-AF65-F5344CB8AC3E}">
        <p14:creationId xmlns:p14="http://schemas.microsoft.com/office/powerpoint/2010/main" val="2355098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364A19-8AE3-496C-B5D0-44F1EA8512AB}"/>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859C91FC-30B0-4816-8407-6FCAB1BF4FC6}"/>
              </a:ext>
            </a:extLst>
          </p:cNvPr>
          <p:cNvSpPr>
            <a:spLocks noGrp="1"/>
          </p:cNvSpPr>
          <p:nvPr>
            <p:ph idx="1"/>
          </p:nvPr>
        </p:nvSpPr>
        <p:spPr>
          <a:xfrm>
            <a:off x="838200" y="1825625"/>
            <a:ext cx="10515600" cy="1471136"/>
          </a:xfrm>
        </p:spPr>
        <p:txBody>
          <a:bodyPr/>
          <a:lstStyle/>
          <a:p>
            <a:pPr lvl="0"/>
            <a:r>
              <a:rPr lang="zh-CN" altLang="zh-CN" dirty="0"/>
              <a:t>机械手与</a:t>
            </a:r>
            <a:r>
              <a:rPr lang="en-US" altLang="zh-CN" dirty="0"/>
              <a:t>openvibe</a:t>
            </a:r>
            <a:r>
              <a:rPr lang="zh-CN" altLang="zh-CN" dirty="0"/>
              <a:t>解析结果是否一致、是否有延迟、是否采样精度不同？</a:t>
            </a:r>
          </a:p>
          <a:p>
            <a:pPr lvl="0"/>
            <a:r>
              <a:rPr lang="zh-CN" altLang="zh-CN" dirty="0"/>
              <a:t>实验范式：</a:t>
            </a:r>
            <a:r>
              <a:rPr lang="en-US" altLang="zh-CN" dirty="0"/>
              <a:t>MI</a:t>
            </a:r>
            <a:r>
              <a:rPr lang="zh-CN" altLang="zh-CN" dirty="0"/>
              <a:t>时长比例</a:t>
            </a:r>
          </a:p>
          <a:p>
            <a:endParaRPr lang="zh-CN" altLang="en-US" dirty="0"/>
          </a:p>
        </p:txBody>
      </p:sp>
      <p:grpSp>
        <p:nvGrpSpPr>
          <p:cNvPr id="4" name="组合 3">
            <a:extLst>
              <a:ext uri="{FF2B5EF4-FFF2-40B4-BE49-F238E27FC236}">
                <a16:creationId xmlns:a16="http://schemas.microsoft.com/office/drawing/2014/main" id="{A84439BE-752F-439D-A141-4C3EA2F62CAD}"/>
              </a:ext>
            </a:extLst>
          </p:cNvPr>
          <p:cNvGrpSpPr/>
          <p:nvPr/>
        </p:nvGrpSpPr>
        <p:grpSpPr>
          <a:xfrm>
            <a:off x="2326343" y="3471209"/>
            <a:ext cx="7999354" cy="307777"/>
            <a:chOff x="4572" y="0"/>
            <a:chExt cx="2149350" cy="72000"/>
          </a:xfrm>
        </p:grpSpPr>
        <p:sp>
          <p:nvSpPr>
            <p:cNvPr id="5" name="矩形 4">
              <a:extLst>
                <a:ext uri="{FF2B5EF4-FFF2-40B4-BE49-F238E27FC236}">
                  <a16:creationId xmlns:a16="http://schemas.microsoft.com/office/drawing/2014/main" id="{E51CC991-A631-491B-9DCE-15C2F7EFA60A}"/>
                </a:ext>
              </a:extLst>
            </p:cNvPr>
            <p:cNvSpPr/>
            <p:nvPr/>
          </p:nvSpPr>
          <p:spPr>
            <a:xfrm>
              <a:off x="647205" y="0"/>
              <a:ext cx="863600" cy="7175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altLang="zh-CN" dirty="0"/>
                <a:t>4s</a:t>
              </a:r>
              <a:endParaRPr lang="zh-CN" altLang="en-US" dirty="0"/>
            </a:p>
          </p:txBody>
        </p:sp>
        <p:sp>
          <p:nvSpPr>
            <p:cNvPr id="6" name="矩形 5">
              <a:extLst>
                <a:ext uri="{FF2B5EF4-FFF2-40B4-BE49-F238E27FC236}">
                  <a16:creationId xmlns:a16="http://schemas.microsoft.com/office/drawing/2014/main" id="{D2E51036-4BEC-43BB-9FFA-F1311C52B6F0}"/>
                </a:ext>
              </a:extLst>
            </p:cNvPr>
            <p:cNvSpPr/>
            <p:nvPr/>
          </p:nvSpPr>
          <p:spPr>
            <a:xfrm>
              <a:off x="4572" y="0"/>
              <a:ext cx="432000" cy="72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altLang="zh-CN" dirty="0"/>
                <a:t>2s</a:t>
              </a:r>
              <a:endParaRPr lang="zh-CN" altLang="en-US" dirty="0"/>
            </a:p>
          </p:txBody>
        </p:sp>
        <p:sp>
          <p:nvSpPr>
            <p:cNvPr id="7" name="矩形 6">
              <a:extLst>
                <a:ext uri="{FF2B5EF4-FFF2-40B4-BE49-F238E27FC236}">
                  <a16:creationId xmlns:a16="http://schemas.microsoft.com/office/drawing/2014/main" id="{80A411D7-80E6-48A3-BD98-05453D657D3B}"/>
                </a:ext>
              </a:extLst>
            </p:cNvPr>
            <p:cNvSpPr/>
            <p:nvPr/>
          </p:nvSpPr>
          <p:spPr>
            <a:xfrm>
              <a:off x="433450" y="0"/>
              <a:ext cx="216000" cy="72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altLang="zh-CN" dirty="0"/>
                <a:t>1s</a:t>
              </a:r>
              <a:endParaRPr lang="zh-CN" altLang="en-US" dirty="0"/>
            </a:p>
          </p:txBody>
        </p:sp>
        <p:sp>
          <p:nvSpPr>
            <p:cNvPr id="8" name="矩形 7">
              <a:extLst>
                <a:ext uri="{FF2B5EF4-FFF2-40B4-BE49-F238E27FC236}">
                  <a16:creationId xmlns:a16="http://schemas.microsoft.com/office/drawing/2014/main" id="{920ED2E9-F87A-4C88-AD2C-C47DD29EBE61}"/>
                </a:ext>
              </a:extLst>
            </p:cNvPr>
            <p:cNvSpPr/>
            <p:nvPr/>
          </p:nvSpPr>
          <p:spPr>
            <a:xfrm>
              <a:off x="1508166" y="0"/>
              <a:ext cx="216000" cy="7175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altLang="zh-CN" dirty="0"/>
                <a:t>1s</a:t>
              </a:r>
              <a:endParaRPr lang="zh-CN" altLang="en-US" dirty="0"/>
            </a:p>
          </p:txBody>
        </p:sp>
        <p:sp>
          <p:nvSpPr>
            <p:cNvPr id="9" name="矩形 8">
              <a:extLst>
                <a:ext uri="{FF2B5EF4-FFF2-40B4-BE49-F238E27FC236}">
                  <a16:creationId xmlns:a16="http://schemas.microsoft.com/office/drawing/2014/main" id="{AEFC0FE7-324D-43A4-A770-026C52305E07}"/>
                </a:ext>
              </a:extLst>
            </p:cNvPr>
            <p:cNvSpPr/>
            <p:nvPr/>
          </p:nvSpPr>
          <p:spPr>
            <a:xfrm>
              <a:off x="1721922" y="0"/>
              <a:ext cx="432000" cy="71755"/>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altLang="zh-CN" dirty="0"/>
                <a:t>2s</a:t>
              </a:r>
              <a:endParaRPr lang="zh-CN" altLang="en-US" dirty="0"/>
            </a:p>
          </p:txBody>
        </p:sp>
      </p:grpSp>
      <p:sp>
        <p:nvSpPr>
          <p:cNvPr id="10" name="文本框 9">
            <a:extLst>
              <a:ext uri="{FF2B5EF4-FFF2-40B4-BE49-F238E27FC236}">
                <a16:creationId xmlns:a16="http://schemas.microsoft.com/office/drawing/2014/main" id="{3CCB2906-1F55-48E7-B82E-B149454BDB3F}"/>
              </a:ext>
            </a:extLst>
          </p:cNvPr>
          <p:cNvSpPr txBox="1"/>
          <p:nvPr/>
        </p:nvSpPr>
        <p:spPr>
          <a:xfrm>
            <a:off x="5777848" y="3191908"/>
            <a:ext cx="1107996" cy="369332"/>
          </a:xfrm>
          <a:prstGeom prst="rect">
            <a:avLst/>
          </a:prstGeom>
          <a:noFill/>
        </p:spPr>
        <p:txBody>
          <a:bodyPr wrap="none" rtlCol="0">
            <a:spAutoFit/>
          </a:bodyPr>
          <a:lstStyle/>
          <a:p>
            <a:r>
              <a:rPr lang="zh-CN" altLang="en-US" dirty="0"/>
              <a:t>运动想象</a:t>
            </a:r>
          </a:p>
        </p:txBody>
      </p:sp>
      <p:cxnSp>
        <p:nvCxnSpPr>
          <p:cNvPr id="12" name="直接箭头连接符 11">
            <a:extLst>
              <a:ext uri="{FF2B5EF4-FFF2-40B4-BE49-F238E27FC236}">
                <a16:creationId xmlns:a16="http://schemas.microsoft.com/office/drawing/2014/main" id="{034930AE-0FD2-433D-B6E7-CB3BEDC5A1B2}"/>
              </a:ext>
            </a:extLst>
          </p:cNvPr>
          <p:cNvCxnSpPr/>
          <p:nvPr/>
        </p:nvCxnSpPr>
        <p:spPr>
          <a:xfrm flipV="1">
            <a:off x="3934142" y="3775490"/>
            <a:ext cx="0" cy="2317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40E097F3-74AD-4AA3-8606-F76DE0FCD8D0}"/>
              </a:ext>
            </a:extLst>
          </p:cNvPr>
          <p:cNvSpPr txBox="1"/>
          <p:nvPr/>
        </p:nvSpPr>
        <p:spPr>
          <a:xfrm>
            <a:off x="3557275" y="3953435"/>
            <a:ext cx="753731" cy="307777"/>
          </a:xfrm>
          <a:prstGeom prst="rect">
            <a:avLst/>
          </a:prstGeom>
          <a:noFill/>
        </p:spPr>
        <p:txBody>
          <a:bodyPr wrap="none" rtlCol="0">
            <a:spAutoFit/>
          </a:bodyPr>
          <a:lstStyle/>
          <a:p>
            <a:pPr algn="ctr"/>
            <a:r>
              <a:rPr lang="en-US" altLang="zh-CN" sz="1400" dirty="0"/>
              <a:t>Beep</a:t>
            </a:r>
            <a:r>
              <a:rPr lang="zh-CN" altLang="en-US" sz="1400" dirty="0"/>
              <a:t>音</a:t>
            </a:r>
          </a:p>
        </p:txBody>
      </p:sp>
      <p:cxnSp>
        <p:nvCxnSpPr>
          <p:cNvPr id="14" name="直接箭头连接符 13">
            <a:extLst>
              <a:ext uri="{FF2B5EF4-FFF2-40B4-BE49-F238E27FC236}">
                <a16:creationId xmlns:a16="http://schemas.microsoft.com/office/drawing/2014/main" id="{F1CB444F-0F7C-4A1E-B2A5-80B2DF951D55}"/>
              </a:ext>
            </a:extLst>
          </p:cNvPr>
          <p:cNvCxnSpPr/>
          <p:nvPr/>
        </p:nvCxnSpPr>
        <p:spPr>
          <a:xfrm flipV="1">
            <a:off x="4718065" y="3775490"/>
            <a:ext cx="0" cy="2317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E853FCAE-DD99-44F0-9481-9EA96CA6D59D}"/>
              </a:ext>
            </a:extLst>
          </p:cNvPr>
          <p:cNvSpPr txBox="1"/>
          <p:nvPr/>
        </p:nvSpPr>
        <p:spPr>
          <a:xfrm>
            <a:off x="4294712" y="3980329"/>
            <a:ext cx="846707" cy="307777"/>
          </a:xfrm>
          <a:prstGeom prst="rect">
            <a:avLst/>
          </a:prstGeom>
          <a:noFill/>
        </p:spPr>
        <p:txBody>
          <a:bodyPr wrap="none" rtlCol="0">
            <a:spAutoFit/>
          </a:bodyPr>
          <a:lstStyle/>
          <a:p>
            <a:pPr algn="ctr"/>
            <a:r>
              <a:rPr lang="en-US" altLang="zh-CN" sz="1400" dirty="0"/>
              <a:t>Cue</a:t>
            </a:r>
            <a:r>
              <a:rPr lang="zh-CN" altLang="en-US" sz="1400" dirty="0"/>
              <a:t>出现</a:t>
            </a:r>
          </a:p>
        </p:txBody>
      </p:sp>
      <p:cxnSp>
        <p:nvCxnSpPr>
          <p:cNvPr id="16" name="直接箭头连接符 15">
            <a:extLst>
              <a:ext uri="{FF2B5EF4-FFF2-40B4-BE49-F238E27FC236}">
                <a16:creationId xmlns:a16="http://schemas.microsoft.com/office/drawing/2014/main" id="{A952723E-64F2-4DE6-A0EA-423452F3747F}"/>
              </a:ext>
            </a:extLst>
          </p:cNvPr>
          <p:cNvCxnSpPr/>
          <p:nvPr/>
        </p:nvCxnSpPr>
        <p:spPr>
          <a:xfrm flipV="1">
            <a:off x="7922350" y="3810829"/>
            <a:ext cx="0" cy="2317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6DAB14AD-2A45-4A40-85A0-9F61D12D8B80}"/>
              </a:ext>
            </a:extLst>
          </p:cNvPr>
          <p:cNvSpPr txBox="1"/>
          <p:nvPr/>
        </p:nvSpPr>
        <p:spPr>
          <a:xfrm>
            <a:off x="7463731" y="4015668"/>
            <a:ext cx="917239" cy="307777"/>
          </a:xfrm>
          <a:prstGeom prst="rect">
            <a:avLst/>
          </a:prstGeom>
          <a:noFill/>
        </p:spPr>
        <p:txBody>
          <a:bodyPr wrap="none" rtlCol="0">
            <a:spAutoFit/>
          </a:bodyPr>
          <a:lstStyle/>
          <a:p>
            <a:pPr algn="ctr"/>
            <a:r>
              <a:rPr lang="en-US" altLang="zh-CN" sz="1400" dirty="0"/>
              <a:t>Feedback</a:t>
            </a:r>
            <a:endParaRPr lang="zh-CN" altLang="en-US" sz="1400" dirty="0"/>
          </a:p>
        </p:txBody>
      </p:sp>
      <p:cxnSp>
        <p:nvCxnSpPr>
          <p:cNvPr id="18" name="直接箭头连接符 17">
            <a:extLst>
              <a:ext uri="{FF2B5EF4-FFF2-40B4-BE49-F238E27FC236}">
                <a16:creationId xmlns:a16="http://schemas.microsoft.com/office/drawing/2014/main" id="{68B4B4EA-C9D6-4462-89F6-110B35FE798C}"/>
              </a:ext>
            </a:extLst>
          </p:cNvPr>
          <p:cNvCxnSpPr/>
          <p:nvPr/>
        </p:nvCxnSpPr>
        <p:spPr>
          <a:xfrm flipV="1">
            <a:off x="8717898" y="3802384"/>
            <a:ext cx="0" cy="2317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62BA42A-5678-461F-B527-EC1685B62CA3}"/>
              </a:ext>
            </a:extLst>
          </p:cNvPr>
          <p:cNvSpPr txBox="1"/>
          <p:nvPr/>
        </p:nvSpPr>
        <p:spPr>
          <a:xfrm>
            <a:off x="8461256" y="4007223"/>
            <a:ext cx="513282" cy="307777"/>
          </a:xfrm>
          <a:prstGeom prst="rect">
            <a:avLst/>
          </a:prstGeom>
          <a:noFill/>
        </p:spPr>
        <p:txBody>
          <a:bodyPr wrap="none" rtlCol="0">
            <a:spAutoFit/>
          </a:bodyPr>
          <a:lstStyle/>
          <a:p>
            <a:pPr algn="ctr"/>
            <a:r>
              <a:rPr lang="en-US" altLang="zh-CN" sz="1400" dirty="0"/>
              <a:t>Rest</a:t>
            </a:r>
            <a:endParaRPr lang="zh-CN" altLang="en-US" sz="1400" dirty="0"/>
          </a:p>
        </p:txBody>
      </p:sp>
    </p:spTree>
    <p:extLst>
      <p:ext uri="{BB962C8B-B14F-4D97-AF65-F5344CB8AC3E}">
        <p14:creationId xmlns:p14="http://schemas.microsoft.com/office/powerpoint/2010/main" val="535321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97EB04-CBDF-40DB-8E9A-B5734DE6BAB6}"/>
              </a:ext>
            </a:extLst>
          </p:cNvPr>
          <p:cNvSpPr>
            <a:spLocks noGrp="1"/>
          </p:cNvSpPr>
          <p:nvPr>
            <p:ph type="title"/>
          </p:nvPr>
        </p:nvSpPr>
        <p:spPr/>
        <p:txBody>
          <a:bodyPr>
            <a:noAutofit/>
          </a:bodyPr>
          <a:lstStyle/>
          <a:p>
            <a:r>
              <a:rPr lang="en-US" altLang="zh-CN" sz="3200" dirty="0"/>
              <a:t>A Randomized Controlled Trial of EEG-Based Motor Imagery Brain-Computer Interface Robotic Rehabilitation for Stroke</a:t>
            </a:r>
            <a:endParaRPr lang="zh-CN" altLang="en-US" sz="3200" dirty="0"/>
          </a:p>
        </p:txBody>
      </p:sp>
      <p:pic>
        <p:nvPicPr>
          <p:cNvPr id="5" name="内容占位符 4">
            <a:extLst>
              <a:ext uri="{FF2B5EF4-FFF2-40B4-BE49-F238E27FC236}">
                <a16:creationId xmlns:a16="http://schemas.microsoft.com/office/drawing/2014/main" id="{767F24D8-D3BE-41BD-8BAC-F9DBC455DACD}"/>
              </a:ext>
            </a:extLst>
          </p:cNvPr>
          <p:cNvPicPr>
            <a:picLocks noGrp="1" noChangeAspect="1"/>
          </p:cNvPicPr>
          <p:nvPr>
            <p:ph idx="1"/>
          </p:nvPr>
        </p:nvPicPr>
        <p:blipFill>
          <a:blip r:embed="rId2"/>
          <a:stretch>
            <a:fillRect/>
          </a:stretch>
        </p:blipFill>
        <p:spPr>
          <a:xfrm>
            <a:off x="1139775" y="1825625"/>
            <a:ext cx="5071507" cy="4351338"/>
          </a:xfrm>
          <a:prstGeom prst="rect">
            <a:avLst/>
          </a:prstGeom>
        </p:spPr>
      </p:pic>
      <p:sp>
        <p:nvSpPr>
          <p:cNvPr id="4" name="文本框 3">
            <a:extLst>
              <a:ext uri="{FF2B5EF4-FFF2-40B4-BE49-F238E27FC236}">
                <a16:creationId xmlns:a16="http://schemas.microsoft.com/office/drawing/2014/main" id="{8392D87A-196D-4612-8C21-E167BC643008}"/>
              </a:ext>
            </a:extLst>
          </p:cNvPr>
          <p:cNvSpPr txBox="1"/>
          <p:nvPr/>
        </p:nvSpPr>
        <p:spPr>
          <a:xfrm>
            <a:off x="8116689" y="1456293"/>
            <a:ext cx="3241593" cy="369332"/>
          </a:xfrm>
          <a:prstGeom prst="rect">
            <a:avLst/>
          </a:prstGeom>
          <a:noFill/>
        </p:spPr>
        <p:txBody>
          <a:bodyPr wrap="none" rtlCol="0">
            <a:spAutoFit/>
          </a:bodyPr>
          <a:lstStyle/>
          <a:p>
            <a:r>
              <a:rPr lang="en-US" altLang="zh-CN" dirty="0"/>
              <a:t>Kai </a:t>
            </a:r>
            <a:r>
              <a:rPr lang="en-US" altLang="zh-CN" dirty="0" err="1"/>
              <a:t>Keng</a:t>
            </a:r>
            <a:r>
              <a:rPr lang="en-US" altLang="zh-CN" dirty="0"/>
              <a:t> Ang,</a:t>
            </a:r>
            <a:r>
              <a:rPr lang="zh-CN" altLang="en-US" dirty="0"/>
              <a:t> </a:t>
            </a:r>
            <a:r>
              <a:rPr lang="en-US" altLang="zh-CN" dirty="0"/>
              <a:t>Singapore, 2014</a:t>
            </a:r>
            <a:endParaRPr lang="zh-CN" altLang="en-US" dirty="0"/>
          </a:p>
        </p:txBody>
      </p:sp>
    </p:spTree>
    <p:extLst>
      <p:ext uri="{BB962C8B-B14F-4D97-AF65-F5344CB8AC3E}">
        <p14:creationId xmlns:p14="http://schemas.microsoft.com/office/powerpoint/2010/main" val="2617144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4BCE7640-660D-42BE-9D1E-A431697E54D4}"/>
              </a:ext>
            </a:extLst>
          </p:cNvPr>
          <p:cNvPicPr>
            <a:picLocks noChangeAspect="1"/>
          </p:cNvPicPr>
          <p:nvPr/>
        </p:nvPicPr>
        <p:blipFill rotWithShape="1">
          <a:blip r:embed="rId3"/>
          <a:srcRect l="819"/>
          <a:stretch/>
        </p:blipFill>
        <p:spPr>
          <a:xfrm>
            <a:off x="5015753" y="3711485"/>
            <a:ext cx="5271246" cy="2781390"/>
          </a:xfrm>
          <a:prstGeom prst="rect">
            <a:avLst/>
          </a:prstGeom>
        </p:spPr>
      </p:pic>
      <p:sp>
        <p:nvSpPr>
          <p:cNvPr id="8" name="标题 1">
            <a:extLst>
              <a:ext uri="{FF2B5EF4-FFF2-40B4-BE49-F238E27FC236}">
                <a16:creationId xmlns:a16="http://schemas.microsoft.com/office/drawing/2014/main" id="{429315D3-3F50-42DB-A2D4-53A58608D68A}"/>
              </a:ext>
            </a:extLst>
          </p:cNvPr>
          <p:cNvSpPr>
            <a:spLocks noGrp="1"/>
          </p:cNvSpPr>
          <p:nvPr>
            <p:ph type="title"/>
          </p:nvPr>
        </p:nvSpPr>
        <p:spPr>
          <a:xfrm>
            <a:off x="838200" y="365125"/>
            <a:ext cx="10515600" cy="1325563"/>
          </a:xfrm>
        </p:spPr>
        <p:txBody>
          <a:bodyPr>
            <a:noAutofit/>
          </a:bodyPr>
          <a:lstStyle/>
          <a:p>
            <a:r>
              <a:rPr lang="en-US" altLang="zh-CN" sz="3200" dirty="0"/>
              <a:t>A Randomized Controlled Trial of EEG-Based Motor Imagery Brain-Computer Interface Robotic Rehabilitation for Stroke</a:t>
            </a:r>
            <a:endParaRPr lang="zh-CN" altLang="en-US" sz="3200" dirty="0"/>
          </a:p>
        </p:txBody>
      </p:sp>
      <p:sp>
        <p:nvSpPr>
          <p:cNvPr id="9" name="文本框 8">
            <a:extLst>
              <a:ext uri="{FF2B5EF4-FFF2-40B4-BE49-F238E27FC236}">
                <a16:creationId xmlns:a16="http://schemas.microsoft.com/office/drawing/2014/main" id="{8205B935-6F27-4242-89A5-4EF95BC00D02}"/>
              </a:ext>
            </a:extLst>
          </p:cNvPr>
          <p:cNvSpPr txBox="1"/>
          <p:nvPr/>
        </p:nvSpPr>
        <p:spPr>
          <a:xfrm>
            <a:off x="8116689" y="1456293"/>
            <a:ext cx="3241593" cy="369332"/>
          </a:xfrm>
          <a:prstGeom prst="rect">
            <a:avLst/>
          </a:prstGeom>
          <a:noFill/>
        </p:spPr>
        <p:txBody>
          <a:bodyPr wrap="none" rtlCol="0">
            <a:spAutoFit/>
          </a:bodyPr>
          <a:lstStyle/>
          <a:p>
            <a:r>
              <a:rPr lang="en-US" altLang="zh-CN" dirty="0"/>
              <a:t>Kai </a:t>
            </a:r>
            <a:r>
              <a:rPr lang="en-US" altLang="zh-CN" dirty="0" err="1"/>
              <a:t>Keng</a:t>
            </a:r>
            <a:r>
              <a:rPr lang="en-US" altLang="zh-CN" dirty="0"/>
              <a:t> Ang,</a:t>
            </a:r>
            <a:r>
              <a:rPr lang="zh-CN" altLang="en-US" dirty="0"/>
              <a:t> </a:t>
            </a:r>
            <a:r>
              <a:rPr lang="en-US" altLang="zh-CN" dirty="0"/>
              <a:t>Singapore, 2014</a:t>
            </a:r>
            <a:endParaRPr lang="zh-CN" altLang="en-US" dirty="0"/>
          </a:p>
        </p:txBody>
      </p:sp>
      <p:sp>
        <p:nvSpPr>
          <p:cNvPr id="3" name="内容占位符 2">
            <a:extLst>
              <a:ext uri="{FF2B5EF4-FFF2-40B4-BE49-F238E27FC236}">
                <a16:creationId xmlns:a16="http://schemas.microsoft.com/office/drawing/2014/main" id="{3D716168-DCF5-4F71-8666-C7FDAAD828A9}"/>
              </a:ext>
            </a:extLst>
          </p:cNvPr>
          <p:cNvSpPr>
            <a:spLocks noGrp="1"/>
          </p:cNvSpPr>
          <p:nvPr>
            <p:ph idx="1"/>
          </p:nvPr>
        </p:nvSpPr>
        <p:spPr/>
        <p:txBody>
          <a:bodyPr>
            <a:normAutofit/>
          </a:bodyPr>
          <a:lstStyle/>
          <a:p>
            <a:r>
              <a:rPr lang="en-US" altLang="zh-CN" sz="2000" dirty="0"/>
              <a:t>Manus Intervention</a:t>
            </a:r>
          </a:p>
          <a:p>
            <a:pPr marL="457200" lvl="1" indent="0">
              <a:buNone/>
            </a:pPr>
            <a:r>
              <a:rPr lang="en-US" altLang="zh-CN" sz="1800" dirty="0"/>
              <a:t>12 therapy sessions(3 times per week over 4 weeks)</a:t>
            </a:r>
          </a:p>
          <a:p>
            <a:pPr marL="914400" lvl="2" indent="0">
              <a:buNone/>
            </a:pPr>
            <a:r>
              <a:rPr lang="en-US" altLang="zh-CN" sz="1600" dirty="0"/>
              <a:t>3 robot-assisted runs of 320 trials </a:t>
            </a:r>
          </a:p>
          <a:p>
            <a:pPr marL="914400" lvl="2" indent="0">
              <a:buNone/>
            </a:pPr>
            <a:r>
              <a:rPr lang="en-US" altLang="zh-CN" sz="1600" dirty="0"/>
              <a:t>5 </a:t>
            </a:r>
            <a:r>
              <a:rPr lang="en-US" altLang="zh-CN" sz="1600" dirty="0" err="1"/>
              <a:t>nonassisted</a:t>
            </a:r>
            <a:r>
              <a:rPr lang="en-US" altLang="zh-CN" sz="1600" dirty="0"/>
              <a:t> runs of 16 trials </a:t>
            </a:r>
          </a:p>
          <a:p>
            <a:pPr marL="914400" lvl="2" indent="0">
              <a:buNone/>
            </a:pPr>
            <a:r>
              <a:rPr lang="en-US" altLang="zh-CN" sz="1600" dirty="0"/>
              <a:t>amounting to 1,040 trials,</a:t>
            </a:r>
            <a:r>
              <a:rPr lang="zh-CN" altLang="en-US" sz="1600" dirty="0"/>
              <a:t> </a:t>
            </a:r>
            <a:r>
              <a:rPr lang="en-US" altLang="zh-CN" sz="1600" dirty="0"/>
              <a:t>lasted approximately 1.5 hours</a:t>
            </a:r>
          </a:p>
          <a:p>
            <a:r>
              <a:rPr lang="en-US" altLang="zh-CN" sz="2000" dirty="0"/>
              <a:t>BCI-Manus Intervention </a:t>
            </a:r>
          </a:p>
          <a:p>
            <a:pPr marL="457200" lvl="1" indent="0">
              <a:buNone/>
            </a:pPr>
            <a:r>
              <a:rPr lang="en-US" altLang="zh-CN" sz="1800" dirty="0"/>
              <a:t>A calibration session</a:t>
            </a:r>
          </a:p>
          <a:p>
            <a:pPr marL="914400" lvl="2" indent="0">
              <a:buNone/>
            </a:pPr>
            <a:r>
              <a:rPr lang="en-US" altLang="zh-CN" sz="1600" dirty="0"/>
              <a:t>4 runs of 40 trials </a:t>
            </a:r>
          </a:p>
          <a:p>
            <a:pPr marL="914400" lvl="2" indent="0">
              <a:buNone/>
            </a:pPr>
            <a:r>
              <a:rPr lang="en-US" altLang="zh-CN" sz="1600" dirty="0"/>
              <a:t>20 trials of MI &amp; 20 trials of </a:t>
            </a:r>
            <a:r>
              <a:rPr lang="en-US" altLang="zh-CN" sz="1600" dirty="0" err="1"/>
              <a:t>idiling</a:t>
            </a:r>
            <a:endParaRPr lang="en-US" altLang="zh-CN" sz="1600" dirty="0"/>
          </a:p>
          <a:p>
            <a:pPr marL="457200" lvl="1" indent="0">
              <a:buNone/>
            </a:pPr>
            <a:r>
              <a:rPr lang="en-US" altLang="zh-CN" sz="2000" dirty="0"/>
              <a:t>+ 12 therapy sessions</a:t>
            </a:r>
          </a:p>
          <a:p>
            <a:pPr marL="914400" lvl="2" indent="0">
              <a:buNone/>
            </a:pPr>
            <a:r>
              <a:rPr lang="en-US" altLang="zh-CN" sz="1600" dirty="0"/>
              <a:t>4 runs of 40 trials </a:t>
            </a:r>
          </a:p>
          <a:p>
            <a:pPr marL="914400" lvl="2" indent="0">
              <a:buNone/>
            </a:pPr>
            <a:r>
              <a:rPr lang="en-US" altLang="zh-CN" sz="1600" dirty="0"/>
              <a:t>break of 3 to 5 minutes after each run</a:t>
            </a:r>
            <a:br>
              <a:rPr lang="en-US" altLang="zh-CN" sz="1600" dirty="0"/>
            </a:br>
            <a:endParaRPr lang="zh-CN" altLang="en-US" sz="1600" dirty="0"/>
          </a:p>
        </p:txBody>
      </p:sp>
      <p:pic>
        <p:nvPicPr>
          <p:cNvPr id="11" name="图片 10">
            <a:extLst>
              <a:ext uri="{FF2B5EF4-FFF2-40B4-BE49-F238E27FC236}">
                <a16:creationId xmlns:a16="http://schemas.microsoft.com/office/drawing/2014/main" id="{A3D5E6EE-4389-4C8F-BF24-6D081A85B9A5}"/>
              </a:ext>
            </a:extLst>
          </p:cNvPr>
          <p:cNvPicPr>
            <a:picLocks noChangeAspect="1"/>
          </p:cNvPicPr>
          <p:nvPr/>
        </p:nvPicPr>
        <p:blipFill>
          <a:blip r:embed="rId4"/>
          <a:stretch>
            <a:fillRect/>
          </a:stretch>
        </p:blipFill>
        <p:spPr>
          <a:xfrm>
            <a:off x="7918944" y="1825625"/>
            <a:ext cx="3434856" cy="2284793"/>
          </a:xfrm>
          <a:prstGeom prst="rect">
            <a:avLst/>
          </a:prstGeom>
        </p:spPr>
      </p:pic>
    </p:spTree>
    <p:extLst>
      <p:ext uri="{BB962C8B-B14F-4D97-AF65-F5344CB8AC3E}">
        <p14:creationId xmlns:p14="http://schemas.microsoft.com/office/powerpoint/2010/main" val="1677303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9ACF8E-FC45-4987-8F79-C9A57E0BCE80}"/>
              </a:ext>
            </a:extLst>
          </p:cNvPr>
          <p:cNvSpPr>
            <a:spLocks noGrp="1"/>
          </p:cNvSpPr>
          <p:nvPr>
            <p:ph type="title"/>
          </p:nvPr>
        </p:nvSpPr>
        <p:spPr/>
        <p:txBody>
          <a:bodyPr>
            <a:noAutofit/>
          </a:bodyPr>
          <a:lstStyle/>
          <a:p>
            <a:r>
              <a:rPr lang="en-US" altLang="zh-CN" sz="3200" dirty="0"/>
              <a:t>Brain-computer interface-based robotic end effector system for wrist and hand rehabilitation results of a three-armed randomized controlled trial for chronic stroke</a:t>
            </a:r>
            <a:endParaRPr lang="zh-CN" altLang="en-US" sz="3200" dirty="0"/>
          </a:p>
        </p:txBody>
      </p:sp>
      <p:sp>
        <p:nvSpPr>
          <p:cNvPr id="4" name="文本框 3">
            <a:extLst>
              <a:ext uri="{FF2B5EF4-FFF2-40B4-BE49-F238E27FC236}">
                <a16:creationId xmlns:a16="http://schemas.microsoft.com/office/drawing/2014/main" id="{14514DB2-B4CB-4BCB-8C21-15DC790C7A0C}"/>
              </a:ext>
            </a:extLst>
          </p:cNvPr>
          <p:cNvSpPr txBox="1"/>
          <p:nvPr/>
        </p:nvSpPr>
        <p:spPr>
          <a:xfrm>
            <a:off x="8116689" y="1523528"/>
            <a:ext cx="324159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Kai </a:t>
            </a:r>
            <a:r>
              <a:rPr kumimoji="0" lang="en-US" altLang="zh-CN" sz="1800" b="0"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mn-cs"/>
              </a:rPr>
              <a:t>Keng</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Ang,</a:t>
            </a: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Singapore, 2014</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7" name="图片 6">
            <a:extLst>
              <a:ext uri="{FF2B5EF4-FFF2-40B4-BE49-F238E27FC236}">
                <a16:creationId xmlns:a16="http://schemas.microsoft.com/office/drawing/2014/main" id="{FBFD9E01-AF82-43AF-AAD3-3742B83BBA25}"/>
              </a:ext>
            </a:extLst>
          </p:cNvPr>
          <p:cNvPicPr>
            <a:picLocks noChangeAspect="1"/>
          </p:cNvPicPr>
          <p:nvPr/>
        </p:nvPicPr>
        <p:blipFill>
          <a:blip r:embed="rId3"/>
          <a:stretch>
            <a:fillRect/>
          </a:stretch>
        </p:blipFill>
        <p:spPr>
          <a:xfrm>
            <a:off x="6288094" y="3429000"/>
            <a:ext cx="5204686" cy="2306022"/>
          </a:xfrm>
          <a:prstGeom prst="rect">
            <a:avLst/>
          </a:prstGeom>
        </p:spPr>
      </p:pic>
      <p:pic>
        <p:nvPicPr>
          <p:cNvPr id="8" name="图片 7">
            <a:extLst>
              <a:ext uri="{FF2B5EF4-FFF2-40B4-BE49-F238E27FC236}">
                <a16:creationId xmlns:a16="http://schemas.microsoft.com/office/drawing/2014/main" id="{AF75908B-5B0C-45BC-A81D-370A60AF172C}"/>
              </a:ext>
            </a:extLst>
          </p:cNvPr>
          <p:cNvPicPr>
            <a:picLocks noChangeAspect="1"/>
          </p:cNvPicPr>
          <p:nvPr/>
        </p:nvPicPr>
        <p:blipFill>
          <a:blip r:embed="rId4"/>
          <a:stretch>
            <a:fillRect/>
          </a:stretch>
        </p:blipFill>
        <p:spPr>
          <a:xfrm>
            <a:off x="833718" y="1791573"/>
            <a:ext cx="5347843" cy="4284103"/>
          </a:xfrm>
          <a:prstGeom prst="rect">
            <a:avLst/>
          </a:prstGeom>
        </p:spPr>
      </p:pic>
      <p:pic>
        <p:nvPicPr>
          <p:cNvPr id="9" name="图片 8">
            <a:extLst>
              <a:ext uri="{FF2B5EF4-FFF2-40B4-BE49-F238E27FC236}">
                <a16:creationId xmlns:a16="http://schemas.microsoft.com/office/drawing/2014/main" id="{B3102404-6B7F-40E1-A027-5C01125FC103}"/>
              </a:ext>
            </a:extLst>
          </p:cNvPr>
          <p:cNvPicPr>
            <a:picLocks noChangeAspect="1"/>
          </p:cNvPicPr>
          <p:nvPr/>
        </p:nvPicPr>
        <p:blipFill>
          <a:blip r:embed="rId5"/>
          <a:stretch>
            <a:fillRect/>
          </a:stretch>
        </p:blipFill>
        <p:spPr>
          <a:xfrm>
            <a:off x="6288094" y="2228111"/>
            <a:ext cx="5204687" cy="1050358"/>
          </a:xfrm>
          <a:prstGeom prst="rect">
            <a:avLst/>
          </a:prstGeom>
        </p:spPr>
      </p:pic>
    </p:spTree>
    <p:extLst>
      <p:ext uri="{BB962C8B-B14F-4D97-AF65-F5344CB8AC3E}">
        <p14:creationId xmlns:p14="http://schemas.microsoft.com/office/powerpoint/2010/main" val="3251666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9ACF8E-FC45-4987-8F79-C9A57E0BCE80}"/>
              </a:ext>
            </a:extLst>
          </p:cNvPr>
          <p:cNvSpPr>
            <a:spLocks noGrp="1"/>
          </p:cNvSpPr>
          <p:nvPr>
            <p:ph type="title"/>
          </p:nvPr>
        </p:nvSpPr>
        <p:spPr/>
        <p:txBody>
          <a:bodyPr>
            <a:noAutofit/>
          </a:bodyPr>
          <a:lstStyle/>
          <a:p>
            <a:r>
              <a:rPr lang="en-US" altLang="zh-CN" sz="3200" dirty="0"/>
              <a:t>Brain-computer interface-based robotic end effector system for wrist and hand rehabilitation results of a three-armed randomized controlled trial for chronic stroke</a:t>
            </a:r>
            <a:endParaRPr lang="zh-CN" altLang="en-US" sz="3200" dirty="0"/>
          </a:p>
        </p:txBody>
      </p:sp>
      <p:sp>
        <p:nvSpPr>
          <p:cNvPr id="4" name="文本框 3">
            <a:extLst>
              <a:ext uri="{FF2B5EF4-FFF2-40B4-BE49-F238E27FC236}">
                <a16:creationId xmlns:a16="http://schemas.microsoft.com/office/drawing/2014/main" id="{14514DB2-B4CB-4BCB-8C21-15DC790C7A0C}"/>
              </a:ext>
            </a:extLst>
          </p:cNvPr>
          <p:cNvSpPr txBox="1"/>
          <p:nvPr/>
        </p:nvSpPr>
        <p:spPr>
          <a:xfrm>
            <a:off x="8116689" y="1523528"/>
            <a:ext cx="3241593" cy="369332"/>
          </a:xfrm>
          <a:prstGeom prst="rect">
            <a:avLst/>
          </a:prstGeom>
          <a:noFill/>
        </p:spPr>
        <p:txBody>
          <a:bodyPr wrap="none" rtlCol="0">
            <a:spAutoFit/>
          </a:bodyPr>
          <a:lstStyle/>
          <a:p>
            <a:r>
              <a:rPr lang="en-US" altLang="zh-CN" dirty="0"/>
              <a:t>Kai </a:t>
            </a:r>
            <a:r>
              <a:rPr lang="en-US" altLang="zh-CN" dirty="0" err="1"/>
              <a:t>Keng</a:t>
            </a:r>
            <a:r>
              <a:rPr lang="en-US" altLang="zh-CN" dirty="0"/>
              <a:t> Ang,</a:t>
            </a:r>
            <a:r>
              <a:rPr lang="zh-CN" altLang="en-US" dirty="0"/>
              <a:t> </a:t>
            </a:r>
            <a:r>
              <a:rPr lang="en-US" altLang="zh-CN" dirty="0"/>
              <a:t>Singapore, 2014</a:t>
            </a:r>
            <a:endParaRPr lang="zh-CN" altLang="en-US" dirty="0"/>
          </a:p>
        </p:txBody>
      </p:sp>
      <p:sp>
        <p:nvSpPr>
          <p:cNvPr id="6" name="内容占位符 2">
            <a:extLst>
              <a:ext uri="{FF2B5EF4-FFF2-40B4-BE49-F238E27FC236}">
                <a16:creationId xmlns:a16="http://schemas.microsoft.com/office/drawing/2014/main" id="{15F86ED2-A029-49EB-949E-5577E2F30DD1}"/>
              </a:ext>
            </a:extLst>
          </p:cNvPr>
          <p:cNvSpPr>
            <a:spLocks noGrp="1"/>
          </p:cNvSpPr>
          <p:nvPr>
            <p:ph idx="1"/>
          </p:nvPr>
        </p:nvSpPr>
        <p:spPr>
          <a:xfrm>
            <a:off x="838200" y="1825625"/>
            <a:ext cx="10515600" cy="4351338"/>
          </a:xfrm>
        </p:spPr>
        <p:txBody>
          <a:bodyPr>
            <a:normAutofit/>
          </a:bodyPr>
          <a:lstStyle/>
          <a:p>
            <a:r>
              <a:rPr lang="en-US" altLang="zh-CN" sz="2000" dirty="0"/>
              <a:t>BCI-HK Intervention</a:t>
            </a:r>
          </a:p>
          <a:p>
            <a:pPr marL="800100" lvl="1" indent="-342900">
              <a:buFont typeface="+mj-lt"/>
              <a:buAutoNum type="arabicPeriod"/>
            </a:pPr>
            <a:r>
              <a:rPr lang="en-US" altLang="zh-CN" sz="1800" dirty="0"/>
              <a:t>MI-BCI coupled with HK robot-assisted PP therapy(60 min)</a:t>
            </a:r>
          </a:p>
          <a:p>
            <a:pPr marL="800100" lvl="1" indent="-342900">
              <a:buFont typeface="+mj-lt"/>
              <a:buAutoNum type="arabicPeriod"/>
            </a:pPr>
            <a:r>
              <a:rPr lang="en-US" altLang="zh-CN" sz="1800" dirty="0"/>
              <a:t>therapist-assisted arm mobilization(30 min)</a:t>
            </a:r>
          </a:p>
          <a:p>
            <a:pPr lvl="1"/>
            <a:r>
              <a:rPr lang="en-US" altLang="zh-CN" sz="1800" dirty="0"/>
              <a:t>a calibration session(4 runs) and 18 therapy sessions</a:t>
            </a:r>
          </a:p>
          <a:p>
            <a:r>
              <a:rPr lang="en-US" altLang="zh-CN" sz="2000" dirty="0"/>
              <a:t>HK Intervention </a:t>
            </a:r>
          </a:p>
          <a:p>
            <a:pPr marL="800100" lvl="1" indent="-342900">
              <a:buFont typeface="+mj-lt"/>
              <a:buAutoNum type="arabicPeriod"/>
            </a:pPr>
            <a:r>
              <a:rPr lang="en-US" altLang="zh-CN" sz="1800" dirty="0"/>
              <a:t>HK robot-assisted PP therapy (60 min)</a:t>
            </a:r>
          </a:p>
          <a:p>
            <a:pPr marL="800100" lvl="1" indent="-342900">
              <a:buFont typeface="+mj-lt"/>
              <a:buAutoNum type="arabicPeriod"/>
            </a:pPr>
            <a:r>
              <a:rPr lang="en-US" altLang="zh-CN" sz="1800" dirty="0"/>
              <a:t>therapist-assisted arm mobilization(30 min)</a:t>
            </a:r>
          </a:p>
          <a:p>
            <a:r>
              <a:rPr lang="en-US" altLang="zh-CN" sz="2000" dirty="0"/>
              <a:t>SAT Intervention</a:t>
            </a:r>
          </a:p>
          <a:p>
            <a:pPr marL="800100" lvl="1" indent="-342900">
              <a:buFont typeface="+mj-lt"/>
              <a:buAutoNum type="arabicPeriod"/>
            </a:pPr>
            <a:r>
              <a:rPr lang="en-US" altLang="zh-CN" sz="1800" dirty="0"/>
              <a:t>distal arm training of forearm pronation-supination movements incorporating wrist control and grasp-release of various objects (60 min) </a:t>
            </a:r>
          </a:p>
          <a:p>
            <a:pPr marL="800100" lvl="1" indent="-342900">
              <a:buFont typeface="+mj-lt"/>
              <a:buAutoNum type="arabicPeriod"/>
            </a:pPr>
            <a:r>
              <a:rPr lang="en-US" altLang="zh-CN" sz="1800" dirty="0"/>
              <a:t>therapist-assisted arm mobilization(30 min)</a:t>
            </a:r>
            <a:endParaRPr lang="zh-CN" altLang="en-US" sz="1800" dirty="0"/>
          </a:p>
        </p:txBody>
      </p:sp>
    </p:spTree>
    <p:extLst>
      <p:ext uri="{BB962C8B-B14F-4D97-AF65-F5344CB8AC3E}">
        <p14:creationId xmlns:p14="http://schemas.microsoft.com/office/powerpoint/2010/main" val="4256662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EB7510D-239A-446A-AF6C-C57FA5BC58C7}"/>
              </a:ext>
            </a:extLst>
          </p:cNvPr>
          <p:cNvSpPr>
            <a:spLocks noGrp="1"/>
          </p:cNvSpPr>
          <p:nvPr>
            <p:ph idx="1"/>
          </p:nvPr>
        </p:nvSpPr>
        <p:spPr/>
        <p:txBody>
          <a:bodyPr/>
          <a:lstStyle/>
          <a:p>
            <a:r>
              <a:rPr lang="en-US" altLang="zh-CN" dirty="0"/>
              <a:t>BCI-HK intervention</a:t>
            </a:r>
          </a:p>
          <a:p>
            <a:pPr lvl="1"/>
            <a:r>
              <a:rPr lang="en-US" altLang="zh-CN" dirty="0"/>
              <a:t>a calibration session</a:t>
            </a:r>
          </a:p>
          <a:p>
            <a:pPr lvl="2"/>
            <a:r>
              <a:rPr lang="en-US" altLang="zh-CN" dirty="0"/>
              <a:t>MI in the first 2 runs (80 trials MI + 80 trials idle)</a:t>
            </a:r>
          </a:p>
          <a:p>
            <a:pPr lvl="2"/>
            <a:r>
              <a:rPr lang="en-US" altLang="zh-CN" strike="sngStrike" dirty="0"/>
              <a:t>PM in the subsequent 2 runs (80 trials/run)</a:t>
            </a:r>
          </a:p>
          <a:p>
            <a:pPr lvl="1"/>
            <a:r>
              <a:rPr lang="en-US" altLang="zh-CN" dirty="0"/>
              <a:t>18 therapy sessions (six weeks)</a:t>
            </a:r>
          </a:p>
          <a:p>
            <a:pPr lvl="2"/>
            <a:r>
              <a:rPr lang="en-US" altLang="zh-CN" dirty="0"/>
              <a:t>1 evaluation run of 40 trials with feedback (20 trials MI +20 trials idle class)</a:t>
            </a:r>
          </a:p>
          <a:p>
            <a:pPr lvl="2"/>
            <a:r>
              <a:rPr lang="en-US" altLang="zh-CN" dirty="0"/>
              <a:t>4 rehab runs of 30 trials with feedback (MI + PP)</a:t>
            </a:r>
            <a:r>
              <a:rPr lang="zh-CN" altLang="en-US" dirty="0"/>
              <a:t> </a:t>
            </a:r>
            <a:r>
              <a:rPr lang="en-US" altLang="zh-CN" dirty="0"/>
              <a:t>total of 120 trials (none idle class)</a:t>
            </a:r>
          </a:p>
          <a:p>
            <a:pPr lvl="2"/>
            <a:r>
              <a:rPr lang="en-US" altLang="zh-CN" dirty="0"/>
              <a:t>first 2 runs perform kinesthetic MI of hand grasping action subsequent 2 runs perform kinesthetic MI of knob manipulation action</a:t>
            </a:r>
          </a:p>
          <a:p>
            <a:pPr lvl="2"/>
            <a:r>
              <a:rPr lang="en-US" altLang="zh-CN" dirty="0"/>
              <a:t>If MI was not detected in 2 consecutive trials, then the HK robot-assisted PP would be automatically initiated</a:t>
            </a:r>
          </a:p>
          <a:p>
            <a:pPr lvl="2"/>
            <a:endParaRPr lang="zh-CN" altLang="en-US" dirty="0"/>
          </a:p>
        </p:txBody>
      </p:sp>
      <p:sp>
        <p:nvSpPr>
          <p:cNvPr id="4" name="标题 1">
            <a:extLst>
              <a:ext uri="{FF2B5EF4-FFF2-40B4-BE49-F238E27FC236}">
                <a16:creationId xmlns:a16="http://schemas.microsoft.com/office/drawing/2014/main" id="{AAEC9B49-01EB-4D05-9933-A3B99399B733}"/>
              </a:ext>
            </a:extLst>
          </p:cNvPr>
          <p:cNvSpPr>
            <a:spLocks noGrp="1"/>
          </p:cNvSpPr>
          <p:nvPr>
            <p:ph type="title"/>
          </p:nvPr>
        </p:nvSpPr>
        <p:spPr>
          <a:xfrm>
            <a:off x="838200" y="365125"/>
            <a:ext cx="10515600" cy="1325563"/>
          </a:xfrm>
        </p:spPr>
        <p:txBody>
          <a:bodyPr>
            <a:noAutofit/>
          </a:bodyPr>
          <a:lstStyle/>
          <a:p>
            <a:r>
              <a:rPr lang="en-US" altLang="zh-CN" sz="3200" dirty="0"/>
              <a:t>Brain-computer interface-based robotic end effector system for wrist and hand rehabilitation results of a three-armed randomized controlled trial for chronic stroke</a:t>
            </a:r>
            <a:endParaRPr lang="zh-CN" altLang="en-US" sz="3200" dirty="0"/>
          </a:p>
        </p:txBody>
      </p:sp>
      <p:sp>
        <p:nvSpPr>
          <p:cNvPr id="5" name="文本框 4">
            <a:extLst>
              <a:ext uri="{FF2B5EF4-FFF2-40B4-BE49-F238E27FC236}">
                <a16:creationId xmlns:a16="http://schemas.microsoft.com/office/drawing/2014/main" id="{AFB7C34E-46AF-46C7-AA22-EF5F58423A36}"/>
              </a:ext>
            </a:extLst>
          </p:cNvPr>
          <p:cNvSpPr txBox="1"/>
          <p:nvPr/>
        </p:nvSpPr>
        <p:spPr>
          <a:xfrm>
            <a:off x="8116689" y="1523528"/>
            <a:ext cx="3241593" cy="369332"/>
          </a:xfrm>
          <a:prstGeom prst="rect">
            <a:avLst/>
          </a:prstGeom>
          <a:noFill/>
        </p:spPr>
        <p:txBody>
          <a:bodyPr wrap="none" rtlCol="0">
            <a:spAutoFit/>
          </a:bodyPr>
          <a:lstStyle/>
          <a:p>
            <a:r>
              <a:rPr lang="en-US" altLang="zh-CN" dirty="0"/>
              <a:t>Kai </a:t>
            </a:r>
            <a:r>
              <a:rPr lang="en-US" altLang="zh-CN" dirty="0" err="1"/>
              <a:t>Keng</a:t>
            </a:r>
            <a:r>
              <a:rPr lang="en-US" altLang="zh-CN" dirty="0"/>
              <a:t> Ang,</a:t>
            </a:r>
            <a:r>
              <a:rPr lang="zh-CN" altLang="en-US" dirty="0"/>
              <a:t> </a:t>
            </a:r>
            <a:r>
              <a:rPr lang="en-US" altLang="zh-CN" dirty="0"/>
              <a:t>Singapore, 2014</a:t>
            </a:r>
            <a:endParaRPr lang="zh-CN" altLang="en-US" dirty="0"/>
          </a:p>
        </p:txBody>
      </p:sp>
    </p:spTree>
    <p:extLst>
      <p:ext uri="{BB962C8B-B14F-4D97-AF65-F5344CB8AC3E}">
        <p14:creationId xmlns:p14="http://schemas.microsoft.com/office/powerpoint/2010/main" val="1616824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7F2DAD1-628D-498B-A8EB-BBB4D9F12B14}"/>
              </a:ext>
            </a:extLst>
          </p:cNvPr>
          <p:cNvSpPr>
            <a:spLocks noGrp="1"/>
          </p:cNvSpPr>
          <p:nvPr>
            <p:ph idx="1"/>
          </p:nvPr>
        </p:nvSpPr>
        <p:spPr/>
        <p:txBody>
          <a:bodyPr/>
          <a:lstStyle/>
          <a:p>
            <a:r>
              <a:rPr lang="en-US" altLang="zh-CN" dirty="0"/>
              <a:t>HK intervention</a:t>
            </a:r>
          </a:p>
          <a:p>
            <a:pPr lvl="1"/>
            <a:r>
              <a:rPr lang="en-US" altLang="zh-CN" dirty="0"/>
              <a:t>18 therapy sessions</a:t>
            </a:r>
          </a:p>
          <a:p>
            <a:pPr lvl="1"/>
            <a:r>
              <a:rPr lang="en-US" altLang="zh-CN" dirty="0"/>
              <a:t>the setup for the HK intervention is the same as the BCI-HK intervention</a:t>
            </a:r>
          </a:p>
          <a:p>
            <a:pPr lvl="1"/>
            <a:r>
              <a:rPr lang="en-US" altLang="zh-CN" dirty="0"/>
              <a:t>4 runs of 30 PP trials / session</a:t>
            </a:r>
          </a:p>
          <a:p>
            <a:pPr lvl="2"/>
            <a:r>
              <a:rPr lang="en-US" altLang="zh-CN" dirty="0"/>
              <a:t>first 2 runs hand grasping PP</a:t>
            </a:r>
          </a:p>
          <a:p>
            <a:pPr lvl="2"/>
            <a:r>
              <a:rPr lang="en-US" altLang="zh-CN" dirty="0"/>
              <a:t>subsequent 2 runs knob manipulation PP</a:t>
            </a:r>
          </a:p>
          <a:p>
            <a:pPr lvl="1"/>
            <a:r>
              <a:rPr lang="en-US" altLang="zh-CN" dirty="0"/>
              <a:t>If no movements from the subject were detected, the HK would initiate fully assisted PP after 2 s</a:t>
            </a:r>
            <a:endParaRPr lang="zh-CN" altLang="en-US" dirty="0"/>
          </a:p>
        </p:txBody>
      </p:sp>
      <p:sp>
        <p:nvSpPr>
          <p:cNvPr id="4" name="标题 1">
            <a:extLst>
              <a:ext uri="{FF2B5EF4-FFF2-40B4-BE49-F238E27FC236}">
                <a16:creationId xmlns:a16="http://schemas.microsoft.com/office/drawing/2014/main" id="{33012098-F460-4E23-B97D-B31C77375CDB}"/>
              </a:ext>
            </a:extLst>
          </p:cNvPr>
          <p:cNvSpPr>
            <a:spLocks noGrp="1"/>
          </p:cNvSpPr>
          <p:nvPr>
            <p:ph type="title"/>
          </p:nvPr>
        </p:nvSpPr>
        <p:spPr>
          <a:xfrm>
            <a:off x="838200" y="365125"/>
            <a:ext cx="10515600" cy="1325563"/>
          </a:xfrm>
        </p:spPr>
        <p:txBody>
          <a:bodyPr>
            <a:noAutofit/>
          </a:bodyPr>
          <a:lstStyle/>
          <a:p>
            <a:r>
              <a:rPr lang="en-US" altLang="zh-CN" sz="3200" dirty="0"/>
              <a:t>Brain-computer interface-based robotic end effector system for wrist and hand rehabilitation results of a three-armed randomized controlled trial for chronic stroke</a:t>
            </a:r>
            <a:endParaRPr lang="zh-CN" altLang="en-US" sz="3200" dirty="0"/>
          </a:p>
        </p:txBody>
      </p:sp>
      <p:sp>
        <p:nvSpPr>
          <p:cNvPr id="5" name="文本框 4">
            <a:extLst>
              <a:ext uri="{FF2B5EF4-FFF2-40B4-BE49-F238E27FC236}">
                <a16:creationId xmlns:a16="http://schemas.microsoft.com/office/drawing/2014/main" id="{F4D57DCF-D73C-47C5-960B-A6E2E77609F4}"/>
              </a:ext>
            </a:extLst>
          </p:cNvPr>
          <p:cNvSpPr txBox="1"/>
          <p:nvPr/>
        </p:nvSpPr>
        <p:spPr>
          <a:xfrm>
            <a:off x="8116689" y="1523528"/>
            <a:ext cx="3241593" cy="369332"/>
          </a:xfrm>
          <a:prstGeom prst="rect">
            <a:avLst/>
          </a:prstGeom>
          <a:noFill/>
        </p:spPr>
        <p:txBody>
          <a:bodyPr wrap="none" rtlCol="0">
            <a:spAutoFit/>
          </a:bodyPr>
          <a:lstStyle/>
          <a:p>
            <a:r>
              <a:rPr lang="en-US" altLang="zh-CN" dirty="0"/>
              <a:t>Kai </a:t>
            </a:r>
            <a:r>
              <a:rPr lang="en-US" altLang="zh-CN" dirty="0" err="1"/>
              <a:t>Keng</a:t>
            </a:r>
            <a:r>
              <a:rPr lang="en-US" altLang="zh-CN" dirty="0"/>
              <a:t> Ang,</a:t>
            </a:r>
            <a:r>
              <a:rPr lang="zh-CN" altLang="en-US" dirty="0"/>
              <a:t> </a:t>
            </a:r>
            <a:r>
              <a:rPr lang="en-US" altLang="zh-CN" dirty="0"/>
              <a:t>Singapore, 2014</a:t>
            </a:r>
            <a:endParaRPr lang="zh-CN" altLang="en-US" dirty="0"/>
          </a:p>
        </p:txBody>
      </p:sp>
    </p:spTree>
    <p:extLst>
      <p:ext uri="{BB962C8B-B14F-4D97-AF65-F5344CB8AC3E}">
        <p14:creationId xmlns:p14="http://schemas.microsoft.com/office/powerpoint/2010/main" val="4262257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80EBCF4-8818-4434-B33F-87A49A69713E}"/>
              </a:ext>
            </a:extLst>
          </p:cNvPr>
          <p:cNvSpPr>
            <a:spLocks noGrp="1"/>
          </p:cNvSpPr>
          <p:nvPr>
            <p:ph idx="1"/>
          </p:nvPr>
        </p:nvSpPr>
        <p:spPr/>
        <p:txBody>
          <a:bodyPr/>
          <a:lstStyle/>
          <a:p>
            <a:r>
              <a:rPr lang="en-US" altLang="zh-CN" dirty="0"/>
              <a:t>SAT intervention</a:t>
            </a:r>
          </a:p>
          <a:p>
            <a:pPr lvl="1"/>
            <a:r>
              <a:rPr lang="en-US" altLang="zh-CN" dirty="0"/>
              <a:t>18 therapist-assisted sessions</a:t>
            </a:r>
          </a:p>
          <a:p>
            <a:pPr lvl="1"/>
            <a:r>
              <a:rPr lang="en-US" altLang="zh-CN" dirty="0"/>
              <a:t>60 min of repetitive task training focusing on forearm pronation-supination movements incorporating wrist control and  grasp-release of various objects</a:t>
            </a:r>
          </a:p>
          <a:p>
            <a:r>
              <a:rPr lang="en-US" altLang="zh-CN" dirty="0"/>
              <a:t>Therapist-assisted arm mobilization</a:t>
            </a:r>
          </a:p>
          <a:p>
            <a:pPr lvl="1"/>
            <a:r>
              <a:rPr lang="en-US" altLang="zh-CN" dirty="0"/>
              <a:t>included tone management and  facilitation toward normal arm movement patterns via various  closed-chain functional reach activities</a:t>
            </a:r>
            <a:endParaRPr lang="zh-CN" altLang="en-US" dirty="0"/>
          </a:p>
        </p:txBody>
      </p:sp>
      <p:sp>
        <p:nvSpPr>
          <p:cNvPr id="6" name="标题 1">
            <a:extLst>
              <a:ext uri="{FF2B5EF4-FFF2-40B4-BE49-F238E27FC236}">
                <a16:creationId xmlns:a16="http://schemas.microsoft.com/office/drawing/2014/main" id="{B395DD04-574A-4540-974A-5EB357A83641}"/>
              </a:ext>
            </a:extLst>
          </p:cNvPr>
          <p:cNvSpPr>
            <a:spLocks noGrp="1"/>
          </p:cNvSpPr>
          <p:nvPr>
            <p:ph type="title"/>
          </p:nvPr>
        </p:nvSpPr>
        <p:spPr>
          <a:xfrm>
            <a:off x="838200" y="365125"/>
            <a:ext cx="10515600" cy="1325563"/>
          </a:xfrm>
        </p:spPr>
        <p:txBody>
          <a:bodyPr>
            <a:noAutofit/>
          </a:bodyPr>
          <a:lstStyle/>
          <a:p>
            <a:r>
              <a:rPr lang="en-US" altLang="zh-CN" sz="3200" dirty="0"/>
              <a:t>Brain-computer interface-based robotic end effector system for wrist and hand rehabilitation results of a three-armed randomized controlled trial for chronic stroke</a:t>
            </a:r>
            <a:endParaRPr lang="zh-CN" altLang="en-US" sz="3200" dirty="0"/>
          </a:p>
        </p:txBody>
      </p:sp>
      <p:sp>
        <p:nvSpPr>
          <p:cNvPr id="7" name="文本框 6">
            <a:extLst>
              <a:ext uri="{FF2B5EF4-FFF2-40B4-BE49-F238E27FC236}">
                <a16:creationId xmlns:a16="http://schemas.microsoft.com/office/drawing/2014/main" id="{1E26A5E4-6BF9-4AAC-B160-58EC9B3AC744}"/>
              </a:ext>
            </a:extLst>
          </p:cNvPr>
          <p:cNvSpPr txBox="1"/>
          <p:nvPr/>
        </p:nvSpPr>
        <p:spPr>
          <a:xfrm>
            <a:off x="8116689" y="1523528"/>
            <a:ext cx="3241593" cy="369332"/>
          </a:xfrm>
          <a:prstGeom prst="rect">
            <a:avLst/>
          </a:prstGeom>
          <a:noFill/>
        </p:spPr>
        <p:txBody>
          <a:bodyPr wrap="none" rtlCol="0">
            <a:spAutoFit/>
          </a:bodyPr>
          <a:lstStyle/>
          <a:p>
            <a:r>
              <a:rPr lang="en-US" altLang="zh-CN" dirty="0"/>
              <a:t>Kai </a:t>
            </a:r>
            <a:r>
              <a:rPr lang="en-US" altLang="zh-CN" dirty="0" err="1"/>
              <a:t>Keng</a:t>
            </a:r>
            <a:r>
              <a:rPr lang="en-US" altLang="zh-CN" dirty="0"/>
              <a:t> Ang,</a:t>
            </a:r>
            <a:r>
              <a:rPr lang="zh-CN" altLang="en-US" dirty="0"/>
              <a:t> </a:t>
            </a:r>
            <a:r>
              <a:rPr lang="en-US" altLang="zh-CN" dirty="0"/>
              <a:t>Singapore, 2014</a:t>
            </a:r>
            <a:endParaRPr lang="zh-CN" altLang="en-US" dirty="0"/>
          </a:p>
        </p:txBody>
      </p:sp>
    </p:spTree>
    <p:extLst>
      <p:ext uri="{BB962C8B-B14F-4D97-AF65-F5344CB8AC3E}">
        <p14:creationId xmlns:p14="http://schemas.microsoft.com/office/powerpoint/2010/main" val="232843387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2308</TotalTime>
  <Words>998</Words>
  <Application>Microsoft Office PowerPoint</Application>
  <PresentationFormat>宽屏</PresentationFormat>
  <Paragraphs>108</Paragraphs>
  <Slides>17</Slides>
  <Notes>6</Notes>
  <HiddenSlides>3</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17</vt:i4>
      </vt:variant>
    </vt:vector>
  </HeadingPairs>
  <TitlesOfParts>
    <vt:vector size="21" baseType="lpstr">
      <vt:lpstr>等线</vt:lpstr>
      <vt:lpstr>等线 Light</vt:lpstr>
      <vt:lpstr>Arial</vt:lpstr>
      <vt:lpstr>Office 主题​​</vt:lpstr>
      <vt:lpstr>中风康复BCI实验范式</vt:lpstr>
      <vt:lpstr>PowerPoint 演示文稿</vt:lpstr>
      <vt:lpstr>A Randomized Controlled Trial of EEG-Based Motor Imagery Brain-Computer Interface Robotic Rehabilitation for Stroke</vt:lpstr>
      <vt:lpstr>A Randomized Controlled Trial of EEG-Based Motor Imagery Brain-Computer Interface Robotic Rehabilitation for Stroke</vt:lpstr>
      <vt:lpstr>Brain-computer interface-based robotic end effector system for wrist and hand rehabilitation results of a three-armed randomized controlled trial for chronic stroke</vt:lpstr>
      <vt:lpstr>Brain-computer interface-based robotic end effector system for wrist and hand rehabilitation results of a three-armed randomized controlled trial for chronic stroke</vt:lpstr>
      <vt:lpstr>Brain-computer interface-based robotic end effector system for wrist and hand rehabilitation results of a three-armed randomized controlled trial for chronic stroke</vt:lpstr>
      <vt:lpstr>Brain-computer interface-based robotic end effector system for wrist and hand rehabilitation results of a three-armed randomized controlled trial for chronic stroke</vt:lpstr>
      <vt:lpstr>Brain-computer interface-based robotic end effector system for wrist and hand rehabilitation results of a three-armed randomized controlled trial for chronic stroke</vt:lpstr>
      <vt:lpstr>Brain-computer interface-based robotic end effector system for wrist and hand rehabilitation results of a three-armed randomized controlled trial for chronic stroke</vt:lpstr>
      <vt:lpstr>EEG-Based Strategies to Detect Motor Imagery for Control and Rehabilitation </vt:lpstr>
      <vt:lpstr>EEG-Based Strategies to Detect Motor Imagery for Control and Rehabilitation </vt:lpstr>
      <vt:lpstr>EEG-Based Strategies to Detect Motor Imagery for Control and Rehabilitation </vt:lpstr>
      <vt:lpstr>EEG-Based Strategies to Detect Motor Imagery for Control and Rehabilitation </vt:lpstr>
      <vt:lpstr>EEG-Based Strategies to Detect Motor Imagery for Control and Rehabilitation </vt:lpstr>
      <vt:lpstr>EEG-Based Strategies to Detect Motor Imagery for Control and Rehabilitation </vt:lpstr>
      <vt:lpstr>EEG-Based Strategies to Detect Motor Imagery for Control and Rehabilitation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45047</dc:creator>
  <cp:lastModifiedBy>45047</cp:lastModifiedBy>
  <cp:revision>50</cp:revision>
  <dcterms:created xsi:type="dcterms:W3CDTF">2017-12-01T07:37:48Z</dcterms:created>
  <dcterms:modified xsi:type="dcterms:W3CDTF">2018-01-09T08:20:13Z</dcterms:modified>
</cp:coreProperties>
</file>