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google.com/document/d/10Dxr5tIc0r3-IISITMv_o4BdNNbOteJV74fC54KT3Is/edit#heading=h.9huux3iwano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Spring 5.0 Rest - Acceso a Google Drive</a:t>
            </a:r>
            <a:endParaRPr/>
          </a:p>
        </p:txBody>
      </p:sp>
      <p:sp>
        <p:nvSpPr>
          <p:cNvPr id="65" name="Shape 65"/>
          <p:cNvSpPr txBox="1"/>
          <p:nvPr>
            <p:ph idx="1" type="subTitle"/>
          </p:nvPr>
        </p:nvSpPr>
        <p:spPr>
          <a:xfrm>
            <a:off x="311700" y="1878560"/>
            <a:ext cx="4242600" cy="7383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000000"/>
                </a:solidFill>
                <a:latin typeface="Arial"/>
                <a:ea typeface="Arial"/>
                <a:cs typeface="Arial"/>
                <a:sym typeface="Arial"/>
              </a:rPr>
              <a:t>Laboratorio 1 - R.I.A</a:t>
            </a:r>
            <a:endParaRPr sz="1800">
              <a:solidFill>
                <a:srgbClr val="000000"/>
              </a:solidFill>
              <a:latin typeface="Arial"/>
              <a:ea typeface="Arial"/>
              <a:cs typeface="Arial"/>
              <a:sym typeface="Arial"/>
            </a:endParaRPr>
          </a:p>
          <a:p>
            <a:pPr indent="0" lvl="0" marL="0">
              <a:spcBef>
                <a:spcPts val="0"/>
              </a:spcBef>
              <a:spcAft>
                <a:spcPts val="0"/>
              </a:spcAft>
              <a:buNone/>
            </a:pPr>
            <a:r>
              <a:rPr lang="es" sz="1800">
                <a:solidFill>
                  <a:srgbClr val="000000"/>
                </a:solidFill>
                <a:latin typeface="Arial"/>
                <a:ea typeface="Arial"/>
                <a:cs typeface="Arial"/>
                <a:sym typeface="Arial"/>
              </a:rPr>
              <a:t>2018</a:t>
            </a:r>
            <a:endParaRPr sz="1800">
              <a:solidFill>
                <a:srgbClr val="000000"/>
              </a:solidFill>
              <a:latin typeface="Arial"/>
              <a:ea typeface="Arial"/>
              <a:cs typeface="Arial"/>
              <a:sym typeface="Arial"/>
            </a:endParaRPr>
          </a:p>
          <a:p>
            <a:pPr indent="0" lvl="0" marL="0">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s" sz="1800">
                <a:solidFill>
                  <a:srgbClr val="000000"/>
                </a:solidFill>
                <a:latin typeface="Arial"/>
                <a:ea typeface="Arial"/>
                <a:cs typeface="Arial"/>
                <a:sym typeface="Arial"/>
              </a:rPr>
              <a:t>Natalie Di Bono</a:t>
            </a:r>
            <a:endParaRPr sz="1800">
              <a:solidFill>
                <a:srgbClr val="000000"/>
              </a:solidFill>
              <a:latin typeface="Arial"/>
              <a:ea typeface="Arial"/>
              <a:cs typeface="Arial"/>
              <a:sym typeface="Arial"/>
            </a:endParaRPr>
          </a:p>
          <a:p>
            <a:pPr indent="0" lvl="0" marL="0" rtl="0" algn="l">
              <a:spcBef>
                <a:spcPts val="0"/>
              </a:spcBef>
              <a:spcAft>
                <a:spcPts val="0"/>
              </a:spcAft>
              <a:buNone/>
            </a:pPr>
            <a:r>
              <a:rPr lang="es" sz="1800">
                <a:solidFill>
                  <a:srgbClr val="000000"/>
                </a:solidFill>
                <a:latin typeface="Arial"/>
                <a:ea typeface="Arial"/>
                <a:cs typeface="Arial"/>
                <a:sym typeface="Arial"/>
              </a:rPr>
              <a:t>Mónica Rodríguez</a:t>
            </a:r>
            <a:endParaRPr sz="1800">
              <a:solidFill>
                <a:srgbClr val="000000"/>
              </a:solidFill>
              <a:latin typeface="Arial"/>
              <a:ea typeface="Arial"/>
              <a:cs typeface="Arial"/>
              <a:sym typeface="Arial"/>
            </a:endParaRPr>
          </a:p>
          <a:p>
            <a:pPr indent="0" lvl="0" marL="0" rtl="0" algn="l">
              <a:spcBef>
                <a:spcPts val="0"/>
              </a:spcBef>
              <a:spcAft>
                <a:spcPts val="0"/>
              </a:spcAft>
              <a:buNone/>
            </a:pPr>
            <a:r>
              <a:rPr lang="es" sz="1800">
                <a:solidFill>
                  <a:srgbClr val="000000"/>
                </a:solidFill>
                <a:latin typeface="Arial"/>
                <a:ea typeface="Arial"/>
                <a:cs typeface="Arial"/>
                <a:sym typeface="Arial"/>
              </a:rPr>
              <a:t>Gastón Añón</a:t>
            </a:r>
            <a:endParaRPr sz="1800">
              <a:solidFill>
                <a:srgbClr val="000000"/>
              </a:solidFill>
              <a:latin typeface="Arial"/>
              <a:ea typeface="Arial"/>
              <a:cs typeface="Arial"/>
              <a:sym typeface="Arial"/>
            </a:endParaRPr>
          </a:p>
          <a:p>
            <a:pPr indent="0" lvl="0" marL="0" rtl="0" algn="l">
              <a:spcBef>
                <a:spcPts val="0"/>
              </a:spcBef>
              <a:spcAft>
                <a:spcPts val="0"/>
              </a:spcAft>
              <a:buNone/>
            </a:pPr>
            <a:r>
              <a:rPr lang="es" sz="1800">
                <a:solidFill>
                  <a:srgbClr val="000000"/>
                </a:solidFill>
                <a:latin typeface="Arial"/>
                <a:ea typeface="Arial"/>
                <a:cs typeface="Arial"/>
                <a:sym typeface="Arial"/>
              </a:rPr>
              <a:t>Bruno Sasso</a:t>
            </a:r>
            <a:endParaRPr sz="1800">
              <a:solidFill>
                <a:srgbClr val="000000"/>
              </a:solidFill>
              <a:latin typeface="Arial"/>
              <a:ea typeface="Arial"/>
              <a:cs typeface="Arial"/>
              <a:sym typeface="Arial"/>
            </a:endParaRPr>
          </a:p>
          <a:p>
            <a:pPr indent="0" lvl="0" marL="0" algn="l">
              <a:spcBef>
                <a:spcPts val="0"/>
              </a:spcBef>
              <a:spcAft>
                <a:spcPts val="0"/>
              </a:spcAft>
              <a:buNone/>
            </a:pPr>
            <a:r>
              <a:t/>
            </a:r>
            <a:endParaRPr sz="1800"/>
          </a:p>
          <a:p>
            <a:pPr indent="0" lvl="0" marL="0" rtl="0">
              <a:spcBef>
                <a:spcPts val="0"/>
              </a:spcBef>
              <a:spcAft>
                <a:spcPts val="0"/>
              </a:spcAft>
              <a:buNone/>
            </a:pPr>
            <a:r>
              <a:t/>
            </a:r>
            <a:endParaRPr/>
          </a:p>
        </p:txBody>
      </p:sp>
      <p:sp>
        <p:nvSpPr>
          <p:cNvPr id="66" name="Shape 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latin typeface="Roboto"/>
                <a:ea typeface="Roboto"/>
                <a:cs typeface="Roboto"/>
                <a:sym typeface="Roboto"/>
              </a:rPr>
              <a:t>‹#›</a:t>
            </a:fld>
            <a:endParaRPr>
              <a:latin typeface="Roboto"/>
              <a:ea typeface="Roboto"/>
              <a:cs typeface="Roboto"/>
              <a:sym typeface="Roboto"/>
            </a:endParaRPr>
          </a:p>
        </p:txBody>
      </p:sp>
    </p:spTree>
  </p:cSld>
  <p:clrMapOvr>
    <a:masterClrMapping/>
  </p:clrMapOvr>
  <mc:AlternateContent>
    <mc:Choice Requires="p14">
      <p:transition spd="slow" p14:dur="1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25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Archivo</a:t>
            </a:r>
            <a:endParaRPr/>
          </a:p>
          <a:p>
            <a:pPr indent="0" lvl="0" marL="0">
              <a:spcBef>
                <a:spcPts val="0"/>
              </a:spcBef>
              <a:spcAft>
                <a:spcPts val="0"/>
              </a:spcAft>
              <a:buNone/>
            </a:pPr>
            <a:r>
              <a:rPr lang="es"/>
              <a:t>Anotaciones</a:t>
            </a:r>
            <a:endParaRPr/>
          </a:p>
        </p:txBody>
      </p:sp>
      <p:sp>
        <p:nvSpPr>
          <p:cNvPr id="131" name="Shape 13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solidFill>
                  <a:srgbClr val="000000"/>
                </a:solidFill>
                <a:latin typeface="Arial"/>
                <a:ea typeface="Arial"/>
                <a:cs typeface="Arial"/>
                <a:sym typeface="Arial"/>
              </a:rPr>
              <a:t>-Es similar a directorio, contiene las mismas propiedades para ignorar y hacer match con determinados atributos del JSON (@JsonIgnoreProperties y @JsonProperty)</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-Dicha clase no define ninguna lista.</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-Se definen los atributos que nos interesa recibir en la respuesta JSON: id, nombre, tipo_de_archivo, webContentLink (Permite obtener un link para descargar el archivo siempre y cuando este no sea un documento propio de Google, es decir un Google doc, Google sheet, etc), webViewLink (Permite obtener un link para poder realizar un preview de todos los archivos incluidos los documentos de Google).</a:t>
            </a:r>
            <a:endParaRPr sz="1400"/>
          </a:p>
        </p:txBody>
      </p:sp>
      <p:sp>
        <p:nvSpPr>
          <p:cNvPr id="132" name="Shape 1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Spring Rest Controller</a:t>
            </a:r>
            <a:endParaRPr/>
          </a:p>
          <a:p>
            <a:pPr indent="0" lvl="0" marL="0" rtl="0">
              <a:spcBef>
                <a:spcPts val="0"/>
              </a:spcBef>
              <a:spcAft>
                <a:spcPts val="0"/>
              </a:spcAft>
              <a:buNone/>
            </a:pPr>
            <a:r>
              <a:rPr lang="es"/>
              <a:t>Formato JSON.</a:t>
            </a:r>
            <a:endParaRPr/>
          </a:p>
        </p:txBody>
      </p:sp>
      <p:sp>
        <p:nvSpPr>
          <p:cNvPr id="138" name="Shape 13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solidFill>
                  <a:srgbClr val="000000"/>
                </a:solidFill>
                <a:latin typeface="Arial"/>
                <a:ea typeface="Arial"/>
                <a:cs typeface="Arial"/>
                <a:sym typeface="Arial"/>
              </a:rPr>
              <a:t>-</a:t>
            </a:r>
            <a:r>
              <a:rPr lang="es" sz="1400">
                <a:solidFill>
                  <a:srgbClr val="000000"/>
                </a:solidFill>
                <a:latin typeface="Arial"/>
                <a:ea typeface="Arial"/>
                <a:cs typeface="Arial"/>
                <a:sym typeface="Arial"/>
              </a:rPr>
              <a:t>Dicha clase actúa como controlador y maneja los requests de modo que en cada respuesta sea posible retornar un objeto de dominio (ejemplo en formato </a:t>
            </a:r>
            <a:r>
              <a:rPr b="1" lang="es" sz="1400" u="sng">
                <a:solidFill>
                  <a:srgbClr val="000000"/>
                </a:solidFill>
                <a:latin typeface="Arial"/>
                <a:ea typeface="Arial"/>
                <a:cs typeface="Arial"/>
                <a:sym typeface="Arial"/>
              </a:rPr>
              <a:t>JSON</a:t>
            </a:r>
            <a:r>
              <a:rPr lang="e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-Se define un método de tipo String dado que se va a retornar el body del response como String en formato </a:t>
            </a:r>
            <a:r>
              <a:rPr b="1" lang="es" sz="1400" u="sng">
                <a:solidFill>
                  <a:srgbClr val="000000"/>
                </a:solidFill>
                <a:latin typeface="Arial"/>
                <a:ea typeface="Arial"/>
                <a:cs typeface="Arial"/>
                <a:sym typeface="Arial"/>
              </a:rPr>
              <a:t>JSON</a:t>
            </a:r>
            <a:r>
              <a:rPr lang="e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-Para esto se realizan los siguientes pasos:</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1.Se instancia RestTemplate</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2.Se obtiene la data con getForObject()</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3.Se Mapea al ser obtenida a un objeto JAVA (Directorio)</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4.Con Gson se pasa el objeto dir a String para imprimirlo en formato JSON con el metodo toJson de GSON.</a:t>
            </a:r>
            <a:endParaRPr sz="1400">
              <a:solidFill>
                <a:srgbClr val="000000"/>
              </a:solidFill>
              <a:latin typeface="Arial"/>
              <a:ea typeface="Arial"/>
              <a:cs typeface="Arial"/>
              <a:sym typeface="Arial"/>
            </a:endParaRPr>
          </a:p>
        </p:txBody>
      </p:sp>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100"/>
                                        <p:tgtEl>
                                          <p:spTgt spid="137"/>
                                        </p:tgtEl>
                                        <p:attrNameLst>
                                          <p:attrName>ppt_x</p:attrName>
                                        </p:attrNameLst>
                                      </p:cBhvr>
                                      <p:tavLst>
                                        <p:tav fmla="" tm="0">
                                          <p:val>
                                            <p:strVal val="#ppt_x-1"/>
                                          </p:val>
                                        </p:tav>
                                        <p:tav fmla="" tm="100000">
                                          <p:val>
                                            <p:strVal val="#ppt_x"/>
                                          </p:val>
                                        </p:tav>
                                      </p:tavLst>
                                    </p:anim>
                                  </p:childTnLst>
                                </p:cTn>
                              </p:par>
                            </p:childTnLst>
                          </p:cTn>
                        </p:par>
                        <p:par>
                          <p:cTn fill="hold">
                            <p:stCondLst>
                              <p:cond delay="1100"/>
                            </p:stCondLst>
                            <p:childTnLst>
                              <p:par>
                                <p:cTn fill="hold" nodeType="after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Spring Rest Controller</a:t>
            </a:r>
            <a:endParaRPr/>
          </a:p>
          <a:p>
            <a:pPr indent="0" lvl="0" marL="0" rtl="0">
              <a:spcBef>
                <a:spcPts val="0"/>
              </a:spcBef>
              <a:spcAft>
                <a:spcPts val="0"/>
              </a:spcAft>
              <a:buNone/>
            </a:pPr>
            <a:r>
              <a:rPr lang="es"/>
              <a:t>Anotaciones</a:t>
            </a:r>
            <a:endParaRPr/>
          </a:p>
        </p:txBody>
      </p:sp>
      <p:sp>
        <p:nvSpPr>
          <p:cNvPr id="145" name="Shape 145"/>
          <p:cNvSpPr txBox="1"/>
          <p:nvPr>
            <p:ph idx="1" type="body"/>
          </p:nvPr>
        </p:nvSpPr>
        <p:spPr>
          <a:xfrm>
            <a:off x="4717375" y="119150"/>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100">
                <a:solidFill>
                  <a:srgbClr val="000000"/>
                </a:solidFill>
                <a:latin typeface="Arial"/>
                <a:ea typeface="Arial"/>
                <a:cs typeface="Arial"/>
                <a:sym typeface="Arial"/>
              </a:rPr>
              <a:t>@RestController</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-Define a la clase como Controlador</a:t>
            </a:r>
            <a:endParaRPr b="1" sz="1100">
              <a:solidFill>
                <a:srgbClr val="000000"/>
              </a:solidFill>
              <a:latin typeface="Arial"/>
              <a:ea typeface="Arial"/>
              <a:cs typeface="Arial"/>
              <a:sym typeface="Arial"/>
            </a:endParaRPr>
          </a:p>
          <a:p>
            <a:pPr indent="0" lvl="0" marL="0" rtl="0">
              <a:spcBef>
                <a:spcPts val="0"/>
              </a:spcBef>
              <a:spcAft>
                <a:spcPts val="0"/>
              </a:spcAft>
              <a:buNone/>
            </a:pPr>
            <a:r>
              <a:t/>
            </a:r>
            <a:endParaRPr b="1" sz="1100">
              <a:solidFill>
                <a:srgbClr val="000000"/>
              </a:solidFill>
              <a:latin typeface="Arial"/>
              <a:ea typeface="Arial"/>
              <a:cs typeface="Arial"/>
              <a:sym typeface="Arial"/>
            </a:endParaRPr>
          </a:p>
          <a:p>
            <a:pPr indent="0" lvl="0" marL="0" rtl="0">
              <a:spcBef>
                <a:spcPts val="0"/>
              </a:spcBef>
              <a:spcAft>
                <a:spcPts val="0"/>
              </a:spcAft>
              <a:buNone/>
            </a:pPr>
            <a:r>
              <a:rPr b="1" lang="es" sz="1100">
                <a:solidFill>
                  <a:srgbClr val="000000"/>
                </a:solidFill>
                <a:latin typeface="Arial"/>
                <a:ea typeface="Arial"/>
                <a:cs typeface="Arial"/>
                <a:sym typeface="Arial"/>
              </a:rPr>
              <a:t>@RequestMapping</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-Asegura que las solicitudes HTTP que se realicen a determinada url se mapean al método correcto. En éste caso nos aseguramos que las solicitudes realizadas a “localhost:8080//sendGetToDrive” se mapean al método: </a:t>
            </a:r>
            <a:r>
              <a:rPr i="1" lang="es" sz="1100">
                <a:solidFill>
                  <a:srgbClr val="000000"/>
                </a:solidFill>
                <a:latin typeface="Arial"/>
                <a:ea typeface="Arial"/>
                <a:cs typeface="Arial"/>
                <a:sym typeface="Arial"/>
              </a:rPr>
              <a:t>getListOfFilesFromDrive().</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b="1" sz="1100">
              <a:solidFill>
                <a:srgbClr val="000000"/>
              </a:solidFill>
              <a:latin typeface="Arial"/>
              <a:ea typeface="Arial"/>
              <a:cs typeface="Arial"/>
              <a:sym typeface="Arial"/>
            </a:endParaRPr>
          </a:p>
          <a:p>
            <a:pPr indent="0" lvl="0" marL="0" rtl="0">
              <a:spcBef>
                <a:spcPts val="0"/>
              </a:spcBef>
              <a:spcAft>
                <a:spcPts val="0"/>
              </a:spcAft>
              <a:buNone/>
            </a:pPr>
            <a:r>
              <a:rPr b="1" lang="es" sz="1100">
                <a:solidFill>
                  <a:srgbClr val="000000"/>
                </a:solidFill>
                <a:latin typeface="Arial"/>
                <a:ea typeface="Arial"/>
                <a:cs typeface="Arial"/>
                <a:sym typeface="Arial"/>
              </a:rPr>
              <a:t>RestTemplate</a:t>
            </a: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-Template que provee Spring para interactuar de manera sencilla con servicios Rest</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-Simplifica la comunicación con los servidores HTTP aplicando principios RESTful. Maneja conexiones HTTP, permitiendo a través de la URL la extracción de los resultados.</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b="1" lang="es" sz="1100">
                <a:solidFill>
                  <a:srgbClr val="000000"/>
                </a:solidFill>
                <a:latin typeface="Arial"/>
                <a:ea typeface="Arial"/>
                <a:cs typeface="Arial"/>
                <a:sym typeface="Arial"/>
              </a:rPr>
              <a:t>restTemplate.getForObject()</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(getForObject(java.net.URI url, java.lang.Class&lt;T&gt; responseType))</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-Recupera el response haciendo un GET a la URL dada</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-Es posible recuperar una representación del response en String o bien en cualquier tipo de objeto definido como POJO en el proyecto.</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Ejemplos de Mapeo</a:t>
            </a:r>
            <a:endParaRPr/>
          </a:p>
        </p:txBody>
      </p:sp>
      <p:sp>
        <p:nvSpPr>
          <p:cNvPr id="152" name="Shape 15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-Mapeo JAVA Object.</a:t>
            </a:r>
            <a:r>
              <a:rPr lang="e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-Mapeo a String</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-Mapeo del Objeto JAVA obtenido a String con GSON.</a:t>
            </a:r>
            <a:endParaRPr sz="1800">
              <a:solidFill>
                <a:srgbClr val="000000"/>
              </a:solidFill>
              <a:latin typeface="Arial"/>
              <a:ea typeface="Arial"/>
              <a:cs typeface="Arial"/>
              <a:sym typeface="Arial"/>
            </a:endParaRPr>
          </a:p>
        </p:txBody>
      </p:sp>
      <p:sp>
        <p:nvSpPr>
          <p:cNvPr id="153" name="Shape 1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Ejemplos de mapeo</a:t>
            </a:r>
            <a:endParaRPr/>
          </a:p>
          <a:p>
            <a:pPr indent="0" lvl="0" marL="0">
              <a:spcBef>
                <a:spcPts val="0"/>
              </a:spcBef>
              <a:spcAft>
                <a:spcPts val="0"/>
              </a:spcAft>
              <a:buNone/>
            </a:pPr>
            <a:r>
              <a:rPr lang="es"/>
              <a:t>-Mapeo a JAVA Object</a:t>
            </a:r>
            <a:endParaRPr/>
          </a:p>
        </p:txBody>
      </p:sp>
      <p:sp>
        <p:nvSpPr>
          <p:cNvPr id="159" name="Shape 159"/>
          <p:cNvSpPr txBox="1"/>
          <p:nvPr>
            <p:ph idx="1" type="body"/>
          </p:nvPr>
        </p:nvSpPr>
        <p:spPr>
          <a:xfrm>
            <a:off x="4644675" y="500925"/>
            <a:ext cx="4376400" cy="4642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100">
                <a:solidFill>
                  <a:srgbClr val="000000"/>
                </a:solidFill>
                <a:latin typeface="Arial"/>
                <a:ea typeface="Arial"/>
                <a:cs typeface="Arial"/>
                <a:sym typeface="Arial"/>
              </a:rPr>
              <a:t>Directorio dir = restTemplate.getForObject("https://www.googleapis.com/drive/v3/files?q=’1xob03jh8nZbHsT4tZF63w_tYR9ZW4mhZ'+in+parents&amp;fields=files(id,mimeType,name,webContentLink,webViewLink)&amp;key=AIzaSyDJymYnm4OA2Cf4YBEZhH5_V__vUu10rkY", Directorio.class);</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Habiendo desarrollado el método toString en las clases Directorio y Archivo, esta es una posible impresión en consola del contenido del objeto mapeado:</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System.out.println(dir.toString());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s" sz="1100">
                <a:solidFill>
                  <a:srgbClr val="000000"/>
                </a:solidFill>
                <a:latin typeface="Arial"/>
                <a:ea typeface="Arial"/>
                <a:cs typeface="Arial"/>
                <a:sym typeface="Arial"/>
              </a:rPr>
              <a:t>Mostrando en consola:</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b="1" sz="1100">
              <a:solidFill>
                <a:srgbClr val="000000"/>
              </a:solidFill>
              <a:latin typeface="Arial"/>
              <a:ea typeface="Arial"/>
              <a:cs typeface="Arial"/>
              <a:sym typeface="Arial"/>
            </a:endParaRPr>
          </a:p>
          <a:p>
            <a:pPr indent="0" lvl="0" marL="0" rtl="0">
              <a:spcBef>
                <a:spcPts val="0"/>
              </a:spcBef>
              <a:spcAft>
                <a:spcPts val="0"/>
              </a:spcAft>
              <a:buNone/>
            </a:pPr>
            <a:r>
              <a:rPr b="1" lang="es" sz="1100">
                <a:solidFill>
                  <a:srgbClr val="000000"/>
                </a:solidFill>
                <a:latin typeface="Arial"/>
                <a:ea typeface="Arial"/>
                <a:cs typeface="Arial"/>
                <a:sym typeface="Arial"/>
              </a:rPr>
              <a:t>Directorio</a:t>
            </a:r>
            <a:r>
              <a:rPr lang="es" sz="1100">
                <a:solidFill>
                  <a:srgbClr val="000000"/>
                </a:solidFill>
                <a:latin typeface="Arial"/>
                <a:ea typeface="Arial"/>
                <a:cs typeface="Arial"/>
                <a:sym typeface="Arial"/>
              </a:rPr>
              <a:t>{', </a:t>
            </a:r>
            <a:r>
              <a:rPr b="1" lang="es" sz="1100">
                <a:solidFill>
                  <a:srgbClr val="000000"/>
                </a:solidFill>
                <a:latin typeface="Arial"/>
                <a:ea typeface="Arial"/>
                <a:cs typeface="Arial"/>
                <a:sym typeface="Arial"/>
              </a:rPr>
              <a:t>listaArchivos</a:t>
            </a:r>
            <a:r>
              <a:rPr lang="es" sz="1100">
                <a:solidFill>
                  <a:srgbClr val="000000"/>
                </a:solidFill>
                <a:latin typeface="Arial"/>
                <a:ea typeface="Arial"/>
                <a:cs typeface="Arial"/>
                <a:sym typeface="Arial"/>
              </a:rPr>
              <a:t>=[Archivo{id=1dYFI2EmJnbWePIZ9DflXPiBq7QyPDuFi, nombre=Copy of TestFunc_Práctico2_2018.pdf, tipo_de_archivo=application/pdf, link_descarga=https://drive.google.com/uc?id=1dYFI2EmJnbWePIZ9DflXPiBq7QyPDuFi&amp;export=download, link_preview=https://drive.google.com/file/d/1dYFI2EmJnbWePIZ9DflXPiBq7QyPDuFi/view?usp=drivesdk}, .........etc….}]}</a:t>
            </a:r>
            <a:endParaRPr>
              <a:solidFill>
                <a:srgbClr val="000000"/>
              </a:solidFill>
            </a:endParaRPr>
          </a:p>
        </p:txBody>
      </p:sp>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Clase Main “RunAPI.java”</a:t>
            </a:r>
            <a:endParaRPr/>
          </a:p>
          <a:p>
            <a:pPr indent="0" lvl="0" marL="0" rtl="0">
              <a:lnSpc>
                <a:spcPct val="115000"/>
              </a:lnSpc>
              <a:spcBef>
                <a:spcPts val="1800"/>
              </a:spcBef>
              <a:spcAft>
                <a:spcPts val="600"/>
              </a:spcAft>
              <a:buNone/>
            </a:pPr>
            <a:r>
              <a:t/>
            </a:r>
            <a:endParaRPr b="1" sz="1600">
              <a:solidFill>
                <a:srgbClr val="CC0000"/>
              </a:solidFill>
              <a:latin typeface="Arial"/>
              <a:ea typeface="Arial"/>
              <a:cs typeface="Arial"/>
              <a:sym typeface="Arial"/>
            </a:endParaRPr>
          </a:p>
        </p:txBody>
      </p:sp>
      <p:sp>
        <p:nvSpPr>
          <p:cNvPr id="166" name="Shape 166"/>
          <p:cNvSpPr txBox="1"/>
          <p:nvPr>
            <p:ph idx="1" type="body"/>
          </p:nvPr>
        </p:nvSpPr>
        <p:spPr>
          <a:xfrm>
            <a:off x="4662850" y="82800"/>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Esta es la clase principal del proyecto, la que inicia el servidor ya que con la ayuda de </a:t>
            </a:r>
            <a:r>
              <a:rPr b="1" lang="es" sz="1400">
                <a:solidFill>
                  <a:srgbClr val="000000"/>
                </a:solidFill>
                <a:latin typeface="Arial"/>
                <a:ea typeface="Arial"/>
                <a:cs typeface="Arial"/>
                <a:sym typeface="Arial"/>
              </a:rPr>
              <a:t>Spring Boot</a:t>
            </a:r>
            <a:r>
              <a:rPr lang="es" sz="1400">
                <a:solidFill>
                  <a:srgbClr val="000000"/>
                </a:solidFill>
                <a:latin typeface="Arial"/>
                <a:ea typeface="Arial"/>
                <a:cs typeface="Arial"/>
                <a:sym typeface="Arial"/>
              </a:rPr>
              <a:t> es posible iniciar el server sin necesidad de utilizar Tomcat u otro servicio aparte (ya que este se encuentra embebido).</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Para ello se define la anotación </a:t>
            </a:r>
            <a:r>
              <a:rPr b="1" lang="es" sz="1400">
                <a:solidFill>
                  <a:srgbClr val="000000"/>
                </a:solidFill>
                <a:latin typeface="Arial"/>
                <a:ea typeface="Arial"/>
                <a:cs typeface="Arial"/>
                <a:sym typeface="Arial"/>
              </a:rPr>
              <a:t>@SpringBootApplication</a:t>
            </a:r>
            <a:r>
              <a:rPr lang="es" sz="1400">
                <a:solidFill>
                  <a:srgbClr val="000000"/>
                </a:solidFill>
                <a:latin typeface="Arial"/>
                <a:ea typeface="Arial"/>
                <a:cs typeface="Arial"/>
                <a:sym typeface="Arial"/>
              </a:rPr>
              <a:t> y luego en la clase dentro del método Main se invoca el método SpringApplication.run pasandole como parámetro el nombre de la clase RunAPI.class</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
        <p:nvSpPr>
          <p:cNvPr id="167" name="Shape 1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68" name="Shape 168"/>
          <p:cNvPicPr preferRelativeResize="0"/>
          <p:nvPr/>
        </p:nvPicPr>
        <p:blipFill>
          <a:blip r:embed="rId3">
            <a:alphaModFix/>
          </a:blip>
          <a:stretch>
            <a:fillRect/>
          </a:stretch>
        </p:blipFill>
        <p:spPr>
          <a:xfrm>
            <a:off x="4915275" y="3227950"/>
            <a:ext cx="3242795" cy="1828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Servicio</a:t>
            </a:r>
            <a:endParaRPr/>
          </a:p>
          <a:p>
            <a:pPr indent="0" lvl="0" marL="0">
              <a:spcBef>
                <a:spcPts val="0"/>
              </a:spcBef>
              <a:spcAft>
                <a:spcPts val="0"/>
              </a:spcAft>
              <a:buNone/>
            </a:pPr>
            <a:r>
              <a:rPr lang="es"/>
              <a:t>	Restful - ECHO</a:t>
            </a:r>
            <a:endParaRPr/>
          </a:p>
        </p:txBody>
      </p:sp>
      <p:sp>
        <p:nvSpPr>
          <p:cNvPr id="174" name="Shape 174"/>
          <p:cNvSpPr txBox="1"/>
          <p:nvPr>
            <p:ph idx="1" type="body"/>
          </p:nvPr>
        </p:nvSpPr>
        <p:spPr>
          <a:xfrm>
            <a:off x="4644675" y="3711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solidFill>
                  <a:srgbClr val="000000"/>
                </a:solidFill>
                <a:latin typeface="Arial"/>
                <a:ea typeface="Arial"/>
                <a:cs typeface="Arial"/>
                <a:sym typeface="Arial"/>
              </a:rPr>
              <a:t>Aplicación Restful que hace eco de los requests que haga el usuario.</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Dicho de otro modo, ésta API retorna en formato JSON el string ingresado por el usuario en la URL.</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b="1" lang="es" sz="1400">
                <a:solidFill>
                  <a:srgbClr val="000000"/>
                </a:solidFill>
                <a:latin typeface="Arial"/>
                <a:ea typeface="Arial"/>
                <a:cs typeface="Arial"/>
                <a:sym typeface="Arial"/>
              </a:rPr>
              <a:t>Ejemplo:</a:t>
            </a:r>
            <a:endParaRPr b="1"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b="1" lang="es" sz="1400" u="sng">
                <a:solidFill>
                  <a:srgbClr val="000000"/>
                </a:solidFill>
                <a:latin typeface="Arial"/>
                <a:ea typeface="Arial"/>
                <a:cs typeface="Arial"/>
                <a:sym typeface="Arial"/>
              </a:rPr>
              <a:t>GET request</a:t>
            </a:r>
            <a:r>
              <a:rPr lang="e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localhost:8080/enviando request de prueba</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b="1" lang="es" sz="1400" u="sng">
                <a:solidFill>
                  <a:srgbClr val="000000"/>
                </a:solidFill>
                <a:latin typeface="Arial"/>
                <a:ea typeface="Arial"/>
                <a:cs typeface="Arial"/>
                <a:sym typeface="Arial"/>
              </a:rPr>
              <a:t>Response:</a:t>
            </a:r>
            <a:endParaRPr b="1" sz="1400" u="sng">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latin typeface="Consolas"/>
                <a:ea typeface="Consolas"/>
                <a:cs typeface="Consolas"/>
                <a:sym typeface="Consolas"/>
              </a:rPr>
              <a:t>{  </a:t>
            </a:r>
            <a:endParaRPr sz="1400">
              <a:latin typeface="Consolas"/>
              <a:ea typeface="Consolas"/>
              <a:cs typeface="Consolas"/>
              <a:sym typeface="Consolas"/>
            </a:endParaRPr>
          </a:p>
          <a:p>
            <a:pPr indent="0" lvl="0" marL="0" rtl="0">
              <a:spcBef>
                <a:spcPts val="0"/>
              </a:spcBef>
              <a:spcAft>
                <a:spcPts val="0"/>
              </a:spcAft>
              <a:buNone/>
            </a:pPr>
            <a:r>
              <a:rPr lang="es" sz="1400">
                <a:solidFill>
                  <a:srgbClr val="555555"/>
                </a:solidFill>
                <a:latin typeface="Consolas"/>
                <a:ea typeface="Consolas"/>
                <a:cs typeface="Consolas"/>
                <a:sym typeface="Consolas"/>
              </a:rPr>
              <a:t>   </a:t>
            </a:r>
            <a:r>
              <a:rPr b="1" lang="es" sz="1400">
                <a:solidFill>
                  <a:srgbClr val="333333"/>
                </a:solidFill>
                <a:latin typeface="Consolas"/>
                <a:ea typeface="Consolas"/>
                <a:cs typeface="Consolas"/>
                <a:sym typeface="Consolas"/>
              </a:rPr>
              <a:t>"id"</a:t>
            </a:r>
            <a:r>
              <a:rPr lang="es" sz="1400">
                <a:latin typeface="Consolas"/>
                <a:ea typeface="Consolas"/>
                <a:cs typeface="Consolas"/>
                <a:sym typeface="Consolas"/>
              </a:rPr>
              <a:t>:</a:t>
            </a:r>
            <a:r>
              <a:rPr lang="es" sz="1400">
                <a:solidFill>
                  <a:srgbClr val="555555"/>
                </a:solidFill>
                <a:latin typeface="Consolas"/>
                <a:ea typeface="Consolas"/>
                <a:cs typeface="Consolas"/>
                <a:sym typeface="Consolas"/>
              </a:rPr>
              <a:t>1</a:t>
            </a:r>
            <a:r>
              <a:rPr lang="es" sz="1400">
                <a:latin typeface="Consolas"/>
                <a:ea typeface="Consolas"/>
                <a:cs typeface="Consolas"/>
                <a:sym typeface="Consolas"/>
              </a:rPr>
              <a:t>,</a:t>
            </a:r>
            <a:endParaRPr sz="1400">
              <a:latin typeface="Consolas"/>
              <a:ea typeface="Consolas"/>
              <a:cs typeface="Consolas"/>
              <a:sym typeface="Consolas"/>
            </a:endParaRPr>
          </a:p>
          <a:p>
            <a:pPr indent="0" lvl="0" marL="0" rtl="0">
              <a:spcBef>
                <a:spcPts val="0"/>
              </a:spcBef>
              <a:spcAft>
                <a:spcPts val="0"/>
              </a:spcAft>
              <a:buNone/>
            </a:pPr>
            <a:r>
              <a:rPr lang="es" sz="1400">
                <a:solidFill>
                  <a:srgbClr val="555555"/>
                </a:solidFill>
                <a:latin typeface="Consolas"/>
                <a:ea typeface="Consolas"/>
                <a:cs typeface="Consolas"/>
                <a:sym typeface="Consolas"/>
              </a:rPr>
              <a:t>   </a:t>
            </a:r>
            <a:r>
              <a:rPr b="1" lang="es" sz="1400">
                <a:solidFill>
                  <a:srgbClr val="333333"/>
                </a:solidFill>
                <a:latin typeface="Consolas"/>
                <a:ea typeface="Consolas"/>
                <a:cs typeface="Consolas"/>
                <a:sym typeface="Consolas"/>
              </a:rPr>
              <a:t>"content"</a:t>
            </a:r>
            <a:r>
              <a:rPr lang="es" sz="1400">
                <a:latin typeface="Consolas"/>
                <a:ea typeface="Consolas"/>
                <a:cs typeface="Consolas"/>
                <a:sym typeface="Consolas"/>
              </a:rPr>
              <a:t>:</a:t>
            </a:r>
            <a:r>
              <a:rPr lang="es" sz="1400">
                <a:solidFill>
                  <a:srgbClr val="555555"/>
                </a:solidFill>
                <a:latin typeface="Consolas"/>
                <a:ea typeface="Consolas"/>
                <a:cs typeface="Consolas"/>
                <a:sym typeface="Consolas"/>
              </a:rPr>
              <a:t>"enviando request de prueba"</a:t>
            </a:r>
            <a:endParaRPr sz="1400">
              <a:solidFill>
                <a:srgbClr val="555555"/>
              </a:solidFill>
              <a:latin typeface="Consolas"/>
              <a:ea typeface="Consolas"/>
              <a:cs typeface="Consolas"/>
              <a:sym typeface="Consolas"/>
            </a:endParaRPr>
          </a:p>
          <a:p>
            <a:pPr indent="0" lvl="0" marL="0" rtl="0">
              <a:spcBef>
                <a:spcPts val="0"/>
              </a:spcBef>
              <a:spcAft>
                <a:spcPts val="0"/>
              </a:spcAft>
              <a:buNone/>
            </a:pPr>
            <a:r>
              <a:rPr lang="es" sz="1400">
                <a:latin typeface="Consolas"/>
                <a:ea typeface="Consolas"/>
                <a:cs typeface="Consolas"/>
                <a:sym typeface="Consolas"/>
              </a:rPr>
              <a:t>}</a:t>
            </a:r>
            <a:endParaRPr sz="1400"/>
          </a:p>
        </p:txBody>
      </p:sp>
      <p:sp>
        <p:nvSpPr>
          <p:cNvPr id="175" name="Shape 1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Estructura del proyecto</a:t>
            </a:r>
            <a:endParaRPr/>
          </a:p>
        </p:txBody>
      </p:sp>
      <p:sp>
        <p:nvSpPr>
          <p:cNvPr id="181" name="Shape 18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s" sz="1800">
                <a:solidFill>
                  <a:srgbClr val="000000"/>
                </a:solidFill>
                <a:latin typeface="Arial"/>
                <a:ea typeface="Arial"/>
                <a:cs typeface="Arial"/>
                <a:sym typeface="Arial"/>
              </a:rPr>
              <a:t>Se creará un proyecto utilizando Maven al que le llamaremos SpringRestApi:</a:t>
            </a:r>
            <a:endParaRPr sz="1800">
              <a:solidFill>
                <a:srgbClr val="000000"/>
              </a:solidFill>
              <a:latin typeface="Arial"/>
              <a:ea typeface="Arial"/>
              <a:cs typeface="Arial"/>
              <a:sym typeface="Arial"/>
            </a:endParaRPr>
          </a:p>
          <a:p>
            <a:pPr indent="0" lvl="0" marL="0">
              <a:spcBef>
                <a:spcPts val="0"/>
              </a:spcBef>
              <a:spcAft>
                <a:spcPts val="1600"/>
              </a:spcAft>
              <a:buNone/>
            </a:pPr>
            <a:r>
              <a:t/>
            </a:r>
            <a:endParaRPr/>
          </a:p>
        </p:txBody>
      </p:sp>
      <p:sp>
        <p:nvSpPr>
          <p:cNvPr id="182" name="Shape 1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83" name="Shape 183"/>
          <p:cNvPicPr preferRelativeResize="0"/>
          <p:nvPr/>
        </p:nvPicPr>
        <p:blipFill>
          <a:blip r:embed="rId3">
            <a:alphaModFix/>
          </a:blip>
          <a:stretch>
            <a:fillRect/>
          </a:stretch>
        </p:blipFill>
        <p:spPr>
          <a:xfrm>
            <a:off x="4608336" y="1649649"/>
            <a:ext cx="4239075" cy="30135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Echostring</a:t>
            </a:r>
            <a:endParaRPr/>
          </a:p>
        </p:txBody>
      </p:sp>
      <p:sp>
        <p:nvSpPr>
          <p:cNvPr id="189" name="Shape 18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000000"/>
                </a:solidFill>
                <a:latin typeface="Arial"/>
                <a:ea typeface="Arial"/>
                <a:cs typeface="Arial"/>
                <a:sym typeface="Arial"/>
              </a:rPr>
              <a:t>public class EchoString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    private final long id;</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    private final String content;</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/……constructor...Getters Setters…………../</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-Clase que representa al objeto de tipo “String” del cual se hará eco.</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p:txBody>
      </p:sp>
      <p:sp>
        <p:nvSpPr>
          <p:cNvPr id="190" name="Shape 1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a:t>
            </a:r>
            <a:endParaRPr/>
          </a:p>
          <a:p>
            <a:pPr indent="0" lvl="0" marL="0">
              <a:spcBef>
                <a:spcPts val="0"/>
              </a:spcBef>
              <a:spcAft>
                <a:spcPts val="0"/>
              </a:spcAft>
              <a:buNone/>
            </a:pPr>
            <a:r>
              <a:rPr lang="es"/>
              <a:t>Spring Rest Controller</a:t>
            </a:r>
            <a:endParaRPr/>
          </a:p>
        </p:txBody>
      </p:sp>
      <p:sp>
        <p:nvSpPr>
          <p:cNvPr id="196" name="Shape 19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000000"/>
                </a:solidFill>
                <a:latin typeface="Arial"/>
                <a:ea typeface="Arial"/>
                <a:cs typeface="Arial"/>
                <a:sym typeface="Arial"/>
              </a:rPr>
              <a:t>-Igual que para “Clase Spring Rest Controller en Servicio Restful - Google Drive”</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p:txBody>
      </p:sp>
      <p:sp>
        <p:nvSpPr>
          <p:cNvPr id="197" name="Shape 1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
        <p:nvSpPr>
          <p:cNvPr id="72" name="Shape 7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Introducción</a:t>
            </a:r>
            <a:endParaRPr/>
          </a:p>
        </p:txBody>
      </p:sp>
      <p:sp>
        <p:nvSpPr>
          <p:cNvPr id="73" name="Shape 7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222222"/>
                </a:solidFill>
                <a:highlight>
                  <a:srgbClr val="FFFFFF"/>
                </a:highlight>
                <a:latin typeface="Arial"/>
                <a:ea typeface="Arial"/>
                <a:cs typeface="Arial"/>
                <a:sym typeface="Arial"/>
              </a:rPr>
              <a:t>E</a:t>
            </a:r>
            <a:r>
              <a:rPr lang="es" sz="1800">
                <a:solidFill>
                  <a:srgbClr val="222222"/>
                </a:solidFill>
                <a:highlight>
                  <a:srgbClr val="FFFFFF"/>
                </a:highlight>
                <a:latin typeface="Arial"/>
                <a:ea typeface="Arial"/>
                <a:cs typeface="Arial"/>
                <a:sym typeface="Arial"/>
              </a:rPr>
              <a:t>n la PPT se pretende mostrar aspectos relevantes de Spring, asi como tambien comentar de forma resumida dos ejemplos de servicios Restful</a:t>
            </a:r>
            <a:r>
              <a:rPr lang="es" sz="1800">
                <a:solidFill>
                  <a:srgbClr val="000000"/>
                </a:solidFill>
                <a:latin typeface="Arial"/>
                <a:ea typeface="Arial"/>
                <a:cs typeface="Arial"/>
                <a:sym typeface="Arial"/>
              </a:rPr>
              <a:t>: uno en el cual dada un </a:t>
            </a:r>
            <a:r>
              <a:rPr b="1" lang="es" sz="1800">
                <a:solidFill>
                  <a:srgbClr val="000000"/>
                </a:solidFill>
                <a:latin typeface="Arial"/>
                <a:ea typeface="Arial"/>
                <a:cs typeface="Arial"/>
                <a:sym typeface="Arial"/>
              </a:rPr>
              <a:t>URL Pública</a:t>
            </a:r>
            <a:r>
              <a:rPr lang="es" sz="1800">
                <a:solidFill>
                  <a:srgbClr val="000000"/>
                </a:solidFill>
                <a:latin typeface="Arial"/>
                <a:ea typeface="Arial"/>
                <a:cs typeface="Arial"/>
                <a:sym typeface="Arial"/>
              </a:rPr>
              <a:t> de un directorio de </a:t>
            </a:r>
            <a:r>
              <a:rPr b="1" lang="es" sz="1800">
                <a:solidFill>
                  <a:srgbClr val="000000"/>
                </a:solidFill>
                <a:latin typeface="Arial"/>
                <a:ea typeface="Arial"/>
                <a:cs typeface="Arial"/>
                <a:sym typeface="Arial"/>
              </a:rPr>
              <a:t>Google Drive</a:t>
            </a:r>
            <a:r>
              <a:rPr lang="es" sz="1800">
                <a:solidFill>
                  <a:srgbClr val="000000"/>
                </a:solidFill>
                <a:latin typeface="Arial"/>
                <a:ea typeface="Arial"/>
                <a:cs typeface="Arial"/>
                <a:sym typeface="Arial"/>
              </a:rPr>
              <a:t> se retorne un JSON con la lista de archivos que se encuentran en él,  y otro </a:t>
            </a:r>
            <a:r>
              <a:rPr b="1" lang="es" sz="1800">
                <a:solidFill>
                  <a:srgbClr val="000000"/>
                </a:solidFill>
                <a:latin typeface="Arial"/>
                <a:ea typeface="Arial"/>
                <a:cs typeface="Arial"/>
                <a:sym typeface="Arial"/>
              </a:rPr>
              <a:t>ECHO</a:t>
            </a:r>
            <a:r>
              <a:rPr lang="es" sz="1800">
                <a:solidFill>
                  <a:srgbClr val="000000"/>
                </a:solidFill>
                <a:latin typeface="Arial"/>
                <a:ea typeface="Arial"/>
                <a:cs typeface="Arial"/>
                <a:sym typeface="Arial"/>
              </a:rPr>
              <a:t>, donde se pase como parámetro un string, y como resultado devuelva en formato Json el mismo String que se pasó como parámetro.</a:t>
            </a:r>
            <a:endParaRPr sz="1800">
              <a:solidFill>
                <a:srgbClr val="000000"/>
              </a:solidFill>
              <a:latin typeface="Arial"/>
              <a:ea typeface="Arial"/>
              <a:cs typeface="Arial"/>
              <a:sym typeface="Arial"/>
            </a:endParaRPr>
          </a:p>
          <a:p>
            <a:pPr indent="0" lvl="0" marL="0">
              <a:spcBef>
                <a:spcPts val="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a:t>
            </a:r>
            <a:endParaRPr/>
          </a:p>
          <a:p>
            <a:pPr indent="0" lvl="0" marL="0">
              <a:spcBef>
                <a:spcPts val="0"/>
              </a:spcBef>
              <a:spcAft>
                <a:spcPts val="0"/>
              </a:spcAft>
              <a:buNone/>
            </a:pPr>
            <a:r>
              <a:rPr lang="es"/>
              <a:t>Spring Rest Controller</a:t>
            </a:r>
            <a:endParaRPr/>
          </a:p>
        </p:txBody>
      </p:sp>
      <p:sp>
        <p:nvSpPr>
          <p:cNvPr id="203" name="Shape 20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solidFill>
                  <a:srgbClr val="000000"/>
                </a:solidFill>
                <a:latin typeface="Arial"/>
                <a:ea typeface="Arial"/>
                <a:cs typeface="Arial"/>
                <a:sym typeface="Arial"/>
              </a:rPr>
              <a:t>-Para el servicio de echo, en dicha clase se agrega (o define) lo siguiente:</a:t>
            </a:r>
            <a:endParaRPr sz="1400">
              <a:solidFill>
                <a:srgbClr val="000000"/>
              </a:solidFill>
              <a:latin typeface="Arial"/>
              <a:ea typeface="Arial"/>
              <a:cs typeface="Arial"/>
              <a:sym typeface="Arial"/>
            </a:endParaRPr>
          </a:p>
          <a:p>
            <a:pPr indent="0" lvl="0" marL="0" rtl="0">
              <a:spcBef>
                <a:spcPts val="0"/>
              </a:spcBef>
              <a:spcAft>
                <a:spcPts val="0"/>
              </a:spcAft>
              <a:buNone/>
            </a:pPr>
            <a:r>
              <a:rPr i="1" lang="es" sz="1400">
                <a:solidFill>
                  <a:srgbClr val="000000"/>
                </a:solidFill>
                <a:latin typeface="Arial"/>
                <a:ea typeface="Arial"/>
                <a:cs typeface="Arial"/>
                <a:sym typeface="Arial"/>
              </a:rPr>
              <a:t>@RestController </a:t>
            </a:r>
            <a:endParaRPr i="1" sz="1400">
              <a:solidFill>
                <a:srgbClr val="000000"/>
              </a:solidFill>
              <a:latin typeface="Arial"/>
              <a:ea typeface="Arial"/>
              <a:cs typeface="Arial"/>
              <a:sym typeface="Arial"/>
            </a:endParaRPr>
          </a:p>
          <a:p>
            <a:pPr indent="0" lvl="0" marL="0" rtl="0">
              <a:spcBef>
                <a:spcPts val="0"/>
              </a:spcBef>
              <a:spcAft>
                <a:spcPts val="0"/>
              </a:spcAft>
              <a:buNone/>
            </a:pPr>
            <a:r>
              <a:rPr i="1" lang="es" sz="1400">
                <a:solidFill>
                  <a:srgbClr val="000000"/>
                </a:solidFill>
                <a:latin typeface="Arial"/>
                <a:ea typeface="Arial"/>
                <a:cs typeface="Arial"/>
                <a:sym typeface="Arial"/>
              </a:rPr>
              <a:t>public class SpringRestController {</a:t>
            </a:r>
            <a:r>
              <a:rPr lang="e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     </a:t>
            </a:r>
            <a:r>
              <a:rPr i="1" lang="es" sz="1400">
                <a:solidFill>
                  <a:srgbClr val="000000"/>
                </a:solidFill>
                <a:latin typeface="Arial"/>
                <a:ea typeface="Arial"/>
                <a:cs typeface="Arial"/>
                <a:sym typeface="Arial"/>
              </a:rPr>
              <a:t>private final AtomicLong counter = new AtomicLong();</a:t>
            </a:r>
            <a:endParaRPr i="1" sz="1400">
              <a:solidFill>
                <a:srgbClr val="000000"/>
              </a:solidFill>
              <a:latin typeface="Arial"/>
              <a:ea typeface="Arial"/>
              <a:cs typeface="Arial"/>
              <a:sym typeface="Arial"/>
            </a:endParaRPr>
          </a:p>
          <a:p>
            <a:pPr indent="0" lvl="0" marL="0" rtl="0">
              <a:spcBef>
                <a:spcPts val="0"/>
              </a:spcBef>
              <a:spcAft>
                <a:spcPts val="0"/>
              </a:spcAft>
              <a:buNone/>
            </a:pPr>
            <a:r>
              <a:rPr i="1" lang="es" sz="1400">
                <a:solidFill>
                  <a:srgbClr val="000000"/>
                </a:solidFill>
                <a:latin typeface="Arial"/>
                <a:ea typeface="Arial"/>
                <a:cs typeface="Arial"/>
                <a:sym typeface="Arial"/>
              </a:rPr>
              <a:t>……}</a:t>
            </a:r>
            <a:endParaRPr i="1" sz="1400">
              <a:solidFill>
                <a:srgbClr val="000000"/>
              </a:solidFill>
              <a:latin typeface="Arial"/>
              <a:ea typeface="Arial"/>
              <a:cs typeface="Arial"/>
              <a:sym typeface="Arial"/>
            </a:endParaRPr>
          </a:p>
          <a:p>
            <a:pPr indent="0" lvl="0" marL="0" rtl="0">
              <a:spcBef>
                <a:spcPts val="0"/>
              </a:spcBef>
              <a:spcAft>
                <a:spcPts val="0"/>
              </a:spcAft>
              <a:buNone/>
            </a:pPr>
            <a:r>
              <a:t/>
            </a:r>
            <a:endParaRPr i="1"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1.El atributo </a:t>
            </a:r>
            <a:r>
              <a:rPr i="1" lang="es" sz="1400">
                <a:solidFill>
                  <a:srgbClr val="000000"/>
                </a:solidFill>
                <a:latin typeface="Arial"/>
                <a:ea typeface="Arial"/>
                <a:cs typeface="Arial"/>
                <a:sym typeface="Arial"/>
              </a:rPr>
              <a:t>counter</a:t>
            </a:r>
            <a:r>
              <a:rPr lang="es" sz="1400">
                <a:solidFill>
                  <a:srgbClr val="000000"/>
                </a:solidFill>
                <a:latin typeface="Arial"/>
                <a:ea typeface="Arial"/>
                <a:cs typeface="Arial"/>
                <a:sym typeface="Arial"/>
              </a:rPr>
              <a:t> (de tipo </a:t>
            </a:r>
            <a:r>
              <a:rPr i="1" lang="es" sz="1400">
                <a:solidFill>
                  <a:srgbClr val="000000"/>
                </a:solidFill>
                <a:latin typeface="Arial"/>
                <a:ea typeface="Arial"/>
                <a:cs typeface="Arial"/>
                <a:sym typeface="Arial"/>
              </a:rPr>
              <a:t>AtomicLong</a:t>
            </a:r>
            <a:r>
              <a:rPr lang="es" sz="1400">
                <a:solidFill>
                  <a:srgbClr val="000000"/>
                </a:solidFill>
                <a:latin typeface="Arial"/>
                <a:ea typeface="Arial"/>
                <a:cs typeface="Arial"/>
                <a:sym typeface="Arial"/>
              </a:rPr>
              <a:t> explicado más abajo) se define como atributo de la clase </a:t>
            </a:r>
            <a:r>
              <a:rPr i="1" lang="es" sz="1400">
                <a:solidFill>
                  <a:srgbClr val="000000"/>
                </a:solidFill>
                <a:latin typeface="Arial"/>
                <a:ea typeface="Arial"/>
                <a:cs typeface="Arial"/>
                <a:sym typeface="Arial"/>
              </a:rPr>
              <a:t>SpringRestController</a:t>
            </a:r>
            <a:r>
              <a:rPr lang="e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a:t>
            </a:r>
            <a:r>
              <a:rPr b="1" lang="es" sz="1400">
                <a:solidFill>
                  <a:srgbClr val="000000"/>
                </a:solidFill>
                <a:latin typeface="Arial"/>
                <a:ea typeface="Arial"/>
                <a:cs typeface="Arial"/>
                <a:sym typeface="Arial"/>
              </a:rPr>
              <a:t>AtomicLong</a:t>
            </a:r>
            <a:r>
              <a:rPr lang="es" sz="1400">
                <a:solidFill>
                  <a:srgbClr val="000000"/>
                </a:solidFill>
                <a:latin typeface="Arial"/>
                <a:ea typeface="Arial"/>
                <a:cs typeface="Arial"/>
                <a:sym typeface="Arial"/>
              </a:rPr>
              <a:t>: es un tipo de dato long que tiene la capacidad de poder actualizarse automáticamente mediante un metodo propio incrementandGet. Por lo que en cada petición o request hecho al servidor, permite que el atributo ID incremente por sí solo.</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p:txBody>
      </p:sp>
      <p:sp>
        <p:nvSpPr>
          <p:cNvPr id="204" name="Shape 2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a:t>
            </a:r>
            <a:endParaRPr/>
          </a:p>
          <a:p>
            <a:pPr indent="0" lvl="0" marL="0">
              <a:spcBef>
                <a:spcPts val="0"/>
              </a:spcBef>
              <a:spcAft>
                <a:spcPts val="0"/>
              </a:spcAft>
              <a:buNone/>
            </a:pPr>
            <a:r>
              <a:rPr lang="es"/>
              <a:t>Spring Rest Controller</a:t>
            </a:r>
            <a:endParaRPr/>
          </a:p>
        </p:txBody>
      </p:sp>
      <p:sp>
        <p:nvSpPr>
          <p:cNvPr id="210" name="Shape 21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solidFill>
                  <a:srgbClr val="000000"/>
                </a:solidFill>
                <a:latin typeface="Arial"/>
                <a:ea typeface="Arial"/>
                <a:cs typeface="Arial"/>
                <a:sym typeface="Arial"/>
              </a:rPr>
              <a:t>2.Y el método </a:t>
            </a:r>
            <a:r>
              <a:rPr i="1" lang="es" sz="1400">
                <a:solidFill>
                  <a:srgbClr val="000000"/>
                </a:solidFill>
                <a:latin typeface="Arial"/>
                <a:ea typeface="Arial"/>
                <a:cs typeface="Arial"/>
                <a:sym typeface="Arial"/>
              </a:rPr>
              <a:t>EchoString </a:t>
            </a:r>
            <a:r>
              <a:rPr lang="es" sz="1400">
                <a:solidFill>
                  <a:srgbClr val="000000"/>
                </a:solidFill>
                <a:latin typeface="Arial"/>
                <a:ea typeface="Arial"/>
                <a:cs typeface="Arial"/>
                <a:sym typeface="Arial"/>
              </a:rPr>
              <a:t>encargado de retornar el string en formato JSON:</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i="1" lang="es" sz="1400">
                <a:solidFill>
                  <a:srgbClr val="000000"/>
                </a:solidFill>
                <a:latin typeface="Arial"/>
                <a:ea typeface="Arial"/>
                <a:cs typeface="Arial"/>
                <a:sym typeface="Arial"/>
              </a:rPr>
              <a:t>public EchoString mensaje(@PathVariable String sample) {</a:t>
            </a:r>
            <a:endParaRPr i="1" sz="1400">
              <a:solidFill>
                <a:srgbClr val="000000"/>
              </a:solidFill>
              <a:latin typeface="Arial"/>
              <a:ea typeface="Arial"/>
              <a:cs typeface="Arial"/>
              <a:sym typeface="Arial"/>
            </a:endParaRPr>
          </a:p>
          <a:p>
            <a:pPr indent="0" lvl="0" marL="0" rtl="0">
              <a:spcBef>
                <a:spcPts val="0"/>
              </a:spcBef>
              <a:spcAft>
                <a:spcPts val="0"/>
              </a:spcAft>
              <a:buNone/>
            </a:pPr>
            <a:r>
              <a:t/>
            </a:r>
            <a:endParaRPr i="1" sz="1400">
              <a:solidFill>
                <a:srgbClr val="000000"/>
              </a:solidFill>
              <a:latin typeface="Arial"/>
              <a:ea typeface="Arial"/>
              <a:cs typeface="Arial"/>
              <a:sym typeface="Arial"/>
            </a:endParaRPr>
          </a:p>
          <a:p>
            <a:pPr indent="0" lvl="0" marL="0" rtl="0">
              <a:spcBef>
                <a:spcPts val="0"/>
              </a:spcBef>
              <a:spcAft>
                <a:spcPts val="0"/>
              </a:spcAft>
              <a:buNone/>
            </a:pPr>
            <a:r>
              <a:rPr i="1" lang="es" sz="1400">
                <a:solidFill>
                  <a:srgbClr val="000000"/>
                </a:solidFill>
                <a:latin typeface="Arial"/>
                <a:ea typeface="Arial"/>
                <a:cs typeface="Arial"/>
                <a:sym typeface="Arial"/>
              </a:rPr>
              <a:t>        EchoString msjEcho = new EchoString(counter.incrementAndGet(), sample);</a:t>
            </a:r>
            <a:endParaRPr i="1" sz="1400">
              <a:solidFill>
                <a:srgbClr val="000000"/>
              </a:solidFill>
              <a:latin typeface="Arial"/>
              <a:ea typeface="Arial"/>
              <a:cs typeface="Arial"/>
              <a:sym typeface="Arial"/>
            </a:endParaRPr>
          </a:p>
          <a:p>
            <a:pPr indent="0" lvl="0" marL="0" rtl="0">
              <a:spcBef>
                <a:spcPts val="0"/>
              </a:spcBef>
              <a:spcAft>
                <a:spcPts val="0"/>
              </a:spcAft>
              <a:buNone/>
            </a:pPr>
            <a:r>
              <a:rPr i="1" lang="es" sz="1400">
                <a:solidFill>
                  <a:srgbClr val="000000"/>
                </a:solidFill>
                <a:latin typeface="Arial"/>
                <a:ea typeface="Arial"/>
                <a:cs typeface="Arial"/>
                <a:sym typeface="Arial"/>
              </a:rPr>
              <a:t>        return msjEcho;</a:t>
            </a:r>
            <a:endParaRPr i="1" sz="1400">
              <a:solidFill>
                <a:srgbClr val="000000"/>
              </a:solidFill>
              <a:latin typeface="Arial"/>
              <a:ea typeface="Arial"/>
              <a:cs typeface="Arial"/>
              <a:sym typeface="Arial"/>
            </a:endParaRPr>
          </a:p>
          <a:p>
            <a:pPr indent="0" lvl="0" marL="0" rtl="0">
              <a:spcBef>
                <a:spcPts val="0"/>
              </a:spcBef>
              <a:spcAft>
                <a:spcPts val="0"/>
              </a:spcAft>
              <a:buNone/>
            </a:pPr>
            <a:r>
              <a:rPr i="1" lang="es" sz="1400">
                <a:solidFill>
                  <a:srgbClr val="000000"/>
                </a:solidFill>
                <a:latin typeface="Arial"/>
                <a:ea typeface="Arial"/>
                <a:cs typeface="Arial"/>
                <a:sym typeface="Arial"/>
              </a:rPr>
              <a:t>    }</a:t>
            </a:r>
            <a:endParaRPr i="1"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-En éste método simplemente se instancia la clase </a:t>
            </a:r>
            <a:r>
              <a:rPr i="1" lang="es" sz="1400">
                <a:solidFill>
                  <a:srgbClr val="000000"/>
                </a:solidFill>
                <a:latin typeface="Arial"/>
                <a:ea typeface="Arial"/>
                <a:cs typeface="Arial"/>
                <a:sym typeface="Arial"/>
              </a:rPr>
              <a:t>EchoString </a:t>
            </a:r>
            <a:r>
              <a:rPr lang="es" sz="1400">
                <a:solidFill>
                  <a:srgbClr val="000000"/>
                </a:solidFill>
                <a:latin typeface="Arial"/>
                <a:ea typeface="Arial"/>
                <a:cs typeface="Arial"/>
                <a:sym typeface="Arial"/>
              </a:rPr>
              <a:t>y se crea el objeto </a:t>
            </a:r>
            <a:r>
              <a:rPr i="1" lang="es" sz="1400">
                <a:solidFill>
                  <a:srgbClr val="000000"/>
                </a:solidFill>
                <a:latin typeface="Arial"/>
                <a:ea typeface="Arial"/>
                <a:cs typeface="Arial"/>
                <a:sym typeface="Arial"/>
              </a:rPr>
              <a:t>msjEcho </a:t>
            </a:r>
            <a:r>
              <a:rPr lang="es" sz="1400">
                <a:solidFill>
                  <a:srgbClr val="000000"/>
                </a:solidFill>
                <a:latin typeface="Arial"/>
                <a:ea typeface="Arial"/>
                <a:cs typeface="Arial"/>
                <a:sym typeface="Arial"/>
              </a:rPr>
              <a:t>al cual se le pasan los siguientes parámetros: </a:t>
            </a:r>
            <a:r>
              <a:rPr i="1" lang="es" sz="1400">
                <a:solidFill>
                  <a:srgbClr val="000000"/>
                </a:solidFill>
                <a:latin typeface="Arial"/>
                <a:ea typeface="Arial"/>
                <a:cs typeface="Arial"/>
                <a:sym typeface="Arial"/>
              </a:rPr>
              <a:t>counter</a:t>
            </a:r>
            <a:r>
              <a:rPr lang="es" sz="1400">
                <a:solidFill>
                  <a:srgbClr val="000000"/>
                </a:solidFill>
                <a:latin typeface="Arial"/>
                <a:ea typeface="Arial"/>
                <a:cs typeface="Arial"/>
                <a:sym typeface="Arial"/>
              </a:rPr>
              <a:t> y </a:t>
            </a:r>
            <a:r>
              <a:rPr i="1" lang="es" sz="1400">
                <a:solidFill>
                  <a:srgbClr val="000000"/>
                </a:solidFill>
                <a:latin typeface="Arial"/>
                <a:ea typeface="Arial"/>
                <a:cs typeface="Arial"/>
                <a:sym typeface="Arial"/>
              </a:rPr>
              <a:t>sample</a:t>
            </a:r>
            <a:r>
              <a:rPr lang="es" sz="1400">
                <a:solidFill>
                  <a:srgbClr val="000000"/>
                </a:solidFill>
                <a:latin typeface="Arial"/>
                <a:ea typeface="Arial"/>
                <a:cs typeface="Arial"/>
                <a:sym typeface="Arial"/>
              </a:rPr>
              <a:t>.</a:t>
            </a:r>
            <a:endParaRPr sz="1400"/>
          </a:p>
        </p:txBody>
      </p:sp>
      <p:sp>
        <p:nvSpPr>
          <p:cNvPr id="211" name="Shape 2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Anotaciones que se utilizan</a:t>
            </a:r>
            <a:endParaRPr/>
          </a:p>
        </p:txBody>
      </p:sp>
      <p:sp>
        <p:nvSpPr>
          <p:cNvPr id="217" name="Shape 217"/>
          <p:cNvSpPr txBox="1"/>
          <p:nvPr>
            <p:ph idx="1" type="body"/>
          </p:nvPr>
        </p:nvSpPr>
        <p:spPr>
          <a:xfrm>
            <a:off x="4644675" y="438200"/>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200">
                <a:solidFill>
                  <a:srgbClr val="000000"/>
                </a:solidFill>
                <a:latin typeface="Arial"/>
                <a:ea typeface="Arial"/>
                <a:cs typeface="Arial"/>
                <a:sym typeface="Arial"/>
              </a:rPr>
              <a:t>@RequestMapping("/{sample}")</a:t>
            </a:r>
            <a:endParaRPr b="1" sz="1200">
              <a:solidFill>
                <a:srgbClr val="000000"/>
              </a:solidFill>
              <a:latin typeface="Arial"/>
              <a:ea typeface="Arial"/>
              <a:cs typeface="Arial"/>
              <a:sym typeface="Arial"/>
            </a:endParaRPr>
          </a:p>
          <a:p>
            <a:pPr indent="0" lvl="0" marL="0" rtl="0">
              <a:spcBef>
                <a:spcPts val="0"/>
              </a:spcBef>
              <a:spcAft>
                <a:spcPts val="0"/>
              </a:spcAft>
              <a:buNone/>
            </a:pPr>
            <a:r>
              <a:rPr lang="es" sz="1200">
                <a:solidFill>
                  <a:srgbClr val="000000"/>
                </a:solidFill>
                <a:latin typeface="Arial"/>
                <a:ea typeface="Arial"/>
                <a:cs typeface="Arial"/>
                <a:sym typeface="Arial"/>
              </a:rPr>
              <a:t>-Asegura que las solicitudes HTTP que se realicen a “localhost:8080/algun string” se mapean al método </a:t>
            </a:r>
            <a:r>
              <a:rPr i="1" lang="es" sz="1200">
                <a:solidFill>
                  <a:srgbClr val="000000"/>
                </a:solidFill>
                <a:latin typeface="Arial"/>
                <a:ea typeface="Arial"/>
                <a:cs typeface="Arial"/>
                <a:sym typeface="Arial"/>
              </a:rPr>
              <a:t>EchoString mensaje.</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b="1" lang="es" sz="1200">
                <a:solidFill>
                  <a:srgbClr val="000000"/>
                </a:solidFill>
                <a:latin typeface="Arial"/>
                <a:ea typeface="Arial"/>
                <a:cs typeface="Arial"/>
                <a:sym typeface="Arial"/>
              </a:rPr>
              <a:t>@PathVariable String sample</a:t>
            </a:r>
            <a:endParaRPr b="1" sz="1200">
              <a:solidFill>
                <a:srgbClr val="000000"/>
              </a:solidFill>
              <a:latin typeface="Arial"/>
              <a:ea typeface="Arial"/>
              <a:cs typeface="Arial"/>
              <a:sym typeface="Arial"/>
            </a:endParaRPr>
          </a:p>
          <a:p>
            <a:pPr indent="0" lvl="0" marL="0" rtl="0">
              <a:spcBef>
                <a:spcPts val="0"/>
              </a:spcBef>
              <a:spcAft>
                <a:spcPts val="0"/>
              </a:spcAft>
              <a:buNone/>
            </a:pPr>
            <a:r>
              <a:rPr lang="es" sz="1200">
                <a:solidFill>
                  <a:srgbClr val="000000"/>
                </a:solidFill>
                <a:latin typeface="Arial"/>
                <a:ea typeface="Arial"/>
                <a:cs typeface="Arial"/>
                <a:sym typeface="Arial"/>
              </a:rPr>
              <a:t>-@PathVariable indica que determinado parámetro (el String “sample” en éste caso) se vinculará a determinada variable en la URL.</a:t>
            </a:r>
            <a:endParaRPr sz="1200">
              <a:solidFill>
                <a:srgbClr val="000000"/>
              </a:solidFill>
              <a:latin typeface="Arial"/>
              <a:ea typeface="Arial"/>
              <a:cs typeface="Arial"/>
              <a:sym typeface="Arial"/>
            </a:endParaRPr>
          </a:p>
          <a:p>
            <a:pPr indent="0" lvl="0" marL="0" rtl="0">
              <a:spcBef>
                <a:spcPts val="0"/>
              </a:spcBef>
              <a:spcAft>
                <a:spcPts val="0"/>
              </a:spcAft>
              <a:buNone/>
            </a:pPr>
            <a:r>
              <a:t/>
            </a:r>
            <a:endParaRPr sz="1200">
              <a:solidFill>
                <a:srgbClr val="000000"/>
              </a:solidFill>
              <a:latin typeface="Arial"/>
              <a:ea typeface="Arial"/>
              <a:cs typeface="Arial"/>
              <a:sym typeface="Arial"/>
            </a:endParaRPr>
          </a:p>
          <a:p>
            <a:pPr indent="0" lvl="0" marL="0" rtl="0">
              <a:spcBef>
                <a:spcPts val="0"/>
              </a:spcBef>
              <a:spcAft>
                <a:spcPts val="0"/>
              </a:spcAft>
              <a:buNone/>
            </a:pPr>
            <a:r>
              <a:rPr lang="es" sz="1200">
                <a:solidFill>
                  <a:srgbClr val="000000"/>
                </a:solidFill>
                <a:latin typeface="Arial"/>
                <a:ea typeface="Arial"/>
                <a:cs typeface="Arial"/>
                <a:sym typeface="Arial"/>
              </a:rPr>
              <a:t>Para ejecutar éste servicio rest, se utiliza la clase definida como clase principal del proyecto “RunAPI.java”, la cual se explica en detalle en “ Clase Main “RunAPI.java” en “</a:t>
            </a:r>
            <a:r>
              <a:rPr lang="es" sz="1200">
                <a:solidFill>
                  <a:srgbClr val="000000"/>
                </a:solidFill>
                <a:uFill>
                  <a:noFill/>
                </a:uFill>
                <a:latin typeface="Arial"/>
                <a:ea typeface="Arial"/>
                <a:cs typeface="Arial"/>
                <a:sym typeface="Arial"/>
                <a:hlinkClick r:id="rId3"/>
              </a:rPr>
              <a:t>Servicio Restful - Google Drive</a:t>
            </a:r>
            <a:r>
              <a:rPr lang="es" sz="1200">
                <a:solidFill>
                  <a:srgbClr val="000000"/>
                </a:solidFill>
                <a:latin typeface="Arial"/>
                <a:ea typeface="Arial"/>
                <a:cs typeface="Arial"/>
                <a:sym typeface="Arial"/>
              </a:rPr>
              <a:t>””.</a:t>
            </a:r>
            <a:endParaRPr sz="1200"/>
          </a:p>
        </p:txBody>
      </p:sp>
      <p:sp>
        <p:nvSpPr>
          <p:cNvPr id="218" name="Shape 2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¿Preguntas?</a:t>
            </a:r>
            <a:endParaRPr/>
          </a:p>
        </p:txBody>
      </p:sp>
      <p:sp>
        <p:nvSpPr>
          <p:cNvPr id="224" name="Shape 2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225" name="Shape 225"/>
          <p:cNvPicPr preferRelativeResize="0"/>
          <p:nvPr/>
        </p:nvPicPr>
        <p:blipFill>
          <a:blip r:embed="rId3">
            <a:alphaModFix/>
          </a:blip>
          <a:stretch>
            <a:fillRect/>
          </a:stretch>
        </p:blipFill>
        <p:spPr>
          <a:xfrm>
            <a:off x="5431700" y="931725"/>
            <a:ext cx="2508900" cy="25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Definición</a:t>
            </a:r>
            <a:endParaRPr/>
          </a:p>
          <a:p>
            <a:pPr indent="0" lvl="0" marL="0">
              <a:spcBef>
                <a:spcPts val="0"/>
              </a:spcBef>
              <a:spcAft>
                <a:spcPts val="0"/>
              </a:spcAft>
              <a:buNone/>
            </a:pPr>
            <a:r>
              <a:rPr lang="es"/>
              <a:t>Spring-Framework</a:t>
            </a:r>
            <a:endParaRPr/>
          </a:p>
        </p:txBody>
      </p:sp>
      <p:sp>
        <p:nvSpPr>
          <p:cNvPr id="79" name="Shape 79"/>
          <p:cNvSpPr txBox="1"/>
          <p:nvPr>
            <p:ph idx="1" type="body"/>
          </p:nvPr>
        </p:nvSpPr>
        <p:spPr>
          <a:xfrm>
            <a:off x="4644550" y="600850"/>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solidFill>
                  <a:srgbClr val="222222"/>
                </a:solidFill>
                <a:highlight>
                  <a:srgbClr val="FFFFFF"/>
                </a:highlight>
                <a:latin typeface="Arial"/>
                <a:ea typeface="Arial"/>
                <a:cs typeface="Arial"/>
                <a:sym typeface="Arial"/>
              </a:rPr>
              <a:t>Segun pudimos comprender, </a:t>
            </a:r>
            <a:r>
              <a:rPr b="1" lang="es" sz="1800" u="sng">
                <a:solidFill>
                  <a:srgbClr val="222222"/>
                </a:solidFill>
                <a:highlight>
                  <a:srgbClr val="FFFFFF"/>
                </a:highlight>
                <a:latin typeface="Arial"/>
                <a:ea typeface="Arial"/>
                <a:cs typeface="Arial"/>
                <a:sym typeface="Arial"/>
              </a:rPr>
              <a:t>Spring </a:t>
            </a:r>
            <a:r>
              <a:rPr lang="es" sz="1800">
                <a:solidFill>
                  <a:srgbClr val="222222"/>
                </a:solidFill>
                <a:highlight>
                  <a:srgbClr val="FFFFFF"/>
                </a:highlight>
                <a:latin typeface="Arial"/>
                <a:ea typeface="Arial"/>
                <a:cs typeface="Arial"/>
                <a:sym typeface="Arial"/>
              </a:rPr>
              <a:t>es un framework para el desarrollo de aplicaciones y contenedor de inversión de control, de código abierto para la plataforma Java.</a:t>
            </a:r>
            <a:endParaRPr sz="1800">
              <a:solidFill>
                <a:srgbClr val="222222"/>
              </a:solidFill>
              <a:highlight>
                <a:srgbClr val="FFFFFF"/>
              </a:highlight>
              <a:latin typeface="Arial"/>
              <a:ea typeface="Arial"/>
              <a:cs typeface="Arial"/>
              <a:sym typeface="Arial"/>
            </a:endParaRPr>
          </a:p>
          <a:p>
            <a:pPr indent="0" lvl="0" marL="0">
              <a:spcBef>
                <a:spcPts val="1600"/>
              </a:spcBef>
              <a:spcAft>
                <a:spcPts val="1600"/>
              </a:spcAft>
              <a:buNone/>
            </a:pPr>
            <a:r>
              <a:rPr lang="es" sz="1800">
                <a:solidFill>
                  <a:srgbClr val="222222"/>
                </a:solidFill>
                <a:highlight>
                  <a:srgbClr val="FFFFFF"/>
                </a:highlight>
                <a:latin typeface="Arial"/>
                <a:ea typeface="Arial"/>
                <a:cs typeface="Arial"/>
                <a:sym typeface="Arial"/>
              </a:rPr>
              <a:t>Un </a:t>
            </a:r>
            <a:r>
              <a:rPr b="1" lang="es" sz="1800" u="sng">
                <a:solidFill>
                  <a:srgbClr val="222222"/>
                </a:solidFill>
                <a:highlight>
                  <a:srgbClr val="FFFFFF"/>
                </a:highlight>
                <a:latin typeface="Arial"/>
                <a:ea typeface="Arial"/>
                <a:cs typeface="Arial"/>
                <a:sym typeface="Arial"/>
              </a:rPr>
              <a:t>framework </a:t>
            </a:r>
            <a:r>
              <a:rPr lang="es" sz="1800">
                <a:solidFill>
                  <a:srgbClr val="222222"/>
                </a:solidFill>
                <a:highlight>
                  <a:srgbClr val="FFFFFF"/>
                </a:highlight>
                <a:latin typeface="Arial"/>
                <a:ea typeface="Arial"/>
                <a:cs typeface="Arial"/>
                <a:sym typeface="Arial"/>
              </a:rPr>
              <a:t> no son ni más ni menos que un conjunto de clases que nos facilita de sobremanera el trabajo cotidiano. Utilizamos el framework para crear un conjunto de objetos que nuestra aplicación necesita.</a:t>
            </a:r>
            <a:endParaRPr sz="1800">
              <a:solidFill>
                <a:srgbClr val="222222"/>
              </a:solidFill>
              <a:highlight>
                <a:srgbClr val="FFFFFF"/>
              </a:highlight>
              <a:latin typeface="Arial"/>
              <a:ea typeface="Arial"/>
              <a:cs typeface="Arial"/>
              <a:sym typeface="Arial"/>
            </a:endParaRPr>
          </a:p>
        </p:txBody>
      </p:sp>
      <p:sp>
        <p:nvSpPr>
          <p:cNvPr id="80" name="Shape 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Spring</a:t>
            </a:r>
            <a:endParaRPr/>
          </a:p>
          <a:p>
            <a:pPr indent="0" lvl="0" marL="0">
              <a:spcBef>
                <a:spcPts val="0"/>
              </a:spcBef>
              <a:spcAft>
                <a:spcPts val="0"/>
              </a:spcAft>
              <a:buNone/>
            </a:pPr>
            <a:r>
              <a:rPr lang="es"/>
              <a:t>¿Para qué sirve?</a:t>
            </a:r>
            <a:endParaRPr/>
          </a:p>
        </p:txBody>
      </p:sp>
      <p:sp>
        <p:nvSpPr>
          <p:cNvPr id="86" name="Shape 8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450">
                <a:solidFill>
                  <a:srgbClr val="333333"/>
                </a:solidFill>
                <a:highlight>
                  <a:srgbClr val="FFFFFF"/>
                </a:highlight>
              </a:rPr>
              <a:t>Sirve para cambiar las responsabilidades y en vez de que el propio desarrollador sea el encargado de generar los objetos de cada uno de los frameworks es </a:t>
            </a:r>
            <a:r>
              <a:rPr b="1" lang="es" sz="1450">
                <a:solidFill>
                  <a:srgbClr val="333333"/>
                </a:solidFill>
                <a:highlight>
                  <a:srgbClr val="FFFFFF"/>
                </a:highlight>
              </a:rPr>
              <a:t>Spring </a:t>
            </a:r>
            <a:r>
              <a:rPr b="1" lang="es" sz="1450">
                <a:solidFill>
                  <a:srgbClr val="333333"/>
                </a:solidFill>
                <a:highlight>
                  <a:srgbClr val="FFFFFF"/>
                </a:highlight>
              </a:rPr>
              <a:t>basándose</a:t>
            </a:r>
            <a:r>
              <a:rPr b="1" lang="es" sz="1450">
                <a:solidFill>
                  <a:srgbClr val="333333"/>
                </a:solidFill>
                <a:highlight>
                  <a:srgbClr val="FFFFFF"/>
                </a:highlight>
              </a:rPr>
              <a:t> en ficheros xml o anotaciones el encargado de construir todos los objetos que la aplicación va a utilizar.</a:t>
            </a:r>
            <a:endParaRPr b="1" sz="1450">
              <a:solidFill>
                <a:srgbClr val="333333"/>
              </a:solidFill>
              <a:highlight>
                <a:srgbClr val="FFFFFF"/>
              </a:highlight>
            </a:endParaRPr>
          </a:p>
          <a:p>
            <a:pPr indent="0" lvl="0" marL="0">
              <a:spcBef>
                <a:spcPts val="1600"/>
              </a:spcBef>
              <a:spcAft>
                <a:spcPts val="1600"/>
              </a:spcAft>
              <a:buNone/>
            </a:pPr>
            <a:r>
              <a:rPr lang="es" sz="1450">
                <a:solidFill>
                  <a:srgbClr val="333333"/>
                </a:solidFill>
                <a:highlight>
                  <a:srgbClr val="FFFFFF"/>
                </a:highlight>
              </a:rPr>
              <a:t>De esta manera al ser Spring el encargado de inicializar todos los objetos de los distintos frameworks, es también el responsable de asegurarnos que se integran de la forma correcta.</a:t>
            </a:r>
            <a:endParaRPr b="1" sz="1450">
              <a:solidFill>
                <a:srgbClr val="333333"/>
              </a:solidFill>
              <a:highlight>
                <a:srgbClr val="FFFFFF"/>
              </a:highlight>
            </a:endParaRPr>
          </a:p>
        </p:txBody>
      </p:sp>
      <p:sp>
        <p:nvSpPr>
          <p:cNvPr id="87" name="Shape 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Servicio Restful - Google Drive </a:t>
            </a:r>
            <a:endParaRPr/>
          </a:p>
        </p:txBody>
      </p:sp>
      <p:sp>
        <p:nvSpPr>
          <p:cNvPr id="93" name="Shape 9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000000"/>
                </a:solidFill>
                <a:latin typeface="Arial"/>
                <a:ea typeface="Arial"/>
                <a:cs typeface="Arial"/>
                <a:sym typeface="Arial"/>
              </a:rPr>
              <a:t>Google facilita determinadas API’s, entre ellas Google Drive API, la cual es invocada a través de un método GET realizado a una URL proporcionada por dicha API, permitiendo obtener una respuesta en formato JSON con el listado requerido.</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Por último, dicho listado es mapeado a objetos JAVA siendo retornado posteriormente como un tipo de dato String en formato JSON.</a:t>
            </a:r>
            <a:endParaRPr sz="1800">
              <a:solidFill>
                <a:srgbClr val="FFFFFF"/>
              </a:solidFill>
            </a:endParaRPr>
          </a:p>
          <a:p>
            <a:pPr indent="0" lvl="0" marL="228600" rtl="0">
              <a:lnSpc>
                <a:spcPct val="100000"/>
              </a:lnSpc>
              <a:spcBef>
                <a:spcPts val="300"/>
              </a:spcBef>
              <a:spcAft>
                <a:spcPts val="0"/>
              </a:spcAft>
              <a:buNone/>
            </a:pPr>
            <a:r>
              <a:rPr lang="es">
                <a:solidFill>
                  <a:srgbClr val="FFFFFF"/>
                </a:solidFill>
              </a:rPr>
              <a:t>			15</a:t>
            </a:r>
            <a:endParaRPr>
              <a:solidFill>
                <a:srgbClr val="FFFFFF"/>
              </a:solidFill>
            </a:endParaRPr>
          </a:p>
        </p:txBody>
      </p:sp>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1800"/>
              </a:spcBef>
              <a:spcAft>
                <a:spcPts val="600"/>
              </a:spcAft>
              <a:buNone/>
            </a:pPr>
            <a:r>
              <a:rPr lang="es"/>
              <a:t>Estructura del Proyecto</a:t>
            </a:r>
            <a:endParaRPr/>
          </a:p>
        </p:txBody>
      </p:sp>
      <p:sp>
        <p:nvSpPr>
          <p:cNvPr id="100" name="Shape 10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000000"/>
                </a:solidFill>
                <a:latin typeface="Arial"/>
                <a:ea typeface="Arial"/>
                <a:cs typeface="Arial"/>
                <a:sym typeface="Arial"/>
              </a:rPr>
              <a:t>Se creará un proyecto utilizando Maven al que le llamaremos SpringRestApi:</a:t>
            </a:r>
            <a:endParaRPr sz="1800"/>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102" name="Shape 102"/>
          <p:cNvPicPr preferRelativeResize="0"/>
          <p:nvPr/>
        </p:nvPicPr>
        <p:blipFill>
          <a:blip r:embed="rId3">
            <a:alphaModFix/>
          </a:blip>
          <a:stretch>
            <a:fillRect/>
          </a:stretch>
        </p:blipFill>
        <p:spPr>
          <a:xfrm>
            <a:off x="4608336" y="1649649"/>
            <a:ext cx="4239075" cy="30135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1800"/>
              </a:spcBef>
              <a:spcAft>
                <a:spcPts val="600"/>
              </a:spcAft>
              <a:buNone/>
            </a:pPr>
            <a:r>
              <a:rPr lang="es"/>
              <a:t>Estructura del Proyecto</a:t>
            </a:r>
            <a:endParaRPr/>
          </a:p>
        </p:txBody>
      </p:sp>
      <p:sp>
        <p:nvSpPr>
          <p:cNvPr id="108" name="Shape 108"/>
          <p:cNvSpPr txBox="1"/>
          <p:nvPr>
            <p:ph idx="1" type="body"/>
          </p:nvPr>
        </p:nvSpPr>
        <p:spPr>
          <a:xfrm>
            <a:off x="4572000" y="2013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222222"/>
                </a:solidFill>
                <a:highlight>
                  <a:srgbClr val="FFFFFF"/>
                </a:highlight>
                <a:latin typeface="Arial"/>
                <a:ea typeface="Arial"/>
                <a:cs typeface="Arial"/>
                <a:sym typeface="Arial"/>
              </a:rPr>
              <a:t>En caso de que se utilice arquitectura en capas </a:t>
            </a:r>
            <a:r>
              <a:rPr lang="es" sz="1800">
                <a:solidFill>
                  <a:srgbClr val="000000"/>
                </a:solidFill>
                <a:latin typeface="Arial"/>
                <a:ea typeface="Arial"/>
                <a:cs typeface="Arial"/>
                <a:sym typeface="Arial"/>
              </a:rPr>
              <a:t>s</a:t>
            </a:r>
            <a:r>
              <a:rPr lang="es" sz="1800">
                <a:solidFill>
                  <a:srgbClr val="000000"/>
                </a:solidFill>
                <a:latin typeface="Arial"/>
                <a:ea typeface="Arial"/>
                <a:cs typeface="Arial"/>
                <a:sym typeface="Arial"/>
              </a:rPr>
              <a:t>e debe crear una estructura de paquetes a partir del paquete donde se encuentra la clase principal de Spring:</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110" name="Shape 110"/>
          <p:cNvPicPr preferRelativeResize="0"/>
          <p:nvPr/>
        </p:nvPicPr>
        <p:blipFill>
          <a:blip r:embed="rId3">
            <a:alphaModFix/>
          </a:blip>
          <a:stretch>
            <a:fillRect/>
          </a:stretch>
        </p:blipFill>
        <p:spPr>
          <a:xfrm>
            <a:off x="5765375" y="1917400"/>
            <a:ext cx="2394375" cy="292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nSpc>
                <a:spcPct val="115000"/>
              </a:lnSpc>
              <a:spcBef>
                <a:spcPts val="1800"/>
              </a:spcBef>
              <a:spcAft>
                <a:spcPts val="600"/>
              </a:spcAft>
              <a:buNone/>
            </a:pPr>
            <a:r>
              <a:rPr lang="es"/>
              <a:t>Estructura del Proyecto</a:t>
            </a:r>
            <a:endParaRPr/>
          </a:p>
        </p:txBody>
      </p:sp>
      <p:sp>
        <p:nvSpPr>
          <p:cNvPr id="116" name="Shape 116"/>
          <p:cNvSpPr txBox="1"/>
          <p:nvPr>
            <p:ph idx="1" type="body"/>
          </p:nvPr>
        </p:nvSpPr>
        <p:spPr>
          <a:xfrm>
            <a:off x="4657150" y="3360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solidFill>
                  <a:srgbClr val="000000"/>
                </a:solidFill>
                <a:latin typeface="Arial"/>
                <a:ea typeface="Arial"/>
                <a:cs typeface="Arial"/>
                <a:sym typeface="Arial"/>
              </a:rPr>
              <a:t>Se crearán 3 paquetes: - RestAPI que contiene la clase RunAPI.java,</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      - RestAPI.Controller que contiene la clase SpringRestController.java</a:t>
            </a:r>
            <a:endParaRPr sz="1800">
              <a:solidFill>
                <a:srgbClr val="000000"/>
              </a:solidFill>
              <a:latin typeface="Arial"/>
              <a:ea typeface="Arial"/>
              <a:cs typeface="Arial"/>
              <a:sym typeface="Arial"/>
            </a:endParaRPr>
          </a:p>
          <a:p>
            <a:pPr indent="0" lvl="0" marL="0" rtl="0">
              <a:spcBef>
                <a:spcPts val="0"/>
              </a:spcBef>
              <a:spcAft>
                <a:spcPts val="0"/>
              </a:spcAft>
              <a:buNone/>
            </a:pPr>
            <a:r>
              <a:rPr lang="es" sz="1800">
                <a:solidFill>
                  <a:srgbClr val="000000"/>
                </a:solidFill>
                <a:latin typeface="Arial"/>
                <a:ea typeface="Arial"/>
                <a:cs typeface="Arial"/>
                <a:sym typeface="Arial"/>
              </a:rPr>
              <a:t>      - RestAPI.Entidades que contiene las clases Archivo.java y Directorio.java (EchoString se detalla más adelante).</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118" name="Shape 118"/>
          <p:cNvPicPr preferRelativeResize="0"/>
          <p:nvPr/>
        </p:nvPicPr>
        <p:blipFill>
          <a:blip r:embed="rId3">
            <a:alphaModFix/>
          </a:blip>
          <a:stretch>
            <a:fillRect/>
          </a:stretch>
        </p:blipFill>
        <p:spPr>
          <a:xfrm>
            <a:off x="5595525" y="2947400"/>
            <a:ext cx="2467245" cy="204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Clase Directorio	</a:t>
            </a:r>
            <a:endParaRPr/>
          </a:p>
        </p:txBody>
      </p:sp>
      <p:sp>
        <p:nvSpPr>
          <p:cNvPr id="124" name="Shape 1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800">
                <a:solidFill>
                  <a:srgbClr val="000000"/>
                </a:solidFill>
                <a:latin typeface="Arial"/>
                <a:ea typeface="Arial"/>
                <a:cs typeface="Arial"/>
                <a:sym typeface="Arial"/>
              </a:rPr>
              <a:t>Anotaciones que se utilizan:</a:t>
            </a:r>
            <a:endParaRPr b="1" sz="18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-@JsonIgnoreProperties(ignoreUnknown = true) : propiedad de la librería JSON que nos permite ignorar atributos que vengan en el response y no sean necesarios.</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-@JsonProperty("files")</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    private String tipo; </a:t>
            </a:r>
            <a:endParaRPr sz="1400">
              <a:solidFill>
                <a:srgbClr val="000000"/>
              </a:solidFill>
              <a:latin typeface="Arial"/>
              <a:ea typeface="Arial"/>
              <a:cs typeface="Arial"/>
              <a:sym typeface="Arial"/>
            </a:endParaRPr>
          </a:p>
          <a:p>
            <a:pPr indent="0" lvl="0" marL="0" rtl="0">
              <a:spcBef>
                <a:spcPts val="0"/>
              </a:spcBef>
              <a:spcAft>
                <a:spcPts val="0"/>
              </a:spcAft>
              <a:buNone/>
            </a:pPr>
            <a:r>
              <a:rPr lang="es" sz="1400">
                <a:solidFill>
                  <a:srgbClr val="000000"/>
                </a:solidFill>
                <a:latin typeface="Arial"/>
                <a:ea typeface="Arial"/>
                <a:cs typeface="Arial"/>
                <a:sym typeface="Arial"/>
              </a:rPr>
              <a:t>Permite definir un atributo en los POJOS (Plain Old Java Object) con un nombre diferente al que se envía en el JSON y hacer un match. Es decir todo lo que sea “files” se mostrará con el nombre de “listaArchivos”.</a:t>
            </a:r>
            <a:endParaRPr sz="1400"/>
          </a:p>
        </p:txBody>
      </p:sp>
      <p:sp>
        <p:nvSpPr>
          <p:cNvPr id="125" name="Shape 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