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003633" y="5976202"/>
            <a:ext cx="184730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Internet Key Exchange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Nathan Bellew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467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Key Determination</a:t>
            </a:r>
            <a:endParaRPr/>
          </a:p>
        </p:txBody>
      </p:sp>
      <p:sp>
        <p:nvSpPr>
          <p:cNvPr id="17504461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953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Session Keys</a:t>
            </a:r>
            <a:endParaRPr/>
          </a:p>
        </p:txBody>
      </p:sp>
      <p:sp>
        <p:nvSpPr>
          <p:cNvPr id="15511593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594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Header Formats</a:t>
            </a:r>
            <a:endParaRPr/>
          </a:p>
        </p:txBody>
      </p:sp>
      <p:sp>
        <p:nvSpPr>
          <p:cNvPr id="13935820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470967" y="3044142"/>
            <a:ext cx="1250066" cy="769716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470967" y="3044142"/>
            <a:ext cx="1250066" cy="769716"/>
          </a:xfrm>
          <a:prstGeom prst="rect">
            <a:avLst/>
          </a:prstGeom>
        </p:spPr>
      </p:pic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is a Message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Overview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  <a:p>
            <a:pPr>
              <a:defRPr/>
            </a:pPr>
            <a:r>
              <a:rPr lang="en-US"/>
              <a:t>Why IKE is used</a:t>
            </a:r>
            <a:endParaRPr/>
          </a:p>
          <a:p>
            <a:pPr>
              <a:defRPr/>
            </a:pPr>
            <a:r>
              <a:rPr lang="en-US"/>
              <a:t>What is IKE</a:t>
            </a:r>
            <a:endParaRPr/>
          </a:p>
          <a:p>
            <a:pPr lvl="1">
              <a:defRPr/>
            </a:pPr>
            <a:r>
              <a:rPr lang="en-US"/>
              <a:t>IKE Phases</a:t>
            </a:r>
            <a:endParaRPr/>
          </a:p>
          <a:p>
            <a:pPr lvl="1">
              <a:defRPr/>
            </a:pPr>
            <a:r>
              <a:rPr lang="en-US"/>
              <a:t>Mode of Operation</a:t>
            </a:r>
            <a:endParaRPr/>
          </a:p>
          <a:p>
            <a:pPr lvl="1">
              <a:defRPr/>
            </a:pPr>
            <a:r>
              <a:rPr lang="en-US"/>
              <a:t>Authentication Methods</a:t>
            </a:r>
            <a:endParaRPr/>
          </a:p>
          <a:p>
            <a:pPr lvl="1">
              <a:defRPr/>
            </a:pPr>
            <a:r>
              <a:rPr lang="en-US"/>
              <a:t>Session Keys</a:t>
            </a:r>
            <a:endParaRPr/>
          </a:p>
          <a:p>
            <a:pPr lvl="1">
              <a:defRPr/>
            </a:pPr>
            <a:r>
              <a:rPr lang="en-US"/>
              <a:t>ISAKMP/IKE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2013" y="29735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grpSp>
        <p:nvGrpSpPr>
          <p:cNvPr id="5" name="Diagram 4" hidden="0"/>
          <p:cNvGrpSpPr/>
          <p:nvPr isPhoto="0" userDrawn="0"/>
        </p:nvGrpSpPr>
        <p:grpSpPr bwMode="auto">
          <a:xfrm>
            <a:off x="5849817" y="1843087"/>
            <a:ext cx="5663952" cy="3458437"/>
          </a:xfrm>
        </p:grpSpPr>
        <p:sp>
          <p:nvSpPr>
            <p:cNvPr id="0" name="" hidden="0"/>
            <p:cNvSpPr/>
            <p:nvPr isPhoto="0" userDrawn="0"/>
          </p:nvSpPr>
          <p:spPr bwMode="auto">
            <a:xfrm rot="16199999" flipH="1">
              <a:off x="3319607" y="1786976"/>
              <a:ext cx="965448" cy="12787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0" name="" hidden="0"/>
            <p:cNvSpPr/>
            <p:nvPr isPhoto="0" userDrawn="0"/>
          </p:nvSpPr>
          <p:spPr bwMode="auto">
            <a:xfrm>
              <a:off x="3913607" y="726454"/>
              <a:ext cx="1750344" cy="1196167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Security Association and Key Management (ISAKMP)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2475766" y="792114"/>
              <a:ext cx="1365279" cy="9277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700"/>
                <a:t>Security Framework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1607096" y="1979931"/>
              <a:ext cx="1566471" cy="1262118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/>
                <a:t>IPSec</a:t>
              </a:r>
              <a:endParaRPr lang="en-US" sz="2200"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528774" y="2294599"/>
              <a:ext cx="1061785" cy="542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600"/>
                <a:t>IP Security</a:t>
              </a:r>
              <a:endParaRPr/>
            </a:p>
          </p:txBody>
        </p:sp>
      </p:grpSp>
      <p:grpSp>
        <p:nvGrpSpPr>
          <p:cNvPr id="9" name="Diagram 8" hidden="0"/>
          <p:cNvGrpSpPr/>
          <p:nvPr isPhoto="0" userDrawn="0"/>
        </p:nvGrpSpPr>
        <p:grpSpPr bwMode="auto">
          <a:xfrm>
            <a:off x="524413" y="1843087"/>
            <a:ext cx="5325403" cy="3458437"/>
          </a:xfrm>
        </p:grpSpPr>
        <p:sp>
          <p:nvSpPr>
            <p:cNvPr id="0" name="" hidden="0"/>
            <p:cNvSpPr/>
            <p:nvPr isPhoto="0" userDrawn="0"/>
          </p:nvSpPr>
          <p:spPr bwMode="auto">
            <a:xfrm rot="5400000">
              <a:off x="352898" y="1010448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0" name="" hidden="0"/>
            <p:cNvSpPr/>
            <p:nvPr isPhoto="0" userDrawn="0"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Diffie-Hellman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1620523" y="120244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Authentication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1600196" y="2193341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0" name="" hidden="0"/>
            <p:cNvSpPr/>
            <p:nvPr isPhoto="0" userDrawn="0"/>
          </p:nvSpPr>
          <p:spPr bwMode="auto">
            <a:xfrm>
              <a:off x="1363431" y="1202707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Photuris</a:t>
              </a:r>
              <a:endParaRPr lang="en-US" sz="2300"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2867821" y="1303137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Key Security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2610730" y="2385600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rotWithShape="0" algn="ctr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Oakley</a:t>
              </a:r>
              <a:endParaRPr/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>
              <a:off x="4115119" y="2486029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500"/>
                <a:t>Secure Key Exchange</a:t>
              </a:r>
              <a:endParaRPr/>
            </a:p>
          </p:txBody>
        </p:sp>
      </p:grpSp>
      <p:grpSp>
        <p:nvGrpSpPr>
          <p:cNvPr id="10" name="Group 9" hidden="0"/>
          <p:cNvGrpSpPr/>
          <p:nvPr isPhoto="0" userDrawn="0"/>
        </p:nvGrpSpPr>
        <p:grpSpPr bwMode="auto">
          <a:xfrm>
            <a:off x="4877619" y="2635202"/>
            <a:ext cx="1504388" cy="1053023"/>
            <a:chOff x="116134" y="19814"/>
            <a:chExt cx="1504388" cy="1053023"/>
          </a:xfrm>
        </p:grpSpPr>
        <p:sp>
          <p:nvSpPr>
            <p:cNvPr id="11" name="Rectangle: Rounded Corners 10" hidden="0"/>
            <p:cNvSpPr/>
            <p:nvPr isPhoto="0" userDrawn="0"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 hidden="0"/>
            <p:cNvSpPr txBox="1"/>
            <p:nvPr isPhoto="0" userDrawn="0"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Secure Key Exchange Mechanism (SKEME)</a:t>
              </a:r>
              <a:endParaRPr/>
            </a:p>
          </p:txBody>
        </p:sp>
      </p:grpSp>
      <p:grpSp>
        <p:nvGrpSpPr>
          <p:cNvPr id="13" name="Group 12" hidden="0"/>
          <p:cNvGrpSpPr/>
          <p:nvPr isPhoto="0" userDrawn="0"/>
        </p:nvGrpSpPr>
        <p:grpSpPr bwMode="auto">
          <a:xfrm>
            <a:off x="4929033" y="5581664"/>
            <a:ext cx="1504388" cy="1053023"/>
            <a:chOff x="116134" y="19814"/>
            <a:chExt cx="1504388" cy="1053023"/>
          </a:xfrm>
        </p:grpSpPr>
        <p:sp>
          <p:nvSpPr>
            <p:cNvPr id="14" name="Rectangle: Rounded Corners 13" hidden="0"/>
            <p:cNvSpPr/>
            <p:nvPr isPhoto="0" userDrawn="0"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 hidden="0"/>
            <p:cNvSpPr txBox="1"/>
            <p:nvPr isPhoto="0" userDrawn="0"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Key Exchange</a:t>
              </a:r>
              <a:endParaRPr/>
            </a:p>
          </p:txBody>
        </p:sp>
      </p:grpSp>
      <p:sp>
        <p:nvSpPr>
          <p:cNvPr id="16" name="Arrow: Bent-Up 15" hidden="0"/>
          <p:cNvSpPr/>
          <p:nvPr isPhoto="0" userDrawn="0"/>
        </p:nvSpPr>
        <p:spPr bwMode="auto">
          <a:xfrm rot="16199999" flipH="1">
            <a:off x="6824489" y="4800869"/>
            <a:ext cx="893655" cy="1572964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Arrow: Bent-Up 16" hidden="0"/>
          <p:cNvSpPr/>
          <p:nvPr isPhoto="0" userDrawn="0"/>
        </p:nvSpPr>
        <p:spPr bwMode="auto">
          <a:xfrm rot="5400000">
            <a:off x="3709828" y="5407155"/>
            <a:ext cx="893654" cy="101739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Arrow: Down 18" hidden="0"/>
          <p:cNvSpPr/>
          <p:nvPr isPhoto="0" userDrawn="0"/>
        </p:nvSpPr>
        <p:spPr bwMode="auto">
          <a:xfrm>
            <a:off x="5519811" y="3688225"/>
            <a:ext cx="419595" cy="15250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tint val="5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19050" dir="5400000" rotWithShape="0" algn="ctr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6263919" y="2687097"/>
            <a:ext cx="1434553" cy="50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en-US" sz="15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Secure Key Exchange</a:t>
            </a:r>
            <a:endParaRPr/>
          </a:p>
        </p:txBody>
      </p:sp>
      <p:sp>
        <p:nvSpPr>
          <p:cNvPr id="24" name="Arrow: Bent-Up 23" hidden="0"/>
          <p:cNvSpPr/>
          <p:nvPr isPhoto="0" userDrawn="0"/>
        </p:nvSpPr>
        <p:spPr bwMode="auto">
          <a:xfrm rot="16199999" flipH="1">
            <a:off x="9339837" y="4631827"/>
            <a:ext cx="2748834" cy="1017394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Arrow: Right 24" hidden="0"/>
          <p:cNvSpPr/>
          <p:nvPr isPhoto="0" userDrawn="0"/>
        </p:nvSpPr>
        <p:spPr bwMode="auto">
          <a:xfrm flipH="1">
            <a:off x="6733792" y="5976203"/>
            <a:ext cx="3488786" cy="5844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IKE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ISAKMP -&gt; Authentication and Key Exchange Framework</a:t>
            </a:r>
            <a:endParaRPr/>
          </a:p>
          <a:p>
            <a:pPr>
              <a:defRPr/>
            </a:pPr>
            <a:r>
              <a:rPr lang="en-US"/>
              <a:t>Oakley -&gt; Key Exchange Modes</a:t>
            </a:r>
            <a:endParaRPr/>
          </a:p>
          <a:p>
            <a:pPr>
              <a:defRPr/>
            </a:pPr>
            <a:r>
              <a:rPr lang="en-US"/>
              <a:t>SKEME -&gt; anonymity, reputability, and key refreshment</a:t>
            </a:r>
            <a:endParaRPr/>
          </a:p>
          <a:p>
            <a:pPr>
              <a:defRPr/>
            </a:pPr>
            <a:r>
              <a:rPr lang="en-US"/>
              <a:t>Each is good but we needed All!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 rot="1453306">
            <a:off x="1205587" y="4675428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ISAKMP</a:t>
            </a:r>
            <a:endParaRPr/>
          </a:p>
        </p:txBody>
      </p:sp>
      <p:pic>
        <p:nvPicPr>
          <p:cNvPr id="17" name="Picture 1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 hidden="0"/>
          <p:cNvSpPr txBox="1"/>
          <p:nvPr isPhoto="0" userDrawn="0"/>
        </p:nvSpPr>
        <p:spPr bwMode="auto">
          <a:xfrm rot="17322485">
            <a:off x="2473597" y="4380233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SKEME</a:t>
            </a:r>
            <a:endParaRPr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 rot="21192561">
            <a:off x="1599724" y="5497544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Oakley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9021316" y="5076304"/>
            <a:ext cx="1650604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Internet Key Exchange</a:t>
            </a:r>
            <a:endParaRPr/>
          </a:p>
        </p:txBody>
      </p:sp>
      <p:pic>
        <p:nvPicPr>
          <p:cNvPr id="23" name="Picture 2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404005" y="285593"/>
            <a:ext cx="2535761" cy="1561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Only 2 Phases?</a:t>
            </a:r>
            <a:endParaRPr/>
          </a:p>
          <a:p>
            <a:pPr>
              <a:defRPr/>
            </a:pPr>
            <a:r>
              <a:rPr lang="en-US"/>
              <a:t>Phase 1: Mutual </a:t>
            </a:r>
            <a:r>
              <a:rPr lang="en-US"/>
              <a:t>Authenticaiton</a:t>
            </a:r>
            <a:r>
              <a:rPr lang="en-US"/>
              <a:t> and Session Keys = IKE SA</a:t>
            </a:r>
            <a:endParaRPr/>
          </a:p>
          <a:p>
            <a:pPr>
              <a:defRPr/>
            </a:pPr>
            <a:r>
              <a:rPr lang="en-US"/>
              <a:t>Phase 2: Create Multiple Associations between entities = ESP or AH SA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7624688" y="4380791"/>
            <a:ext cx="3418484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IKE – Internet Key Exchange</a:t>
            </a:r>
            <a:endParaRPr/>
          </a:p>
          <a:p>
            <a:pPr>
              <a:defRPr/>
            </a:pPr>
            <a:r>
              <a:rPr lang="en-US"/>
              <a:t>SA – Security Association</a:t>
            </a:r>
            <a:endParaRPr/>
          </a:p>
          <a:p>
            <a:pPr>
              <a:defRPr/>
            </a:pPr>
            <a:r>
              <a:rPr lang="en-US"/>
              <a:t>ESP – Encapsulating Security Payload</a:t>
            </a:r>
            <a:endParaRPr/>
          </a:p>
          <a:p>
            <a:pPr>
              <a:defRPr/>
            </a:pPr>
            <a:r>
              <a:rPr lang="en-US"/>
              <a:t>AH – Authentication Header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26370" y="4631591"/>
            <a:ext cx="5010149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Modes of Phase 1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3440012" cy="4351338"/>
          </a:xfrm>
        </p:spPr>
        <p:txBody>
          <a:bodyPr/>
          <a:lstStyle/>
          <a:p>
            <a:pPr>
              <a:defRPr/>
            </a:pPr>
            <a:r>
              <a:rPr lang="en-US"/>
              <a:t>Main Mode</a:t>
            </a:r>
            <a:endParaRPr/>
          </a:p>
          <a:p>
            <a:pPr lvl="1">
              <a:defRPr/>
            </a:pPr>
            <a:r>
              <a:rPr lang="en-US"/>
              <a:t>6 Messages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37657" y="1407977"/>
            <a:ext cx="1895474" cy="438149"/>
          </a:xfrm>
          <a:prstGeom prst="rect">
            <a:avLst/>
          </a:prstGeom>
        </p:spPr>
      </p:pic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 hidden="0"/>
          <p:cNvSpPr txBox="1"/>
          <p:nvPr isPhoto="0" userDrawn="0"/>
        </p:nvSpPr>
        <p:spPr bwMode="auto"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Aggressive Mode</a:t>
            </a:r>
            <a:endParaRPr/>
          </a:p>
          <a:p>
            <a:pPr lvl="1">
              <a:defRPr/>
            </a:pPr>
            <a:r>
              <a:rPr lang="en-US"/>
              <a:t>3 Messages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11" name="Picture 10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23471" y="3097080"/>
            <a:ext cx="4630329" cy="2082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Authentication Methods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Original Public Key Encryption</a:t>
            </a:r>
            <a:endParaRPr/>
          </a:p>
          <a:p>
            <a:pPr>
              <a:defRPr/>
            </a:pPr>
            <a:r>
              <a:rPr lang="en-US"/>
              <a:t>Revised Public Key Encryption</a:t>
            </a:r>
            <a:endParaRPr/>
          </a:p>
          <a:p>
            <a:pPr>
              <a:defRPr/>
            </a:pPr>
            <a:r>
              <a:rPr lang="en-US"/>
              <a:t>Public Key Signature</a:t>
            </a:r>
            <a:endParaRPr/>
          </a:p>
          <a:p>
            <a:pPr>
              <a:defRPr/>
            </a:pPr>
            <a:r>
              <a:rPr lang="en-US"/>
              <a:t>Pre-shared secret Key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0602" y="4782262"/>
            <a:ext cx="3311334" cy="196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Phase 1 Steps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Choose a Mode </a:t>
            </a:r>
            <a:endParaRPr/>
          </a:p>
          <a:p>
            <a:pPr lvl="1">
              <a:defRPr/>
            </a:pPr>
            <a:r>
              <a:rPr lang="en-US"/>
              <a:t>Aggressive or Main</a:t>
            </a:r>
            <a:endParaRPr/>
          </a:p>
          <a:p>
            <a:pPr>
              <a:defRPr/>
            </a:pPr>
            <a:r>
              <a:rPr lang="en-US"/>
              <a:t>Authenticate and Protect </a:t>
            </a:r>
            <a:r>
              <a:rPr lang="en-US"/>
              <a:t>IPSec</a:t>
            </a:r>
            <a:r>
              <a:rPr lang="en-US"/>
              <a:t> Peers</a:t>
            </a:r>
            <a:endParaRPr/>
          </a:p>
          <a:p>
            <a:pPr>
              <a:defRPr/>
            </a:pPr>
            <a:r>
              <a:rPr lang="en-US"/>
              <a:t>Create Shared Secret Keys (Diffie-Hellman)</a:t>
            </a:r>
            <a:endParaRPr/>
          </a:p>
          <a:p>
            <a:pPr>
              <a:defRPr/>
            </a:pPr>
            <a:r>
              <a:rPr lang="en-US"/>
              <a:t>Establish secure tunnel for Phase 2 Parameters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17262" y="4441024"/>
            <a:ext cx="5582429" cy="1667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Diffie Hellman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Talk </a:t>
            </a:r>
            <a:r>
              <a:rPr lang="en-US"/>
              <a:t>abou</a:t>
            </a:r>
            <a:r>
              <a:rPr lang="en-US"/>
              <a:t> Parameters and look in </a:t>
            </a:r>
            <a:r>
              <a:rPr lang="en-US"/>
              <a:t>the book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subject/>
  <dc:creator>Bellew, Nathan D (US)</dc:creator>
  <cp:keywords>Unrestricted</cp:keywords>
  <dc:description/>
  <dc:identifier/>
  <dc:language/>
  <cp:lastModifiedBy/>
  <cp:revision>24</cp:revision>
  <dcterms:created xsi:type="dcterms:W3CDTF">2022-04-14T14:47:18Z</dcterms:created>
  <dcterms:modified xsi:type="dcterms:W3CDTF">2022-05-02T03:24:33Z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