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8" r:id="rId13"/>
    <p:sldId id="270" r:id="rId14"/>
    <p:sldId id="267" r:id="rId15"/>
    <p:sldId id="271" r:id="rId16"/>
    <p:sldId id="272" r:id="rId17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08C0004-0B4B-468C-BE4B-620747FEBA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40F9F8-C27B-479C-BA8F-8F1DB9833D9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B4755-710A-482B-8D7F-C6ECEBBE0637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809D53-AB67-4C98-8FC8-60BBCD4592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AC3CB-3A47-4B93-ACD1-94D4E66763C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CC30D-64C7-413F-9432-5A0556610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74224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ED127-A477-4AE9-85C7-D139CDE34BE9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7E133-DB63-4188-9596-D7C86865F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8965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EB2B622-F04B-482C-AE28-7AF685AEC9C1}" type="datetimeFigureOut">
              <a:rPr lang="en-US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97D48F2-E856-4516-B86A-33E4404839B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EB2B622-F04B-482C-AE28-7AF685AEC9C1}" type="datetimeFigureOut">
              <a:rPr lang="en-US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97D48F2-E856-4516-B86A-33E4404839B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4"/>
            <a:ext cx="2628900" cy="5811837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9" y="365124"/>
            <a:ext cx="7734299" cy="5811837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EB2B622-F04B-482C-AE28-7AF685AEC9C1}" type="datetimeFigureOut">
              <a:rPr lang="en-US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97D48F2-E856-4516-B86A-33E4404839B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EB2B622-F04B-482C-AE28-7AF685AEC9C1}" type="datetimeFigureOut">
              <a:rPr lang="en-US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97D48F2-E856-4516-B86A-33E4404839B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EB2B622-F04B-482C-AE28-7AF685AEC9C1}" type="datetimeFigureOut">
              <a:rPr lang="en-US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97D48F2-E856-4516-B86A-33E4404839B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9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EB2B622-F04B-482C-AE28-7AF685AEC9C1}" type="datetimeFigureOut">
              <a:rPr lang="en-US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97D48F2-E856-4516-B86A-33E4404839B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7" y="1681162"/>
            <a:ext cx="5157786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7" y="2505074"/>
            <a:ext cx="5157786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EB2B622-F04B-482C-AE28-7AF685AEC9C1}" type="datetimeFigureOut">
              <a:rPr lang="en-US"/>
              <a:t>5/2/2022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97D48F2-E856-4516-B86A-33E4404839B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EB2B622-F04B-482C-AE28-7AF685AEC9C1}" type="datetimeFigureOut">
              <a:rPr lang="en-US"/>
              <a:t>5/2/2022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97D48F2-E856-4516-B86A-33E4404839B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EB2B622-F04B-482C-AE28-7AF685AEC9C1}" type="datetimeFigureOut">
              <a:rPr lang="en-US"/>
              <a:t>5/2/2022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97D48F2-E856-4516-B86A-33E4404839B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EB2B622-F04B-482C-AE28-7AF685AEC9C1}" type="datetimeFigureOut">
              <a:rPr lang="en-US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97D48F2-E856-4516-B86A-33E4404839B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EB2B622-F04B-482C-AE28-7AF685AEC9C1}" type="datetimeFigureOut">
              <a:rPr lang="en-US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97D48F2-E856-4516-B86A-33E4404839B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6003634" y="5976203"/>
            <a:ext cx="184731" cy="830997"/>
          </a:xfrm>
          <a:prstGeom prst="rect">
            <a:avLst/>
          </a:prstGeom>
        </p:spPr>
        <p:txBody>
          <a:bodyPr vert="horz" wrap="none" lIns="91440" tIns="45720" rIns="91440" bIns="45720" rtlCol="0" anchor="b" anchorCtr="1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9" y="36512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9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B2B622-F04B-482C-AE28-7AF685AEC9C1}" type="datetimeFigureOut">
              <a:rPr lang="en-US"/>
              <a:t>5/2/2022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97D48F2-E856-4516-B86A-33E4404839BD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6003634" y="6345535"/>
            <a:ext cx="184731" cy="461665"/>
          </a:xfrm>
        </p:spPr>
        <p:txBody>
          <a:bodyPr wrap="none" anchor="b" anchorCtr="1">
            <a:spAutoFit/>
          </a:bodyPr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Internet Key Exchange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RFC 2409/4306</a:t>
            </a:r>
          </a:p>
          <a:p>
            <a:pPr>
              <a:defRPr/>
            </a:pPr>
            <a:r>
              <a:rPr lang="en-US" dirty="0"/>
              <a:t>Nathan Bellew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Key Determination – Diffie Hellman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 bwMode="auto"/>
            <p:txBody>
              <a:bodyPr/>
              <a:lstStyle/>
              <a:p>
                <a:pPr>
                  <a:defRPr/>
                </a:pPr>
                <a:r>
                  <a:rPr lang="en-US" dirty="0"/>
                  <a:t>Oakley Key Determination </a:t>
                </a:r>
              </a:p>
              <a:p>
                <a:pPr>
                  <a:defRPr/>
                </a:pPr>
                <a:r>
                  <a:rPr lang="en-US" dirty="0"/>
                  <a:t>Secret Session Key </a:t>
                </a:r>
                <a:r>
                  <a:rPr lang="en-US" dirty="0">
                    <a:sym typeface="Symbol" panose="05050102010706020507" pitchFamily="18" charset="2"/>
                  </a:rPr>
                  <a:t></a:t>
                </a:r>
                <a:endParaRPr lang="en-US" i="1" dirty="0">
                  <a:latin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𝐵𝑜𝑏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𝐴𝑙𝑖𝑐𝑒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𝐴𝑙𝑖𝑐𝑒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𝐵𝑜𝑏</m:t>
                            </m:r>
                          </m:sub>
                        </m:sSub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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𝐴𝑙𝑖𝑐𝑒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𝐵𝑜𝑏</m:t>
                            </m:r>
                          </m:sub>
                        </m:sSub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𝑞</m:t>
                    </m:r>
                  </m:oMath>
                </a14:m>
                <a:endParaRPr lang="en-US" dirty="0">
                  <a:sym typeface="Symbol" panose="05050102010706020507" pitchFamily="18" charset="2"/>
                </a:endParaRPr>
              </a:p>
              <a:p>
                <a:pPr>
                  <a:defRPr/>
                </a:pPr>
                <a:r>
                  <a:rPr lang="en-US" dirty="0"/>
                  <a:t>Group Identifiers RFC 2412</a:t>
                </a:r>
              </a:p>
              <a:p>
                <a:pPr>
                  <a:defRPr/>
                </a:pP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blipFill>
                <a:blip r:embed="rId2"/>
                <a:stretch>
                  <a:fillRect l="-98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2629EC-D025-4F8B-9465-EF638FDEA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40" y="4032117"/>
            <a:ext cx="5724525" cy="10382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2909C4-A045-4227-9D96-2B76FF1D36F4}"/>
                  </a:ext>
                </a:extLst>
              </p:cNvPr>
              <p:cNvSpPr txBox="1"/>
              <p:nvPr/>
            </p:nvSpPr>
            <p:spPr>
              <a:xfrm>
                <a:off x="1199456" y="5157192"/>
                <a:ext cx="907300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 dirty="0">
                    <a:latin typeface="Cambria Math" panose="02040503050406030204" pitchFamily="18" charset="0"/>
                  </a:rPr>
                  <a:t>Oakley First Default Group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768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704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638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+149689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dirty="0">
                    <a:sym typeface="Symbol" panose="05050102010706020507" pitchFamily="18" charset="2"/>
                  </a:rPr>
                  <a:t>=2</a:t>
                </a:r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2909C4-A045-4227-9D96-2B76FF1D3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456" y="5157192"/>
                <a:ext cx="9073008" cy="1200329"/>
              </a:xfrm>
              <a:prstGeom prst="rect">
                <a:avLst/>
              </a:prstGeom>
              <a:blipFill>
                <a:blip r:embed="rId4"/>
                <a:stretch>
                  <a:fillRect t="-3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183A37F8-3C37-4A7B-81C6-81EE2D76BD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509" y="5157192"/>
            <a:ext cx="1842958" cy="10197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939537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dirty="0"/>
              <a:t>Session Keys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C91DE4-74FB-4625-ABF1-F8F9F6FE3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1551159359" name="Content Placeholder 2"/>
          <p:cNvSpPr>
            <a:spLocks noGrp="1"/>
          </p:cNvSpPr>
          <p:nvPr>
            <p:ph idx="1"/>
          </p:nvPr>
        </p:nvSpPr>
        <p:spPr bwMode="auto">
          <a:xfrm>
            <a:off x="930564" y="1554587"/>
            <a:ext cx="10515600" cy="4351338"/>
          </a:xfrm>
        </p:spPr>
        <p:txBody>
          <a:bodyPr/>
          <a:lstStyle/>
          <a:p>
            <a:pPr>
              <a:defRPr/>
            </a:pPr>
            <a:r>
              <a:rPr lang="en-US" dirty="0"/>
              <a:t>SKEYID = hash (DH values, nonces, cookies, etc.) Key Seeds</a:t>
            </a:r>
          </a:p>
          <a:p>
            <a:pPr>
              <a:defRPr/>
            </a:pPr>
            <a:r>
              <a:rPr lang="en-US" dirty="0"/>
              <a:t>Phase 1 - SKEYID last message</a:t>
            </a:r>
          </a:p>
          <a:p>
            <a:pPr>
              <a:defRPr/>
            </a:pPr>
            <a:r>
              <a:rPr lang="en-US" dirty="0"/>
              <a:t>Phase 2 – SKEYID all Messages</a:t>
            </a:r>
          </a:p>
          <a:p>
            <a:pPr>
              <a:defRPr/>
            </a:pPr>
            <a:r>
              <a:rPr lang="en-US" dirty="0"/>
              <a:t>Pseudo Random Function (</a:t>
            </a:r>
            <a:r>
              <a:rPr lang="en-US" dirty="0" err="1"/>
              <a:t>prf</a:t>
            </a:r>
            <a:r>
              <a:rPr lang="en-US" dirty="0"/>
              <a:t>) -with two parameters key and data (Think DES CBC or HMAC)</a:t>
            </a:r>
          </a:p>
          <a:p>
            <a:pPr>
              <a:defRPr/>
            </a:pPr>
            <a:endParaRPr dirty="0"/>
          </a:p>
        </p:txBody>
      </p:sp>
      <p:pic>
        <p:nvPicPr>
          <p:cNvPr id="1026" name="Picture 2" descr="Maths is Hard – Change Meme">
            <a:extLst>
              <a:ext uri="{FF2B5EF4-FFF2-40B4-BE49-F238E27FC236}">
                <a16:creationId xmlns:a16="http://schemas.microsoft.com/office/drawing/2014/main" id="{E24C11F0-DA6C-4C85-B757-5A27EEED3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240" y="127595"/>
            <a:ext cx="3566220" cy="1356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IKE Phase 2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Quick Mode – Negotiation and Nonce Exchange</a:t>
            </a:r>
          </a:p>
          <a:p>
            <a:pPr>
              <a:defRPr/>
            </a:pPr>
            <a:r>
              <a:rPr lang="en-US" dirty="0"/>
              <a:t>IPsec (AH or ESP) SA – Crypto Parameters and Traffic Selectors</a:t>
            </a:r>
          </a:p>
          <a:p>
            <a:pPr>
              <a:defRPr/>
            </a:pPr>
            <a:r>
              <a:rPr lang="en-US" dirty="0"/>
              <a:t>Traffic Selectors – IP address/mask, IP protocol type and port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9408368" y="244243"/>
            <a:ext cx="2353225" cy="1448976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634A1D-15A8-42D7-B60C-7FBC1E38A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568" y="4365104"/>
            <a:ext cx="6315075" cy="1314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0868A0-D500-40D0-BA3A-5FE5F4AE7A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5515759"/>
            <a:ext cx="959768" cy="118771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524F2-B2C2-4ADE-BEE7-08FB4604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IKE Phase 2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3954D-A3E3-470C-9551-5454C8254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 = pair of cookies from Phase 1</a:t>
            </a:r>
          </a:p>
          <a:p>
            <a:r>
              <a:rPr lang="en-US" dirty="0"/>
              <a:t>Y = 32 bit number to distinguish phase 2 sessions</a:t>
            </a:r>
          </a:p>
          <a:p>
            <a:r>
              <a:rPr lang="en-US" dirty="0"/>
              <a:t>CP – Crypto Proposal, CPA – Accepted proposal</a:t>
            </a:r>
          </a:p>
          <a:p>
            <a:r>
              <a:rPr lang="en-US" dirty="0"/>
              <a:t>SPI (from ISAKMP) – Security Parameter Index – IP SA Details</a:t>
            </a:r>
          </a:p>
          <a:p>
            <a:r>
              <a:rPr lang="en-US" dirty="0"/>
              <a:t>Nonce – random number</a:t>
            </a:r>
          </a:p>
          <a:p>
            <a:r>
              <a:rPr lang="en-US" dirty="0"/>
              <a:t>Diffie Hellman (optional) – For PFS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861FBF-A64D-4309-B7A6-670AA63A7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040" y="116632"/>
            <a:ext cx="5300464" cy="1950272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8EB9F-287A-4DD1-8DE3-BA758250F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42556E-F9CB-4083-8025-A63E580D49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5748469"/>
            <a:ext cx="1489348" cy="99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987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705949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dirty="0"/>
              <a:t>Header Formats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D504BCE-F9B9-4A95-B409-069181043C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127448" y="1657776"/>
            <a:ext cx="4413059" cy="4351338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EF0B08F-1516-4DBC-A45D-86B204406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8C302E-F142-413A-944F-5413D2CB4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444" y="317560"/>
            <a:ext cx="5277694" cy="41915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436E7C-9AB5-4250-8AE2-020BF71E37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117606"/>
            <a:ext cx="1294482" cy="64320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D0E82-8F51-42F6-805C-5962C6D54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IKEv2 The New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4474E-AF38-4176-BE6C-56B1EB368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RFC 4306 – Goodreads rating 9.5/10</a:t>
            </a:r>
          </a:p>
          <a:p>
            <a:r>
              <a:rPr lang="en-US" dirty="0"/>
              <a:t>Replaced RFCs 2407, 2408, 2409</a:t>
            </a:r>
          </a:p>
          <a:p>
            <a:r>
              <a:rPr lang="en-US" dirty="0"/>
              <a:t>Simplifies Key Exchange</a:t>
            </a:r>
          </a:p>
          <a:p>
            <a:r>
              <a:rPr lang="en-US" dirty="0"/>
              <a:t>Easier to implement</a:t>
            </a:r>
          </a:p>
          <a:p>
            <a:r>
              <a:rPr lang="en-US" dirty="0"/>
              <a:t>Less vulnerable to DoS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5FB853-3FE1-4F24-92BA-BF8AC3E8F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136" y="622272"/>
            <a:ext cx="4490170" cy="505876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1A529-FC88-422C-B36E-B86484311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C01195-A64B-4C97-B2F1-C3E494ADEF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70" y="5519561"/>
            <a:ext cx="1217712" cy="91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78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96CD2-4B15-4CD4-A9DF-F1BC37640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4DA39-5318-4B41-9153-B47599EA6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IKE Is really cool</a:t>
            </a:r>
          </a:p>
          <a:p>
            <a:r>
              <a:rPr lang="en-US" dirty="0"/>
              <a:t>IKE is made from ISAKMP, SKEME, and Oakley protocol</a:t>
            </a:r>
          </a:p>
          <a:p>
            <a:r>
              <a:rPr lang="en-US" dirty="0"/>
              <a:t>IKE consists of 2 phases</a:t>
            </a:r>
          </a:p>
          <a:p>
            <a:pPr lvl="1"/>
            <a:r>
              <a:rPr lang="en-US" dirty="0"/>
              <a:t>Big connection from A to B</a:t>
            </a:r>
          </a:p>
          <a:p>
            <a:pPr lvl="1"/>
            <a:r>
              <a:rPr lang="en-US" dirty="0"/>
              <a:t>Small connections from each node from A to B</a:t>
            </a:r>
          </a:p>
          <a:p>
            <a:r>
              <a:rPr lang="en-US" dirty="0"/>
              <a:t>Aggressive and Main – For IKEv1 but not for IKEv2</a:t>
            </a:r>
          </a:p>
          <a:p>
            <a:r>
              <a:rPr lang="en-US" dirty="0"/>
              <a:t>IKEv2 made this whole thing way easier</a:t>
            </a:r>
          </a:p>
          <a:p>
            <a:r>
              <a:rPr lang="en-US" dirty="0"/>
              <a:t>Reading RFCs for fun is really cool.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2AF7B-41EF-4F7B-B911-0D52AC332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D5E72B-4921-4077-8EA2-E2B0D3A02F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408" y="5517232"/>
            <a:ext cx="2137420" cy="116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78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Overview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History of IKE</a:t>
            </a:r>
            <a:endParaRPr dirty="0"/>
          </a:p>
          <a:p>
            <a:pPr>
              <a:defRPr/>
            </a:pPr>
            <a:r>
              <a:rPr lang="en-US" dirty="0"/>
              <a:t>Why IKE is used</a:t>
            </a:r>
            <a:endParaRPr dirty="0"/>
          </a:p>
          <a:p>
            <a:pPr>
              <a:defRPr/>
            </a:pPr>
            <a:r>
              <a:rPr lang="en-US" dirty="0"/>
              <a:t>What is IKE</a:t>
            </a:r>
            <a:endParaRPr dirty="0"/>
          </a:p>
          <a:p>
            <a:pPr lvl="1">
              <a:defRPr/>
            </a:pPr>
            <a:r>
              <a:rPr lang="en-US" dirty="0"/>
              <a:t>IKE Phases</a:t>
            </a:r>
            <a:endParaRPr dirty="0"/>
          </a:p>
          <a:p>
            <a:pPr lvl="1">
              <a:defRPr/>
            </a:pPr>
            <a:r>
              <a:rPr lang="en-US" dirty="0"/>
              <a:t>Mode of Operation</a:t>
            </a:r>
            <a:endParaRPr dirty="0"/>
          </a:p>
          <a:p>
            <a:pPr lvl="1">
              <a:defRPr/>
            </a:pPr>
            <a:r>
              <a:rPr lang="en-US" dirty="0"/>
              <a:t>Authentication Methods</a:t>
            </a:r>
          </a:p>
          <a:p>
            <a:pPr lvl="1">
              <a:defRPr/>
            </a:pPr>
            <a:r>
              <a:rPr lang="en-US" dirty="0"/>
              <a:t>Key Determination and Cookies</a:t>
            </a:r>
            <a:endParaRPr dirty="0"/>
          </a:p>
          <a:p>
            <a:pPr lvl="1">
              <a:defRPr/>
            </a:pPr>
            <a:r>
              <a:rPr lang="en-US" dirty="0"/>
              <a:t>Session Keys</a:t>
            </a:r>
            <a:endParaRPr dirty="0"/>
          </a:p>
          <a:p>
            <a:pPr lvl="1">
              <a:defRPr/>
            </a:pPr>
            <a:r>
              <a:rPr lang="en-US" dirty="0"/>
              <a:t>ISAKMP/IKE</a:t>
            </a:r>
          </a:p>
          <a:p>
            <a:pPr>
              <a:defRPr/>
            </a:pPr>
            <a:r>
              <a:rPr lang="en-US" dirty="0"/>
              <a:t>IKEv2</a:t>
            </a:r>
            <a:endParaRPr dirty="0"/>
          </a:p>
          <a:p>
            <a:pPr lvl="1"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1AA26A-E9B6-4C7C-BA6A-28AB875117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475" y="4221088"/>
            <a:ext cx="664890" cy="40542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372013" y="297351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History of IKE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grpSp>
        <p:nvGrpSpPr>
          <p:cNvPr id="5" name="Diagram 4"/>
          <p:cNvGrpSpPr/>
          <p:nvPr/>
        </p:nvGrpSpPr>
        <p:grpSpPr bwMode="auto">
          <a:xfrm>
            <a:off x="5849817" y="1843087"/>
            <a:ext cx="5663952" cy="3458437"/>
            <a:chOff x="0" y="0"/>
            <a:chExt cx="0" cy="0"/>
          </a:xfrm>
        </p:grpSpPr>
        <p:sp>
          <p:nvSpPr>
            <p:cNvPr id="3" name="Arrow: Bent-Up 2"/>
            <p:cNvSpPr/>
            <p:nvPr/>
          </p:nvSpPr>
          <p:spPr bwMode="auto">
            <a:xfrm rot="16199999" flipH="1">
              <a:off x="3319607" y="1786976"/>
              <a:ext cx="965448" cy="1278707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solidFill>
              <a:schemeClr val="accent1">
                <a:tint val="50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rgbClr val="000000"/>
            </a:lnRef>
            <a:fillRef idx="1">
              <a:srgbClr val="000000"/>
            </a:fillRef>
            <a:effectRef idx="3">
              <a:srgbClr val="000000"/>
            </a:effectRef>
            <a:fontRef idx="minor"/>
          </p:style>
        </p:sp>
        <p:sp>
          <p:nvSpPr>
            <p:cNvPr id="6" name="Rectangle: Rounded Corners 5"/>
            <p:cNvSpPr/>
            <p:nvPr/>
          </p:nvSpPr>
          <p:spPr bwMode="auto">
            <a:xfrm>
              <a:off x="3913607" y="726454"/>
              <a:ext cx="1750344" cy="1196167"/>
            </a:xfrm>
            <a:prstGeom prst="roundRect">
              <a:avLst>
                <a:gd name="adj" fmla="val 16670"/>
              </a:avLst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hueOff val="0"/>
                    <a:satOff val="0"/>
                    <a:lumOff val="0"/>
                    <a:alphaOff val="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rgbClr val="000000"/>
            </a:lnRef>
            <a:fillRef idx="3">
              <a:srgbClr val="000000"/>
            </a:fillRef>
            <a:effectRef idx="3">
              <a:srgbClr val="00000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600"/>
                <a:t>Internet Security Association and Key Management (ISAKMP)</a:t>
              </a:r>
              <a:endParaRPr/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475766" y="792114"/>
              <a:ext cx="1365279" cy="92778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171450" lvl="1" indent="-171450" algn="l" defTabSz="75565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har char="•"/>
                <a:defRPr/>
              </a:pPr>
              <a:r>
                <a:rPr lang="en-US" sz="1700"/>
                <a:t>Security Framework</a:t>
              </a:r>
              <a:endParaRPr/>
            </a:p>
          </p:txBody>
        </p:sp>
        <p:sp>
          <p:nvSpPr>
            <p:cNvPr id="8" name="Rectangle: Rounded Corners 7"/>
            <p:cNvSpPr/>
            <p:nvPr/>
          </p:nvSpPr>
          <p:spPr bwMode="auto">
            <a:xfrm>
              <a:off x="1607096" y="1979931"/>
              <a:ext cx="1566471" cy="1262118"/>
            </a:xfrm>
            <a:prstGeom prst="roundRect">
              <a:avLst>
                <a:gd name="adj" fmla="val 16670"/>
              </a:avLst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hueOff val="0"/>
                    <a:satOff val="0"/>
                    <a:lumOff val="0"/>
                    <a:alphaOff val="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rgbClr val="000000"/>
            </a:lnRef>
            <a:fillRef idx="3">
              <a:srgbClr val="000000"/>
            </a:fillRef>
            <a:effectRef idx="3">
              <a:srgbClr val="00000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2200"/>
                <a:t>IPSec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528774" y="2294599"/>
              <a:ext cx="1061785" cy="54261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har char="•"/>
                <a:defRPr/>
              </a:pPr>
              <a:r>
                <a:rPr lang="en-US" sz="1600"/>
                <a:t>IP Security</a:t>
              </a:r>
              <a:endParaRPr/>
            </a:p>
          </p:txBody>
        </p:sp>
      </p:grpSp>
      <p:grpSp>
        <p:nvGrpSpPr>
          <p:cNvPr id="9" name="Diagram 8"/>
          <p:cNvGrpSpPr/>
          <p:nvPr/>
        </p:nvGrpSpPr>
        <p:grpSpPr bwMode="auto">
          <a:xfrm>
            <a:off x="524413" y="1843087"/>
            <a:ext cx="5325403" cy="3458437"/>
            <a:chOff x="0" y="0"/>
            <a:chExt cx="0" cy="0"/>
          </a:xfrm>
        </p:grpSpPr>
        <p:sp>
          <p:nvSpPr>
            <p:cNvPr id="21" name="Arrow: Bent-Up 20"/>
            <p:cNvSpPr/>
            <p:nvPr/>
          </p:nvSpPr>
          <p:spPr bwMode="auto">
            <a:xfrm rot="5400000">
              <a:off x="352898" y="1010448"/>
              <a:ext cx="893654" cy="1017394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solidFill>
              <a:schemeClr val="accent1">
                <a:tint val="50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rgbClr val="000000"/>
            </a:lnRef>
            <a:fillRef idx="1">
              <a:srgbClr val="000000"/>
            </a:fillRef>
            <a:effectRef idx="3">
              <a:srgbClr val="000000"/>
            </a:effectRef>
            <a:fontRef idx="minor"/>
          </p:style>
        </p:sp>
        <p:sp>
          <p:nvSpPr>
            <p:cNvPr id="22" name="Rectangle: Rounded Corners 21"/>
            <p:cNvSpPr/>
            <p:nvPr/>
          </p:nvSpPr>
          <p:spPr bwMode="auto">
            <a:xfrm>
              <a:off x="116134" y="19814"/>
              <a:ext cx="1504388" cy="1053023"/>
            </a:xfrm>
            <a:prstGeom prst="roundRect">
              <a:avLst>
                <a:gd name="adj" fmla="val 16670"/>
              </a:avLst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hueOff val="0"/>
                    <a:satOff val="0"/>
                    <a:lumOff val="0"/>
                    <a:alphaOff val="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rgbClr val="000000"/>
            </a:lnRef>
            <a:fillRef idx="3">
              <a:srgbClr val="000000"/>
            </a:fillRef>
            <a:effectRef idx="3">
              <a:srgbClr val="00000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600"/>
                <a:t>Diffie-Hellman</a:t>
              </a:r>
              <a:endParaRPr/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620523" y="120244"/>
              <a:ext cx="1094149" cy="85109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57150" lvl="1" indent="-57150" algn="l" defTabSz="48895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har char="•"/>
                <a:defRPr/>
              </a:pPr>
              <a:r>
                <a:rPr lang="en-US" sz="1100"/>
                <a:t>Authentication</a:t>
              </a:r>
              <a:endParaRPr/>
            </a:p>
          </p:txBody>
        </p:sp>
        <p:sp>
          <p:nvSpPr>
            <p:cNvPr id="26" name="Arrow: Bent-Up 25"/>
            <p:cNvSpPr/>
            <p:nvPr/>
          </p:nvSpPr>
          <p:spPr bwMode="auto">
            <a:xfrm rot="5400000">
              <a:off x="1600196" y="2193341"/>
              <a:ext cx="893654" cy="1017394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solidFill>
              <a:schemeClr val="accent1">
                <a:tint val="50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rgbClr val="000000"/>
            </a:lnRef>
            <a:fillRef idx="1">
              <a:srgbClr val="000000"/>
            </a:fillRef>
            <a:effectRef idx="3">
              <a:srgbClr val="000000"/>
            </a:effectRef>
            <a:fontRef idx="minor"/>
          </p:style>
        </p:sp>
        <p:sp>
          <p:nvSpPr>
            <p:cNvPr id="27" name="Rectangle: Rounded Corners 26"/>
            <p:cNvSpPr/>
            <p:nvPr/>
          </p:nvSpPr>
          <p:spPr bwMode="auto">
            <a:xfrm>
              <a:off x="1363431" y="1202707"/>
              <a:ext cx="1504388" cy="1053023"/>
            </a:xfrm>
            <a:prstGeom prst="roundRect">
              <a:avLst>
                <a:gd name="adj" fmla="val 16670"/>
              </a:avLst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hueOff val="0"/>
                    <a:satOff val="0"/>
                    <a:lumOff val="0"/>
                    <a:alphaOff val="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rgbClr val="000000"/>
            </a:lnRef>
            <a:fillRef idx="3">
              <a:srgbClr val="000000"/>
            </a:fillRef>
            <a:effectRef idx="3">
              <a:srgbClr val="00000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2300"/>
                <a:t>Photuris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867821" y="1303137"/>
              <a:ext cx="1094149" cy="85109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57150" lvl="1" indent="-57150" algn="l" defTabSz="48895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har char="•"/>
                <a:defRPr/>
              </a:pPr>
              <a:r>
                <a:rPr lang="en-US" sz="1100"/>
                <a:t>Key Security</a:t>
              </a:r>
              <a:endParaRPr/>
            </a:p>
          </p:txBody>
        </p:sp>
        <p:sp>
          <p:nvSpPr>
            <p:cNvPr id="29" name="Rectangle: Rounded Corners 28"/>
            <p:cNvSpPr/>
            <p:nvPr/>
          </p:nvSpPr>
          <p:spPr bwMode="auto">
            <a:xfrm>
              <a:off x="2610730" y="2385600"/>
              <a:ext cx="1504388" cy="1053023"/>
            </a:xfrm>
            <a:prstGeom prst="roundRect">
              <a:avLst>
                <a:gd name="adj" fmla="val 16670"/>
              </a:avLst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hueOff val="0"/>
                    <a:satOff val="0"/>
                    <a:lumOff val="0"/>
                    <a:alphaOff val="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rgbClr val="000000"/>
            </a:lnRef>
            <a:fillRef idx="3">
              <a:srgbClr val="000000"/>
            </a:fillRef>
            <a:effectRef idx="3">
              <a:srgbClr val="00000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2300"/>
                <a:t>Oakley</a:t>
              </a:r>
              <a:endParaRPr/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4115119" y="2486029"/>
              <a:ext cx="1094149" cy="85109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har char="•"/>
                <a:defRPr/>
              </a:pPr>
              <a:r>
                <a:rPr lang="en-US" sz="1500"/>
                <a:t>Secure Key Exchange</a:t>
              </a:r>
              <a:endParaRPr/>
            </a:p>
          </p:txBody>
        </p:sp>
      </p:grpSp>
      <p:grpSp>
        <p:nvGrpSpPr>
          <p:cNvPr id="10" name="Group 9"/>
          <p:cNvGrpSpPr/>
          <p:nvPr/>
        </p:nvGrpSpPr>
        <p:grpSpPr bwMode="auto">
          <a:xfrm>
            <a:off x="4877619" y="2635202"/>
            <a:ext cx="1504388" cy="1053023"/>
            <a:chOff x="116134" y="19814"/>
            <a:chExt cx="1504388" cy="1053023"/>
          </a:xfrm>
        </p:grpSpPr>
        <p:sp>
          <p:nvSpPr>
            <p:cNvPr id="11" name="Rectangle: Rounded Corners 10"/>
            <p:cNvSpPr/>
            <p:nvPr/>
          </p:nvSpPr>
          <p:spPr bwMode="auto">
            <a:xfrm>
              <a:off x="116134" y="19814"/>
              <a:ext cx="1504388" cy="1053023"/>
            </a:xfrm>
            <a:prstGeom prst="roundRect">
              <a:avLst>
                <a:gd name="adj" fmla="val 1667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/>
            <p:cNvSpPr txBox="1"/>
            <p:nvPr/>
          </p:nvSpPr>
          <p:spPr bwMode="auto">
            <a:xfrm>
              <a:off x="167548" y="71228"/>
              <a:ext cx="1401560" cy="950195"/>
            </a:xfrm>
            <a:prstGeom prst="rect">
              <a:avLst/>
            </a:prstGeom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600"/>
                <a:t>Secure Key Exchange Mechanism (SKEME)</a:t>
              </a:r>
              <a:endParaRPr/>
            </a:p>
          </p:txBody>
        </p:sp>
      </p:grpSp>
      <p:grpSp>
        <p:nvGrpSpPr>
          <p:cNvPr id="13" name="Group 12"/>
          <p:cNvGrpSpPr/>
          <p:nvPr/>
        </p:nvGrpSpPr>
        <p:grpSpPr bwMode="auto">
          <a:xfrm>
            <a:off x="4929033" y="5581664"/>
            <a:ext cx="1504388" cy="1053023"/>
            <a:chOff x="116134" y="19814"/>
            <a:chExt cx="1504388" cy="1053023"/>
          </a:xfrm>
        </p:grpSpPr>
        <p:sp>
          <p:nvSpPr>
            <p:cNvPr id="14" name="Rectangle: Rounded Corners 13"/>
            <p:cNvSpPr/>
            <p:nvPr/>
          </p:nvSpPr>
          <p:spPr bwMode="auto">
            <a:xfrm>
              <a:off x="116134" y="19814"/>
              <a:ext cx="1504388" cy="1053023"/>
            </a:xfrm>
            <a:prstGeom prst="roundRect">
              <a:avLst>
                <a:gd name="adj" fmla="val 1667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4"/>
            <p:cNvSpPr txBox="1"/>
            <p:nvPr/>
          </p:nvSpPr>
          <p:spPr bwMode="auto">
            <a:xfrm>
              <a:off x="167548" y="71228"/>
              <a:ext cx="1401560" cy="950195"/>
            </a:xfrm>
            <a:prstGeom prst="rect">
              <a:avLst/>
            </a:prstGeom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600"/>
                <a:t>Internet Key Exchange</a:t>
              </a:r>
              <a:endParaRPr/>
            </a:p>
          </p:txBody>
        </p:sp>
      </p:grpSp>
      <p:sp>
        <p:nvSpPr>
          <p:cNvPr id="16" name="Arrow: Bent-Up 15"/>
          <p:cNvSpPr/>
          <p:nvPr/>
        </p:nvSpPr>
        <p:spPr bwMode="auto">
          <a:xfrm rot="16199999" flipH="1">
            <a:off x="6824489" y="4800869"/>
            <a:ext cx="893655" cy="1572964"/>
          </a:xfrm>
          <a:prstGeom prst="bentUpArrow">
            <a:avLst>
              <a:gd name="adj1" fmla="val 32840"/>
              <a:gd name="adj2" fmla="val 25000"/>
              <a:gd name="adj3" fmla="val 5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3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Arrow: Bent-Up 16"/>
          <p:cNvSpPr/>
          <p:nvPr/>
        </p:nvSpPr>
        <p:spPr bwMode="auto">
          <a:xfrm rot="5400000">
            <a:off x="3709828" y="5407155"/>
            <a:ext cx="893654" cy="1017394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3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Arrow: Down 18"/>
          <p:cNvSpPr/>
          <p:nvPr/>
        </p:nvSpPr>
        <p:spPr bwMode="auto">
          <a:xfrm>
            <a:off x="5519811" y="3688225"/>
            <a:ext cx="419595" cy="15250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472C4">
              <a:tint val="50000"/>
              <a:hueOff val="0"/>
              <a:satOff val="0"/>
              <a:lumOff val="0"/>
              <a:alphaOff val="0"/>
            </a:srgb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TextBox 19"/>
          <p:cNvSpPr txBox="1"/>
          <p:nvPr/>
        </p:nvSpPr>
        <p:spPr bwMode="auto">
          <a:xfrm>
            <a:off x="6263919" y="2687097"/>
            <a:ext cx="1434553" cy="50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1" indent="-114300" defTabSz="666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har char="•"/>
              <a:defRPr/>
            </a:pPr>
            <a:r>
              <a:rPr lang="en-US" sz="150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/>
              </a:rPr>
              <a:t>Secure Key Exchange</a:t>
            </a:r>
            <a:endParaRPr/>
          </a:p>
        </p:txBody>
      </p:sp>
      <p:sp>
        <p:nvSpPr>
          <p:cNvPr id="24" name="Arrow: Bent-Up 23"/>
          <p:cNvSpPr/>
          <p:nvPr/>
        </p:nvSpPr>
        <p:spPr bwMode="auto">
          <a:xfrm rot="16199999" flipH="1">
            <a:off x="9339837" y="4631827"/>
            <a:ext cx="2748834" cy="1017394"/>
          </a:xfrm>
          <a:prstGeom prst="bentUpArrow">
            <a:avLst>
              <a:gd name="adj1" fmla="val 32840"/>
              <a:gd name="adj2" fmla="val 26100"/>
              <a:gd name="adj3" fmla="val 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3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Arrow: Right 24"/>
          <p:cNvSpPr/>
          <p:nvPr/>
        </p:nvSpPr>
        <p:spPr bwMode="auto">
          <a:xfrm flipH="1">
            <a:off x="6733792" y="5976203"/>
            <a:ext cx="3488786" cy="584446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3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Why IKE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ISAKMP -&gt; Authentication and Key Exchange Framework</a:t>
            </a:r>
            <a:endParaRPr/>
          </a:p>
          <a:p>
            <a:pPr>
              <a:defRPr/>
            </a:pPr>
            <a:r>
              <a:rPr lang="en-US"/>
              <a:t>Oakley -&gt; Key Exchange Modes</a:t>
            </a:r>
            <a:endParaRPr/>
          </a:p>
          <a:p>
            <a:pPr>
              <a:defRPr/>
            </a:pPr>
            <a:r>
              <a:rPr lang="en-US"/>
              <a:t>SKEME -&gt; anonymity, reputability, and key refreshment</a:t>
            </a:r>
            <a:endParaRPr/>
          </a:p>
          <a:p>
            <a:pPr>
              <a:defRPr/>
            </a:pPr>
            <a:r>
              <a:rPr lang="en-US"/>
              <a:t>Each is good but we needed All!</a:t>
            </a:r>
            <a:endParaRPr/>
          </a:p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21962" y="4052533"/>
            <a:ext cx="3270238" cy="28054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 bwMode="auto">
          <a:xfrm rot="1453306">
            <a:off x="1205587" y="4675428"/>
            <a:ext cx="1650604" cy="365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ISAKMP</a:t>
            </a:r>
            <a:endParaRPr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649206" y="3564610"/>
            <a:ext cx="4391186" cy="329339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 bwMode="auto">
          <a:xfrm rot="17322485">
            <a:off x="2473597" y="4380233"/>
            <a:ext cx="1650604" cy="365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SKEME</a:t>
            </a:r>
            <a:endParaRPr/>
          </a:p>
        </p:txBody>
      </p:sp>
      <p:sp>
        <p:nvSpPr>
          <p:cNvPr id="21" name="TextBox 20"/>
          <p:cNvSpPr txBox="1"/>
          <p:nvPr/>
        </p:nvSpPr>
        <p:spPr bwMode="auto">
          <a:xfrm rot="21192561">
            <a:off x="1599724" y="5497544"/>
            <a:ext cx="1650604" cy="365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Oakley</a:t>
            </a:r>
            <a:endParaRPr/>
          </a:p>
        </p:txBody>
      </p:sp>
      <p:sp>
        <p:nvSpPr>
          <p:cNvPr id="22" name="TextBox 21"/>
          <p:cNvSpPr txBox="1"/>
          <p:nvPr/>
        </p:nvSpPr>
        <p:spPr bwMode="auto">
          <a:xfrm>
            <a:off x="9021316" y="5076304"/>
            <a:ext cx="1650604" cy="64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Internet Key Exchange</a:t>
            </a:r>
            <a:endParaRPr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9404005" y="285593"/>
            <a:ext cx="2535761" cy="156137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IKE Phases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Only 2 Phases?</a:t>
            </a:r>
            <a:endParaRPr/>
          </a:p>
          <a:p>
            <a:pPr>
              <a:defRPr/>
            </a:pPr>
            <a:r>
              <a:rPr lang="en-US"/>
              <a:t>Phase 1: Mutual Authenticaiton and Session Keys = IKE SA</a:t>
            </a:r>
            <a:endParaRPr/>
          </a:p>
          <a:p>
            <a:pPr>
              <a:defRPr/>
            </a:pPr>
            <a:r>
              <a:rPr lang="en-US"/>
              <a:t>Phase 2: Create Multiple Associations between entities = ESP or AH SA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 bwMode="auto">
          <a:xfrm>
            <a:off x="7624688" y="4380791"/>
            <a:ext cx="3418484" cy="1463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IKE – Internet Key Exchange</a:t>
            </a:r>
            <a:endParaRPr/>
          </a:p>
          <a:p>
            <a:pPr>
              <a:defRPr/>
            </a:pPr>
            <a:r>
              <a:rPr lang="en-US"/>
              <a:t>SA – Security Association</a:t>
            </a:r>
            <a:endParaRPr/>
          </a:p>
          <a:p>
            <a:pPr>
              <a:defRPr/>
            </a:pPr>
            <a:r>
              <a:rPr lang="en-US"/>
              <a:t>ESP – Encapsulating Security Payload</a:t>
            </a:r>
            <a:endParaRPr/>
          </a:p>
          <a:p>
            <a:pPr>
              <a:defRPr/>
            </a:pPr>
            <a:r>
              <a:rPr lang="en-US"/>
              <a:t>AH – Authentication Header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726370" y="4631591"/>
            <a:ext cx="5010149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Modes of Phase 1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3440012" cy="4351338"/>
          </a:xfrm>
        </p:spPr>
        <p:txBody>
          <a:bodyPr/>
          <a:lstStyle/>
          <a:p>
            <a:pPr>
              <a:defRPr/>
            </a:pPr>
            <a:r>
              <a:rPr lang="en-US"/>
              <a:t>Main Mode</a:t>
            </a:r>
            <a:endParaRPr/>
          </a:p>
          <a:p>
            <a:pPr lvl="1">
              <a:defRPr/>
            </a:pPr>
            <a:r>
              <a:rPr lang="en-US"/>
              <a:t>6 Messages</a:t>
            </a:r>
            <a:endParaRPr/>
          </a:p>
          <a:p>
            <a:pPr lvl="1"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037657" y="1407977"/>
            <a:ext cx="1895474" cy="4381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299121" y="1231280"/>
            <a:ext cx="2606006" cy="791544"/>
          </a:xfrm>
          <a:prstGeom prst="rect">
            <a:avLst/>
          </a:prstGeom>
        </p:spPr>
      </p:pic>
      <p:sp>
        <p:nvSpPr>
          <p:cNvPr id="9" name="Content Placeholder 2"/>
          <p:cNvSpPr txBox="1"/>
          <p:nvPr/>
        </p:nvSpPr>
        <p:spPr bwMode="auto">
          <a:xfrm>
            <a:off x="7299121" y="1962441"/>
            <a:ext cx="344001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Aggressive Mode</a:t>
            </a:r>
            <a:endParaRPr/>
          </a:p>
          <a:p>
            <a:pPr lvl="1">
              <a:defRPr/>
            </a:pPr>
            <a:r>
              <a:rPr lang="en-US"/>
              <a:t>3 Messages</a:t>
            </a:r>
            <a:endParaRPr/>
          </a:p>
          <a:p>
            <a:pPr lvl="1">
              <a:defRPr/>
            </a:pP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302266" y="2969703"/>
            <a:ext cx="4511879" cy="27648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6723471" y="3097080"/>
            <a:ext cx="4630329" cy="208205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IKE Authentication Methods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Public Key Signature</a:t>
            </a:r>
          </a:p>
          <a:p>
            <a:pPr>
              <a:defRPr/>
            </a:pPr>
            <a:r>
              <a:rPr lang="en-US" dirty="0"/>
              <a:t>Original Public Key Encryption</a:t>
            </a:r>
            <a:endParaRPr dirty="0"/>
          </a:p>
          <a:p>
            <a:pPr>
              <a:defRPr/>
            </a:pPr>
            <a:r>
              <a:rPr lang="en-US" dirty="0"/>
              <a:t>Revised Public Key Encryption</a:t>
            </a:r>
            <a:endParaRPr dirty="0"/>
          </a:p>
          <a:p>
            <a:pPr>
              <a:defRPr/>
            </a:pPr>
            <a:r>
              <a:rPr lang="en-US" dirty="0"/>
              <a:t>Pre-shared secret Key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8380602" y="4782262"/>
            <a:ext cx="3311334" cy="19614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Phase 1 Steps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Choose a Mode </a:t>
            </a:r>
            <a:endParaRPr dirty="0"/>
          </a:p>
          <a:p>
            <a:pPr lvl="1">
              <a:defRPr/>
            </a:pPr>
            <a:r>
              <a:rPr lang="en-US" dirty="0"/>
              <a:t>Aggressive or Main</a:t>
            </a:r>
            <a:endParaRPr dirty="0"/>
          </a:p>
          <a:p>
            <a:pPr>
              <a:defRPr/>
            </a:pPr>
            <a:r>
              <a:rPr lang="en-US" dirty="0"/>
              <a:t>Authenticate and Protect </a:t>
            </a:r>
            <a:r>
              <a:rPr lang="en-US" dirty="0" err="1"/>
              <a:t>IPSec</a:t>
            </a:r>
            <a:r>
              <a:rPr lang="en-US" dirty="0"/>
              <a:t> Peers</a:t>
            </a:r>
            <a:endParaRPr dirty="0"/>
          </a:p>
          <a:p>
            <a:pPr>
              <a:defRPr/>
            </a:pPr>
            <a:r>
              <a:rPr lang="en-US" dirty="0"/>
              <a:t>Create Shared Secret Keys (Diffie-Hellman) and Cookies (ISAKMP)</a:t>
            </a:r>
            <a:endParaRPr dirty="0"/>
          </a:p>
          <a:p>
            <a:pPr>
              <a:defRPr/>
            </a:pPr>
            <a:r>
              <a:rPr lang="en-US" dirty="0"/>
              <a:t>Establish secure tunnel for Phase 2 Parameters</a:t>
            </a:r>
            <a:endParaRPr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417262" y="4441024"/>
            <a:ext cx="6738369" cy="201231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816467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Key Determination - Cookies</a:t>
            </a:r>
            <a:endParaRPr dirty="0"/>
          </a:p>
        </p:txBody>
      </p:sp>
      <p:sp>
        <p:nvSpPr>
          <p:cNvPr id="1750446148" name="Content Placeholder 2"/>
          <p:cNvSpPr>
            <a:spLocks noGrp="1"/>
          </p:cNvSpPr>
          <p:nvPr>
            <p:ph idx="1"/>
          </p:nvPr>
        </p:nvSpPr>
        <p:spPr bwMode="auto">
          <a:xfrm>
            <a:off x="838199" y="1439688"/>
            <a:ext cx="10515600" cy="4351338"/>
          </a:xfrm>
        </p:spPr>
        <p:txBody>
          <a:bodyPr/>
          <a:lstStyle/>
          <a:p>
            <a:pPr>
              <a:defRPr/>
            </a:pPr>
            <a:r>
              <a:rPr lang="en-US" dirty="0"/>
              <a:t>Anti Clogging Technology </a:t>
            </a:r>
          </a:p>
          <a:p>
            <a:pPr>
              <a:defRPr/>
            </a:pPr>
            <a:r>
              <a:rPr lang="en-US" dirty="0"/>
              <a:t>Preps Diffie-Hellman</a:t>
            </a:r>
          </a:p>
          <a:p>
            <a:pPr>
              <a:defRPr/>
            </a:pPr>
            <a:r>
              <a:rPr lang="en-US" dirty="0"/>
              <a:t>Anti-Replay Technology</a:t>
            </a:r>
          </a:p>
          <a:p>
            <a:pPr>
              <a:defRPr/>
            </a:pPr>
            <a:r>
              <a:rPr lang="en-US" dirty="0"/>
              <a:t>Stops Man from being in Middle</a:t>
            </a:r>
          </a:p>
          <a:p>
            <a:pPr>
              <a:defRPr/>
            </a:pPr>
            <a:r>
              <a:rPr lang="en-US" dirty="0"/>
              <a:t>The Cookie Exchange 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E7BBEBC-BB42-4E93-9776-E5D7D5893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pic>
        <p:nvPicPr>
          <p:cNvPr id="2050" name="Picture 2" descr="Muppet History on Twitter: &quot;Now just to clarify, he wasn't always the Cookie  Monster. Before Sesame Street, Cookie was first a “Wheel Stealer” then he  was an unnamed monster, and for Munchos">
            <a:extLst>
              <a:ext uri="{FF2B5EF4-FFF2-40B4-BE49-F238E27FC236}">
                <a16:creationId xmlns:a16="http://schemas.microsoft.com/office/drawing/2014/main" id="{3B1DD47E-68A3-45D0-9BA1-B7A100246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3933056"/>
            <a:ext cx="1303040" cy="79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272E19-5F8A-413D-936F-12735CD764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88006"/>
            <a:ext cx="3212976" cy="32129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</TotalTime>
  <Words>520</Words>
  <Application>Microsoft Office PowerPoint</Application>
  <DocSecurity>0</DocSecurity>
  <PresentationFormat>Widescreen</PresentationFormat>
  <Paragraphs>107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Internet Key Exchange</vt:lpstr>
      <vt:lpstr>Overview</vt:lpstr>
      <vt:lpstr>History of IKE</vt:lpstr>
      <vt:lpstr>Why IKE</vt:lpstr>
      <vt:lpstr>IKE Phases</vt:lpstr>
      <vt:lpstr>Modes of Phase 1</vt:lpstr>
      <vt:lpstr>IKE Authentication Methods</vt:lpstr>
      <vt:lpstr>Phase 1 Steps</vt:lpstr>
      <vt:lpstr>Key Determination - Cookies</vt:lpstr>
      <vt:lpstr>Key Determination – Diffie Hellman</vt:lpstr>
      <vt:lpstr>Session Keys</vt:lpstr>
      <vt:lpstr>IKE Phase 2</vt:lpstr>
      <vt:lpstr>IKE Phase 2 Cont.</vt:lpstr>
      <vt:lpstr>Header Formats</vt:lpstr>
      <vt:lpstr>IKEv2 The New One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Key Exchange</dc:title>
  <dc:subject/>
  <dc:creator>Bellew, Nathan D (US)</dc:creator>
  <cp:keywords>Unrestricted</cp:keywords>
  <dc:description/>
  <cp:lastModifiedBy>Bellew, Nathan D (US)</cp:lastModifiedBy>
  <cp:revision>56</cp:revision>
  <dcterms:created xsi:type="dcterms:W3CDTF">2022-04-14T14:47:18Z</dcterms:created>
  <dcterms:modified xsi:type="dcterms:W3CDTF">2022-05-02T21:57:37Z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M SIP Document Sensitivity">
    <vt:lpwstr/>
  </property>
  <property fmtid="{D5CDD505-2E9C-101B-9397-08002B2CF9AE}" pid="3" name="Document Author">
    <vt:lpwstr>US\e399514</vt:lpwstr>
  </property>
  <property fmtid="{D5CDD505-2E9C-101B-9397-08002B2CF9AE}" pid="4" name="Document Sensitivity">
    <vt:lpwstr>1</vt:lpwstr>
  </property>
  <property fmtid="{D5CDD505-2E9C-101B-9397-08002B2CF9AE}" pid="5" name="ThirdParty">
    <vt:lpwstr/>
  </property>
  <property fmtid="{D5CDD505-2E9C-101B-9397-08002B2CF9AE}" pid="6" name="OCI Restriction">
    <vt:bool>false</vt:bool>
  </property>
  <property fmtid="{D5CDD505-2E9C-101B-9397-08002B2CF9AE}" pid="7" name="OCI Additional Info">
    <vt:lpwstr/>
  </property>
  <property fmtid="{D5CDD505-2E9C-101B-9397-08002B2CF9AE}" pid="8" name="Allow Header Overwrite">
    <vt:bool>true</vt:bool>
  </property>
  <property fmtid="{D5CDD505-2E9C-101B-9397-08002B2CF9AE}" pid="9" name="Allow Footer Overwrite">
    <vt:bool>true</vt:bool>
  </property>
  <property fmtid="{D5CDD505-2E9C-101B-9397-08002B2CF9AE}" pid="10" name="Multiple Selected">
    <vt:lpwstr>-1</vt:lpwstr>
  </property>
  <property fmtid="{D5CDD505-2E9C-101B-9397-08002B2CF9AE}" pid="11" name="SIPLongWording">
    <vt:lpwstr>_x000d_
_x000d_
</vt:lpwstr>
  </property>
  <property fmtid="{D5CDD505-2E9C-101B-9397-08002B2CF9AE}" pid="12" name="ExpCountry">
    <vt:lpwstr/>
  </property>
  <property fmtid="{D5CDD505-2E9C-101B-9397-08002B2CF9AE}" pid="13" name="TextBoxAndDropdownValues">
    <vt:lpwstr/>
  </property>
</Properties>
</file>