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003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png"/><Relationship Id="rId4" Type="http://schemas.openxmlformats.org/officeDocument/2006/relationships/image" Target="../media/image18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fc-editor.org/rfc/rfc7296.html" TargetMode="External"/><Relationship Id="rId3" Type="http://schemas.openxmlformats.org/officeDocument/2006/relationships/hyperlink" Target="https://www.rfc-editor.org/rfc/rfc2409.html#section-5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6003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Internet Key Exchange</a:t>
            </a:r>
            <a:br>
              <a:rPr lang="en-US"/>
            </a:br>
            <a:r>
              <a:rPr lang="en-US"/>
              <a:t>(IKE)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RFC 2409/4306</a:t>
            </a:r>
            <a:endParaRPr/>
          </a:p>
          <a:p>
            <a:pPr>
              <a:defRPr/>
            </a:pPr>
            <a:r>
              <a:rPr lang="en-US"/>
              <a:t>Nathan Bellew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Key Determination – Diffie Hellman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Oakley Key Determination </a:t>
            </a:r>
            <a:endParaRPr/>
          </a:p>
          <a:p>
            <a:pPr>
              <a:defRPr/>
            </a:pPr>
            <a:r>
              <a:rPr lang="en-US"/>
              <a:t>Secret Session Key </a:t>
            </a:r>
            <a:r>
              <a:rPr lang="en-US"/>
              <a:t></a:t>
            </a:r>
            <a:endParaRPr lang="en-US" i="1">
              <a:latin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latin typeface="Cambria Math"/>
                        </a:rPr>
                        <m:t>𝐾</m:t>
                      </m:r>
                      <m:r>
                        <m:rPr/>
                        <a:rPr lang="en-US" b="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m:rPr/>
                                <a:rPr lang="en-US" b="0" i="1">
                                  <a:latin typeface="Cambria Math"/>
                                </a:rPr>
                                <m:t>𝐵𝑜𝑏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latin typeface="Cambria Math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b="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m:rPr/>
                                <a:rPr lang="en-US" b="0" i="1">
                                  <a:latin typeface="Cambria Math"/>
                                </a:rPr>
                                <m:t>𝐴𝑙𝑖𝑐𝑒</m:t>
                              </m:r>
                            </m:sub>
                          </m:sSub>
                        </m:sup>
                      </m:sSup>
                      <m:r>
                        <m:rPr/>
                        <a:rPr lang="en-US" b="0" i="1">
                          <a:latin typeface="Cambria Math"/>
                        </a:rPr>
                        <m:t>𝑚𝑜𝑑</m:t>
                      </m:r>
                      <m:r>
                        <m:rPr/>
                        <a:rPr lang="en-US" b="0" i="1">
                          <a:latin typeface="Cambria Math"/>
                        </a:rPr>
                        <m:t> </m:t>
                      </m:r>
                      <m:r>
                        <m:rPr/>
                        <a:rPr lang="en-US" b="0" i="1">
                          <a:latin typeface="Cambria Math"/>
                        </a:rPr>
                        <m:t>𝑞</m:t>
                      </m:r>
                      <m:r>
                        <m:rPr/>
                        <a:rPr lang="en-US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m:rPr/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𝐴𝑙𝑖𝑐𝑒</m:t>
                              </m:r>
                            </m:sub>
                          </m:sSub>
                          <m:r>
                            <m:rPr/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m:rPr/>
                                <a:rPr lang="en-US" b="0" i="1">
                                  <a:latin typeface="Cambria Math"/>
                                </a:rPr>
                                <m:t>𝐵𝑜𝑏</m:t>
                              </m:r>
                            </m:sub>
                          </m:sSub>
                        </m:sup>
                      </m:sSup>
                      <m:r>
                        <m:rPr/>
                        <a:rPr lang="en-US" i="1">
                          <a:latin typeface="Cambria Math"/>
                        </a:rPr>
                        <m:t>𝑚𝑜𝑑</m:t>
                      </m:r>
                      <m:r>
                        <m:rPr/>
                        <a:rPr lang="en-US" i="1">
                          <a:latin typeface="Cambria Math"/>
                        </a:rPr>
                        <m:t> </m:t>
                      </m:r>
                      <m:r>
                        <m:rPr/>
                        <a:rPr lang="en-US" i="1">
                          <a:latin typeface="Cambria Math"/>
                        </a:rPr>
                        <m:t>𝑞</m:t>
                      </m:r>
                      <m:r>
                        <m:rPr/>
                        <a:rPr lang="en-US" b="0" i="1">
                          <a:latin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en-US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m:rPr/>
                                <a:rPr lang="en-US" b="0" i="1">
                                  <a:latin typeface="Cambria Math"/>
                                </a:rPr>
                                <m:t>𝐴𝑙𝑖𝑐𝑒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latin typeface="Cambria Math"/>
                                </a:rPr>
                                <m:t>𝐵𝑜𝑏</m:t>
                              </m:r>
                            </m:sub>
                          </m:sSub>
                        </m:sup>
                      </m:sSup>
                      <m:r>
                        <m:rPr/>
                        <a:rPr lang="en-US" i="1">
                          <a:latin typeface="Cambria Math"/>
                        </a:rPr>
                        <m:t>𝑚𝑜𝑑</m:t>
                      </m:r>
                      <m:r>
                        <m:rPr/>
                        <a:rPr lang="en-US" i="1">
                          <a:latin typeface="Cambria Math"/>
                        </a:rPr>
                        <m:t> </m:t>
                      </m:r>
                      <m:r>
                        <m:rPr/>
                        <a:rPr lang="en-US" i="1">
                          <a:latin typeface="Cambria Math"/>
                        </a:rPr>
                        <m:t>𝑞</m:t>
                      </m:r>
                    </m:oMath>
                  </m:oMathPara>
                </a14:m>
              </mc:Choice>
              <mc:Fallback/>
            </mc:AlternateContent>
            <a:endParaRPr lang="en-US"/>
          </a:p>
          <a:p>
            <a:pPr>
              <a:defRPr/>
            </a:pPr>
            <a:r>
              <a:rPr lang="en-US"/>
              <a:t>Group Identifiers RFC 2412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55440" y="4032117"/>
            <a:ext cx="5724524" cy="1038225"/>
          </a:xfrm>
          <a:prstGeom prst="rect">
            <a:avLst/>
          </a:prstGeom>
        </p:spPr>
      </p:pic>
      <p:sp>
        <p:nvSpPr>
          <p:cNvPr id="7" name="TextBox 6" hidden="0"/>
          <p:cNvSpPr txBox="1"/>
          <p:nvPr isPhoto="0" userDrawn="0"/>
        </p:nvSpPr>
        <p:spPr bwMode="auto">
          <a:xfrm>
            <a:off x="1199455" y="5157191"/>
            <a:ext cx="9073080" cy="1231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0">
                <a:latin typeface="Cambria Math"/>
              </a:rPr>
              <a:t>Oakley First Default Group</a:t>
            </a:r>
            <a:endParaRPr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b="0" i="1">
                          <a:latin typeface="Cambria Math"/>
                        </a:rPr>
                        <m:t>𝑞</m:t>
                      </m:r>
                      <m:r>
                        <m:rPr/>
                        <a:rPr lang="en-US" b="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b="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lang="en-US" b="0" i="1">
                              <a:latin typeface="Cambria Math"/>
                            </a:rPr>
                            <m:t>768</m:t>
                          </m:r>
                        </m:sup>
                      </m:sSup>
                      <m:r>
                        <m:rPr/>
                        <a:rPr lang="en-US" b="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b="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lang="en-US" b="0" i="1">
                              <a:latin typeface="Cambria Math"/>
                            </a:rPr>
                            <m:t>704</m:t>
                          </m:r>
                        </m:sup>
                      </m:sSup>
                      <m:r>
                        <m:rPr/>
                        <a:rPr lang="en-US" b="0" i="1">
                          <a:latin typeface="Cambria Math"/>
                        </a:rPr>
                        <m:t>−1+</m:t>
                      </m:r>
                      <m:sSup>
                        <m:sSupPr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b="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lang="en-US" b="0" i="1">
                              <a:latin typeface="Cambria Math"/>
                            </a:rPr>
                            <m:t>64</m:t>
                          </m:r>
                        </m:sup>
                      </m:sSup>
                      <m:r>
                        <m:rPr/>
                        <a:rPr lang="en-US" b="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en-US" b="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/>
                                    <a:rPr lang="en-US" b="0" i="1">
                                      <a:latin typeface="Cambria Math"/>
                                      <a:ea typeface="Cambria Math"/>
                                    </a:rPr>
                                    <m:t>638</m:t>
                                  </m:r>
                                </m:sup>
                              </m:sSup>
                              <m:r>
                                <m:rPr/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m:rPr/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  <m:r>
                            <m:rPr/>
                            <a:rPr lang="en-US" b="0" i="1">
                              <a:latin typeface="Cambria Math"/>
                              <a:ea typeface="Cambria Math"/>
                            </a:rPr>
                            <m:t>+149689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b="0">
              <a:ea typeface="Cambria Math"/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</m:oMath>
                  </m:oMathPara>
                </a14:m>
              </mc:Choice>
              <mc:Fallback/>
            </mc:AlternateContent>
            <a:r>
              <a:rPr lang="en-US"/>
              <a:t>=2</a:t>
            </a:r>
            <a:endParaRPr/>
          </a:p>
          <a:p>
            <a:pPr algn="ctr">
              <a:defRPr/>
            </a:pPr>
            <a:endParaRPr lang="en-US"/>
          </a:p>
        </p:txBody>
      </p:sp>
      <p:pic>
        <p:nvPicPr>
          <p:cNvPr id="9" name="Picture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051509" y="5157192"/>
            <a:ext cx="1842958" cy="1019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Phase 2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Quick Mode – Negotiation and Nonce Exchange</a:t>
            </a:r>
            <a:endParaRPr/>
          </a:p>
          <a:p>
            <a:pPr>
              <a:defRPr/>
            </a:pPr>
            <a:r>
              <a:rPr lang="en-US"/>
              <a:t>IPsec (AH or ESP) SA – Crypto Parameters and Traffic Selectors</a:t>
            </a:r>
            <a:endParaRPr/>
          </a:p>
          <a:p>
            <a:pPr>
              <a:defRPr/>
            </a:pPr>
            <a:r>
              <a:rPr lang="en-US"/>
              <a:t>Traffic Selectors – IP address/mask, IP protocol type and port</a:t>
            </a:r>
            <a:endParaRPr/>
          </a:p>
        </p:txBody>
      </p:sp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408368" y="244243"/>
            <a:ext cx="2353225" cy="1448976"/>
          </a:xfrm>
          <a:prstGeom prst="rect">
            <a:avLst/>
          </a:prstGeom>
        </p:spPr>
      </p:pic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2207568" y="4365104"/>
            <a:ext cx="6315075" cy="1314450"/>
          </a:xfrm>
          <a:prstGeom prst="rect">
            <a:avLst/>
          </a:prstGeom>
        </p:spPr>
      </p:pic>
      <p:pic>
        <p:nvPicPr>
          <p:cNvPr id="10" name="Picture 9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0992544" y="5515759"/>
            <a:ext cx="959768" cy="1187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Phase 2 Cont.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X = pair of cookies from Phase 1</a:t>
            </a:r>
            <a:endParaRPr/>
          </a:p>
          <a:p>
            <a:pPr>
              <a:defRPr/>
            </a:pPr>
            <a:r>
              <a:rPr lang="en-US"/>
              <a:t>Y = 32 bit number to distinguish phase 2 sessions</a:t>
            </a:r>
            <a:endParaRPr/>
          </a:p>
          <a:p>
            <a:pPr>
              <a:defRPr/>
            </a:pPr>
            <a:r>
              <a:rPr lang="en-US"/>
              <a:t>CP – Crypto Proposal, CPA – Accepted proposal</a:t>
            </a:r>
            <a:endParaRPr/>
          </a:p>
          <a:p>
            <a:pPr>
              <a:defRPr/>
            </a:pPr>
            <a:r>
              <a:rPr lang="en-US"/>
              <a:t>SPI (from ISAKMP) – Security Parameter Index – IP SA Details</a:t>
            </a:r>
            <a:endParaRPr/>
          </a:p>
          <a:p>
            <a:pPr>
              <a:defRPr/>
            </a:pPr>
            <a:r>
              <a:rPr lang="en-US"/>
              <a:t>Nonce – random number</a:t>
            </a:r>
            <a:endParaRPr/>
          </a:p>
          <a:p>
            <a:pPr>
              <a:defRPr/>
            </a:pPr>
            <a:r>
              <a:rPr lang="en-US"/>
              <a:t>Diffie Hellman (optional) – For PFS</a:t>
            </a:r>
            <a:endParaRPr/>
          </a:p>
          <a:p>
            <a:pPr marL="0" indent="0">
              <a:buNone/>
              <a:defRPr/>
            </a:pPr>
            <a:endParaRPr lang="en-US"/>
          </a:p>
        </p:txBody>
      </p:sp>
      <p:pic>
        <p:nvPicPr>
          <p:cNvPr id="5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456040" y="116632"/>
            <a:ext cx="5300464" cy="1950272"/>
          </a:xfrm>
          <a:prstGeom prst="rect">
            <a:avLst/>
          </a:prstGeom>
        </p:spPr>
      </p:pic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488488" y="5748469"/>
            <a:ext cx="1489348" cy="992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05949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Header Formats</a:t>
            </a:r>
            <a:endParaRPr/>
          </a:p>
        </p:txBody>
      </p:sp>
      <p:pic>
        <p:nvPicPr>
          <p:cNvPr id="8" name="Content Placeholder 7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1127448" y="1657776"/>
            <a:ext cx="4413059" cy="4351338"/>
          </a:xfrm>
          <a:prstGeom prst="rect">
            <a:avLst/>
          </a:prstGeom>
        </p:spPr>
      </p:pic>
      <p:sp>
        <p:nvSpPr>
          <p:cNvPr id="2" name="Footer Placeholder 1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382444" y="317560"/>
            <a:ext cx="5277694" cy="4191560"/>
          </a:xfrm>
          <a:prstGeom prst="rect">
            <a:avLst/>
          </a:prstGeom>
        </p:spPr>
      </p:pic>
      <p:pic>
        <p:nvPicPr>
          <p:cNvPr id="10" name="Picture 9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0776520" y="6117606"/>
            <a:ext cx="1294482" cy="643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IKEv2 The New One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RFC 4306 – Goodreads rating 9.5/10</a:t>
            </a:r>
            <a:endParaRPr/>
          </a:p>
          <a:p>
            <a:pPr>
              <a:defRPr/>
            </a:pPr>
            <a:r>
              <a:rPr lang="en-US"/>
              <a:t>Replaced RFCs 2407, 2408, 2409</a:t>
            </a:r>
            <a:endParaRPr/>
          </a:p>
          <a:p>
            <a:pPr>
              <a:defRPr/>
            </a:pPr>
            <a:r>
              <a:rPr lang="en-US"/>
              <a:t>Simplifies Key Exchange</a:t>
            </a:r>
            <a:endParaRPr/>
          </a:p>
          <a:p>
            <a:pPr>
              <a:defRPr/>
            </a:pPr>
            <a:r>
              <a:rPr lang="en-US"/>
              <a:t>Easier to implement</a:t>
            </a:r>
            <a:endParaRPr/>
          </a:p>
          <a:p>
            <a:pPr>
              <a:defRPr/>
            </a:pPr>
            <a:r>
              <a:rPr lang="en-US"/>
              <a:t>Less vulnerable to DoS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5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320136" y="622272"/>
            <a:ext cx="4490170" cy="5058769"/>
          </a:xfrm>
          <a:prstGeom prst="rect">
            <a:avLst/>
          </a:prstGeom>
        </p:spPr>
      </p:pic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76770" y="5519561"/>
            <a:ext cx="1217712" cy="913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Summary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Is really cool</a:t>
            </a:r>
            <a:endParaRPr/>
          </a:p>
          <a:p>
            <a:pPr>
              <a:defRPr/>
            </a:pPr>
            <a:r>
              <a:rPr lang="en-US"/>
              <a:t>IKE is made from ISAKMP, SKEME, and Oakley protocol</a:t>
            </a:r>
            <a:endParaRPr/>
          </a:p>
          <a:p>
            <a:pPr>
              <a:defRPr/>
            </a:pPr>
            <a:r>
              <a:rPr lang="en-US"/>
              <a:t>IKE consists of 2 phases</a:t>
            </a:r>
            <a:endParaRPr/>
          </a:p>
          <a:p>
            <a:pPr lvl="1">
              <a:defRPr/>
            </a:pPr>
            <a:r>
              <a:rPr lang="en-US"/>
              <a:t>Big connection from A to B</a:t>
            </a:r>
            <a:endParaRPr/>
          </a:p>
          <a:p>
            <a:pPr lvl="1">
              <a:defRPr/>
            </a:pPr>
            <a:r>
              <a:rPr lang="en-US"/>
              <a:t>Small connections from each node from A to B</a:t>
            </a:r>
            <a:endParaRPr/>
          </a:p>
          <a:p>
            <a:pPr>
              <a:defRPr/>
            </a:pPr>
            <a:r>
              <a:rPr lang="en-US"/>
              <a:t>Aggressive and Main – For IKEv1 but not for IKEv2</a:t>
            </a:r>
            <a:endParaRPr/>
          </a:p>
          <a:p>
            <a:pPr>
              <a:defRPr/>
            </a:pPr>
            <a:r>
              <a:rPr lang="en-US"/>
              <a:t>IKEv2 made this whole thing way easier</a:t>
            </a:r>
            <a:endParaRPr/>
          </a:p>
          <a:p>
            <a:pPr>
              <a:defRPr/>
            </a:pPr>
            <a:r>
              <a:rPr lang="en-US"/>
              <a:t>Reading RFCs for fun is really cool.</a:t>
            </a:r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768408" y="5517232"/>
            <a:ext cx="2137420" cy="1164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054455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Citation</a:t>
            </a:r>
            <a:endParaRPr/>
          </a:p>
        </p:txBody>
      </p:sp>
      <p:sp>
        <p:nvSpPr>
          <p:cNvPr id="2461176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sng" strike="noStrike" cap="none" spc="0">
                <a:latin typeface="Calibri"/>
                <a:ea typeface="Calibri"/>
                <a:cs typeface="Calibri"/>
                <a:hlinkClick r:id="rId2" tooltip="https://www.rfc-editor.org/rfc/rfc7296.html"/>
              </a:rPr>
              <a:t>https://www.rfc-editor.org/rfc/rfc7296.html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800" b="0" i="0" u="sng" strike="noStrike" cap="none" spc="0">
                <a:latin typeface="Calibri"/>
                <a:ea typeface="Calibri"/>
                <a:cs typeface="Calibri"/>
                <a:hlinkClick r:id="rId3" tooltip="https://www.rfc-editor.org/rfc/rfc2409.html#section-5"/>
              </a:rPr>
              <a:t>https://www.rfc-editor.org/rfc/rfc2409.html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Stallings, William. </a:t>
            </a:r>
            <a:r>
              <a:rPr sz="2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Cryptography and Network Security : Principles and Practice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Boston, Pearson Prentice Hall, 2017.</a:t>
            </a:r>
            <a:endParaRPr sz="20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Overview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/>
              <a:t>History of IKE</a:t>
            </a:r>
            <a:endParaRPr/>
          </a:p>
          <a:p>
            <a:pPr>
              <a:defRPr/>
            </a:pPr>
            <a:r>
              <a:rPr lang="en-US"/>
              <a:t>What is IKE</a:t>
            </a:r>
            <a:endParaRPr/>
          </a:p>
          <a:p>
            <a:pPr lvl="1">
              <a:defRPr/>
            </a:pPr>
            <a:r>
              <a:rPr lang="en-US"/>
              <a:t>IKE Phases</a:t>
            </a:r>
            <a:endParaRPr/>
          </a:p>
          <a:p>
            <a:pPr lvl="1">
              <a:defRPr/>
            </a:pPr>
            <a:r>
              <a:rPr lang="en-US"/>
              <a:t>Mode of Operation</a:t>
            </a:r>
            <a:endParaRPr/>
          </a:p>
          <a:p>
            <a:pPr lvl="1">
              <a:defRPr/>
            </a:pPr>
            <a:r>
              <a:rPr lang="en-US"/>
              <a:t>Authentication Methods</a:t>
            </a:r>
            <a:endParaRPr/>
          </a:p>
          <a:p>
            <a:pPr lvl="1">
              <a:defRPr/>
            </a:pPr>
            <a:r>
              <a:rPr lang="en-US"/>
              <a:t>Key Determination and Cookies</a:t>
            </a:r>
            <a:endParaRPr/>
          </a:p>
          <a:p>
            <a:pPr lvl="1">
              <a:defRPr/>
            </a:pPr>
            <a:r>
              <a:rPr lang="en-US"/>
              <a:t>Session Keys</a:t>
            </a:r>
            <a:endParaRPr/>
          </a:p>
          <a:p>
            <a:pPr lvl="1">
              <a:defRPr/>
            </a:pPr>
            <a:r>
              <a:rPr lang="en-US"/>
              <a:t>ISAKMP/IKE</a:t>
            </a:r>
            <a:endParaRPr/>
          </a:p>
          <a:p>
            <a:pPr>
              <a:defRPr/>
            </a:pPr>
            <a:r>
              <a:rPr lang="en-US"/>
              <a:t>IKEv2</a:t>
            </a:r>
            <a:endParaRPr/>
          </a:p>
          <a:p>
            <a:pPr lvl="1">
              <a:defRPr/>
            </a:pPr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523475" y="4221088"/>
            <a:ext cx="664890" cy="405421"/>
          </a:xfrm>
          <a:prstGeom prst="rect">
            <a:avLst/>
          </a:prstGeom>
        </p:spPr>
      </p:pic>
      <p:pic>
        <p:nvPicPr>
          <p:cNvPr id="1417519496" name="Picture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200437" y="1105817"/>
            <a:ext cx="7339073" cy="2191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19283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72012" y="297351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History of IKE</a:t>
            </a:r>
            <a:endParaRPr/>
          </a:p>
        </p:txBody>
      </p:sp>
      <p:sp>
        <p:nvSpPr>
          <p:cNvPr id="368446692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191709829" name="" hidden="0"/>
          <p:cNvSpPr/>
          <p:nvPr isPhoto="0" userDrawn="0"/>
        </p:nvSpPr>
        <p:spPr bwMode="auto">
          <a:xfrm flipH="0" flipV="0">
            <a:off x="6530451" y="3958222"/>
            <a:ext cx="206041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1076418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159883" y="1221039"/>
            <a:ext cx="8056962" cy="5346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Phases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Only 2 Phases?</a:t>
            </a:r>
            <a:endParaRPr/>
          </a:p>
          <a:p>
            <a:pPr>
              <a:defRPr/>
            </a:pPr>
            <a:r>
              <a:rPr lang="en-US"/>
              <a:t>Phase 1: Mutual Authenticaiton and Session Keys = IKE SA</a:t>
            </a:r>
            <a:endParaRPr/>
          </a:p>
          <a:p>
            <a:pPr>
              <a:defRPr/>
            </a:pPr>
            <a:r>
              <a:rPr lang="en-US"/>
              <a:t>Phase 2: Create Multiple Associations between entities = ESP or AH SA</a:t>
            </a:r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7624688" y="4380791"/>
            <a:ext cx="3418484" cy="146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IKE – Internet Key Exchange</a:t>
            </a:r>
            <a:endParaRPr/>
          </a:p>
          <a:p>
            <a:pPr>
              <a:defRPr/>
            </a:pPr>
            <a:r>
              <a:rPr lang="en-US"/>
              <a:t>SA – Security Association</a:t>
            </a:r>
            <a:endParaRPr/>
          </a:p>
          <a:p>
            <a:pPr>
              <a:defRPr/>
            </a:pPr>
            <a:r>
              <a:rPr lang="en-US"/>
              <a:t>ESP – Encapsulating Security Payload</a:t>
            </a:r>
            <a:endParaRPr/>
          </a:p>
          <a:p>
            <a:pPr>
              <a:defRPr/>
            </a:pPr>
            <a:r>
              <a:rPr lang="en-US"/>
              <a:t>AH – Authentication Header</a:t>
            </a:r>
            <a:endParaRPr/>
          </a:p>
        </p:txBody>
      </p:sp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726370" y="4631591"/>
            <a:ext cx="5010149" cy="71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Modes of Phase 1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3440012" cy="4351338"/>
          </a:xfrm>
        </p:spPr>
        <p:txBody>
          <a:bodyPr/>
          <a:lstStyle/>
          <a:p>
            <a:pPr>
              <a:defRPr/>
            </a:pPr>
            <a:r>
              <a:rPr lang="en-US"/>
              <a:t>Main Mode</a:t>
            </a:r>
            <a:endParaRPr/>
          </a:p>
          <a:p>
            <a:pPr lvl="1">
              <a:defRPr/>
            </a:pPr>
            <a:r>
              <a:rPr lang="en-US"/>
              <a:t>6 Messages</a:t>
            </a:r>
            <a:endParaRPr/>
          </a:p>
          <a:p>
            <a:pPr lvl="1">
              <a:defRPr/>
            </a:pPr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37657" y="1407977"/>
            <a:ext cx="1895474" cy="438149"/>
          </a:xfrm>
          <a:prstGeom prst="rect">
            <a:avLst/>
          </a:prstGeom>
        </p:spPr>
      </p:pic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299121" y="1231280"/>
            <a:ext cx="2606006" cy="791544"/>
          </a:xfrm>
          <a:prstGeom prst="rect">
            <a:avLst/>
          </a:prstGeom>
        </p:spPr>
      </p:pic>
      <p:sp>
        <p:nvSpPr>
          <p:cNvPr id="9" name="Content Placeholder 2" hidden="0"/>
          <p:cNvSpPr txBox="1"/>
          <p:nvPr isPhoto="0" userDrawn="0"/>
        </p:nvSpPr>
        <p:spPr bwMode="auto">
          <a:xfrm>
            <a:off x="7299121" y="1962441"/>
            <a:ext cx="34400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Aggressive Mode</a:t>
            </a:r>
            <a:endParaRPr/>
          </a:p>
          <a:p>
            <a:pPr lvl="1">
              <a:defRPr/>
            </a:pPr>
            <a:r>
              <a:rPr lang="en-US"/>
              <a:t>3 Messages</a:t>
            </a:r>
            <a:endParaRPr/>
          </a:p>
          <a:p>
            <a:pPr lvl="1">
              <a:defRPr/>
            </a:pPr>
            <a:endParaRPr lang="en-US"/>
          </a:p>
        </p:txBody>
      </p:sp>
      <p:pic>
        <p:nvPicPr>
          <p:cNvPr id="11" name="Picture 10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02266" y="2969703"/>
            <a:ext cx="4511879" cy="2764892"/>
          </a:xfrm>
          <a:prstGeom prst="rect">
            <a:avLst/>
          </a:prstGeom>
        </p:spPr>
      </p:pic>
      <p:pic>
        <p:nvPicPr>
          <p:cNvPr id="13" name="Picture 12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723471" y="3097080"/>
            <a:ext cx="4630329" cy="2082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Authentication Methods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Public Key Signature</a:t>
            </a:r>
            <a:endParaRPr/>
          </a:p>
          <a:p>
            <a:pPr>
              <a:defRPr/>
            </a:pPr>
            <a:r>
              <a:rPr lang="en-US"/>
              <a:t>Original Public Key Encryption</a:t>
            </a:r>
            <a:endParaRPr/>
          </a:p>
          <a:p>
            <a:pPr>
              <a:defRPr/>
            </a:pPr>
            <a:r>
              <a:rPr lang="en-US"/>
              <a:t>Revised Public Key Encryption</a:t>
            </a:r>
            <a:endParaRPr/>
          </a:p>
          <a:p>
            <a:pPr>
              <a:defRPr/>
            </a:pPr>
            <a:r>
              <a:rPr lang="en-US"/>
              <a:t>Pre-shared secret Key</a:t>
            </a:r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0602" y="4782262"/>
            <a:ext cx="3311334" cy="1961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Phase 1 Steps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Choose a Mode </a:t>
            </a:r>
            <a:endParaRPr/>
          </a:p>
          <a:p>
            <a:pPr lvl="1">
              <a:defRPr/>
            </a:pPr>
            <a:r>
              <a:rPr lang="en-US"/>
              <a:t>Aggressive or Main</a:t>
            </a:r>
            <a:endParaRPr/>
          </a:p>
          <a:p>
            <a:pPr>
              <a:defRPr/>
            </a:pPr>
            <a:r>
              <a:rPr lang="en-US"/>
              <a:t>Authenticate and Protect </a:t>
            </a:r>
            <a:r>
              <a:rPr lang="en-US"/>
              <a:t>IPSec</a:t>
            </a:r>
            <a:r>
              <a:rPr lang="en-US"/>
              <a:t> Peers</a:t>
            </a:r>
            <a:endParaRPr/>
          </a:p>
          <a:p>
            <a:pPr>
              <a:defRPr/>
            </a:pPr>
            <a:r>
              <a:rPr lang="en-US"/>
              <a:t>Create Shared Secret Keys (Diffie-Hellman) and Cookies (ISAKMP)</a:t>
            </a:r>
            <a:endParaRPr/>
          </a:p>
          <a:p>
            <a:pPr>
              <a:defRPr/>
            </a:pPr>
            <a:r>
              <a:rPr lang="en-US"/>
              <a:t>Establish secure tunnel for Phase 2 Parameters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16467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Key Determination - Cookies</a:t>
            </a:r>
            <a:endParaRPr/>
          </a:p>
        </p:txBody>
      </p:sp>
      <p:sp>
        <p:nvSpPr>
          <p:cNvPr id="175044614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439687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/>
              <a:t>Anti Clogging Technology </a:t>
            </a:r>
            <a:endParaRPr/>
          </a:p>
          <a:p>
            <a:pPr>
              <a:defRPr/>
            </a:pPr>
            <a:r>
              <a:rPr lang="en-US"/>
              <a:t>Preps Diffie-Hellman</a:t>
            </a:r>
            <a:endParaRPr/>
          </a:p>
          <a:p>
            <a:pPr>
              <a:defRPr/>
            </a:pPr>
            <a:r>
              <a:rPr lang="en-US"/>
              <a:t>Anti-Replay Technology</a:t>
            </a:r>
            <a:endParaRPr/>
          </a:p>
          <a:p>
            <a:pPr>
              <a:defRPr/>
            </a:pPr>
            <a:r>
              <a:rPr lang="en-US"/>
              <a:t>Stops Man from being in Middle</a:t>
            </a:r>
            <a:endParaRPr/>
          </a:p>
          <a:p>
            <a:pPr>
              <a:defRPr/>
            </a:pPr>
            <a:r>
              <a:rPr lang="en-US"/>
              <a:t>The Cookie Exchange </a:t>
            </a:r>
            <a:endParaRPr/>
          </a:p>
        </p:txBody>
      </p:sp>
      <p:sp>
        <p:nvSpPr>
          <p:cNvPr id="2" name="Footer Placeholder 1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2050" name="Picture 2" descr="Muppet History on Twitter: &quot;Now just to clarify, he wasn't always the Cookie  Monster. Before Sesame Street, Cookie was first a “Wheel Stealer” then he  was an unnamed monster, and for Munchos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271464" y="3933056"/>
            <a:ext cx="1303040" cy="796302"/>
          </a:xfrm>
          <a:prstGeom prst="rect">
            <a:avLst/>
          </a:prstGeom>
          <a:noFill/>
        </p:spPr>
      </p:pic>
      <p:pic>
        <p:nvPicPr>
          <p:cNvPr id="4" name="Picture 3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688288" y="88006"/>
            <a:ext cx="3212976" cy="3212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39537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Session Keys</a:t>
            </a:r>
            <a:endParaRPr/>
          </a:p>
        </p:txBody>
      </p:sp>
      <p:sp>
        <p:nvSpPr>
          <p:cNvPr id="2" name="Footer Placeholder 1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155115935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30564" y="1554586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/>
              <a:t>SKEYID = hash (DH values, nonces, cookies, etc.) Key Seeds</a:t>
            </a:r>
            <a:endParaRPr/>
          </a:p>
          <a:p>
            <a:pPr>
              <a:defRPr/>
            </a:pPr>
            <a:r>
              <a:rPr lang="en-US"/>
              <a:t>Phase 1 - SKEYID last message</a:t>
            </a:r>
            <a:endParaRPr/>
          </a:p>
          <a:p>
            <a:pPr>
              <a:defRPr/>
            </a:pPr>
            <a:r>
              <a:rPr lang="en-US"/>
              <a:t>Phase 2 – SKEYID all Messages</a:t>
            </a:r>
            <a:endParaRPr/>
          </a:p>
          <a:p>
            <a:pPr>
              <a:defRPr/>
            </a:pPr>
            <a:r>
              <a:rPr lang="en-US"/>
              <a:t>Pseudo Random Function (</a:t>
            </a:r>
            <a:r>
              <a:rPr lang="en-US"/>
              <a:t>prf</a:t>
            </a:r>
            <a:r>
              <a:rPr lang="en-US"/>
              <a:t>) -with two parameters key and data (Think DES CBC or HMAC)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026" name="Picture 2" descr="Maths is Hard – Change Meme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256240" y="127595"/>
            <a:ext cx="3566220" cy="1356714"/>
          </a:xfrm>
          <a:prstGeom prst="rect">
            <a:avLst/>
          </a:prstGeom>
          <a:noFill/>
        </p:spPr>
      </p:pic>
      <p:sp>
        <p:nvSpPr>
          <p:cNvPr id="1079929904" name="" hidden="0"/>
          <p:cNvSpPr/>
          <p:nvPr isPhoto="0" userDrawn="0"/>
        </p:nvSpPr>
        <p:spPr bwMode="auto">
          <a:xfrm>
            <a:off x="7163362" y="754466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879609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194802" y="4252828"/>
            <a:ext cx="8007317" cy="100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Widescreen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Key Exchange</dc:title>
  <dc:subject/>
  <dc:creator>Bellew, Nathan D (US)</dc:creator>
  <cp:keywords>Unrestricted</cp:keywords>
  <dc:description/>
  <dc:identifier/>
  <dc:language/>
  <cp:lastModifiedBy/>
  <cp:revision>58</cp:revision>
  <dcterms:created xsi:type="dcterms:W3CDTF">2022-04-14T14:47:18Z</dcterms:created>
  <dcterms:modified xsi:type="dcterms:W3CDTF">2022-05-03T04:37:24Z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US\e399514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  <property fmtid="{D5CDD505-2E9C-101B-9397-08002B2CF9AE}" pid="13" name="TextBoxAndDropdownValues">
    <vt:lpwstr/>
  </property>
</Properties>
</file>