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70" r:id="rId14"/>
    <p:sldId id="267" r:id="rId15"/>
    <p:sldId id="271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8C0004-0B4B-468C-BE4B-620747FEB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0F9F8-C27B-479C-BA8F-8F1DB9833D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4755-710A-482B-8D7F-C6ECEBBE0637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09D53-AB67-4C98-8FC8-60BBCD4592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C3CB-3A47-4B93-ACD1-94D4E66763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30D-64C7-413F-9432-5A0556610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42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ED127-A477-4AE9-85C7-D139CDE34BE9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7E133-DB63-4188-9596-D7C86865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96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003634" y="5976203"/>
            <a:ext cx="184731" cy="830997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B622-F04B-482C-AE28-7AF685AEC9C1}" type="datetimeFigureOut">
              <a:rPr lang="en-US"/>
              <a:t>5/2/2022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7D48F2-E856-4516-B86A-33E4404839B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03634" y="6345535"/>
            <a:ext cx="184731" cy="461665"/>
          </a:xfrm>
        </p:spPr>
        <p:txBody>
          <a:bodyPr wrap="none" anchor="b" anchorCtr="1">
            <a:sp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Internet Key Exchange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RFC 2409/4306</a:t>
            </a:r>
          </a:p>
          <a:p>
            <a:pPr>
              <a:defRPr/>
            </a:pPr>
            <a:r>
              <a:rPr lang="en-US" dirty="0"/>
              <a:t>Nathan Bellew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Key Determination – Diffie Hellman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 bwMode="auto"/>
            <p:txBody>
              <a:bodyPr/>
              <a:lstStyle/>
              <a:p>
                <a:pPr>
                  <a:defRPr/>
                </a:pPr>
                <a:r>
                  <a:rPr lang="en-US" dirty="0"/>
                  <a:t>Oakley Key Determination </a:t>
                </a:r>
              </a:p>
              <a:p>
                <a:pPr>
                  <a:defRPr/>
                </a:pPr>
                <a:r>
                  <a:rPr lang="en-US" dirty="0"/>
                  <a:t>Secret Session Key </a:t>
                </a:r>
                <a:r>
                  <a:rPr lang="en-US" dirty="0">
                    <a:sym typeface="Symbol" panose="05050102010706020507" pitchFamily="18" charset="2"/>
                  </a:rPr>
                  <a:t></a:t>
                </a:r>
                <a:endParaRPr lang="en-US" i="1" dirty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𝐴𝑙𝑖𝑐𝑒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𝐵𝑜𝑏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dirty="0"/>
                  <a:t>Group Identifiers RFC 2412</a:t>
                </a:r>
              </a:p>
              <a:p>
                <a:pPr>
                  <a:defRPr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629EC-D025-4F8B-9465-EF638FDE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32117"/>
            <a:ext cx="5724525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909C4-A045-4227-9D96-2B76FF1D36F4}"/>
                  </a:ext>
                </a:extLst>
              </p:cNvPr>
              <p:cNvSpPr txBox="1"/>
              <p:nvPr/>
            </p:nvSpPr>
            <p:spPr>
              <a:xfrm>
                <a:off x="1199456" y="5157192"/>
                <a:ext cx="90730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Oakley First Default Group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638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+149689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=2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2909C4-A045-4227-9D96-2B76FF1D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157192"/>
                <a:ext cx="9073008" cy="1200329"/>
              </a:xfrm>
              <a:prstGeom prst="rect">
                <a:avLst/>
              </a:prstGeom>
              <a:blipFill>
                <a:blip r:embed="rId4"/>
                <a:stretch>
                  <a:fillRect t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83A37F8-3C37-4A7B-81C6-81EE2D76B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09" y="5157192"/>
            <a:ext cx="1842958" cy="1019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395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Session Keys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C91DE4-74FB-4625-ABF1-F8F9F6F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551159359" name="Content Placeholder 2"/>
          <p:cNvSpPr>
            <a:spLocks noGrp="1"/>
          </p:cNvSpPr>
          <p:nvPr>
            <p:ph idx="1"/>
          </p:nvPr>
        </p:nvSpPr>
        <p:spPr bwMode="auto">
          <a:xfrm>
            <a:off x="930564" y="1554587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SKEYID = hash (DH values, nonces, cookies, etc.) Key Seeds</a:t>
            </a:r>
          </a:p>
          <a:p>
            <a:pPr>
              <a:defRPr/>
            </a:pPr>
            <a:r>
              <a:rPr lang="en-US" dirty="0"/>
              <a:t>Phase 1 - SKEYID last message</a:t>
            </a:r>
          </a:p>
          <a:p>
            <a:pPr>
              <a:defRPr/>
            </a:pPr>
            <a:r>
              <a:rPr lang="en-US" dirty="0"/>
              <a:t>Phase 2 – SKEYID all Messages</a:t>
            </a:r>
          </a:p>
          <a:p>
            <a:pPr>
              <a:defRPr/>
            </a:pPr>
            <a:r>
              <a:rPr lang="en-US" dirty="0"/>
              <a:t>Pseudo Random Function (</a:t>
            </a:r>
            <a:r>
              <a:rPr lang="en-US" dirty="0" err="1"/>
              <a:t>prf</a:t>
            </a:r>
            <a:r>
              <a:rPr lang="en-US" dirty="0"/>
              <a:t>) -with two parameters key and data (Think DES CBC or HMAC)</a:t>
            </a:r>
          </a:p>
          <a:p>
            <a:pPr>
              <a:defRPr/>
            </a:pPr>
            <a:endParaRPr dirty="0"/>
          </a:p>
        </p:txBody>
      </p:sp>
      <p:pic>
        <p:nvPicPr>
          <p:cNvPr id="1026" name="Picture 2" descr="Maths is Hard – Change Meme">
            <a:extLst>
              <a:ext uri="{FF2B5EF4-FFF2-40B4-BE49-F238E27FC236}">
                <a16:creationId xmlns:a16="http://schemas.microsoft.com/office/drawing/2014/main" id="{E24C11F0-DA6C-4C85-B757-5A27EEED3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27595"/>
            <a:ext cx="3566220" cy="135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 2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Quick Mode – Negotiation and Nonce Exchange</a:t>
            </a:r>
          </a:p>
          <a:p>
            <a:pPr>
              <a:defRPr/>
            </a:pPr>
            <a:r>
              <a:rPr lang="en-US" dirty="0"/>
              <a:t>IPsec (AH or ESP) SA – Crypto Parameters and Traffic Selectors</a:t>
            </a:r>
          </a:p>
          <a:p>
            <a:pPr>
              <a:defRPr/>
            </a:pPr>
            <a:r>
              <a:rPr lang="en-US" dirty="0"/>
              <a:t>Traffic Selectors – IP address/mask, IP protocol type and 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08368" y="244243"/>
            <a:ext cx="2353225" cy="144897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4A1D-15A8-42D7-B60C-7FBC1E38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4365104"/>
            <a:ext cx="631507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0868A0-D500-40D0-BA3A-5FE5F4AE7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5515759"/>
            <a:ext cx="959768" cy="11877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24F2-B2C2-4ADE-BEE7-08FB460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 Phase 2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3954D-A3E3-470C-9551-5454C825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pair of cookies from Phase 1</a:t>
            </a:r>
          </a:p>
          <a:p>
            <a:r>
              <a:rPr lang="en-US" dirty="0"/>
              <a:t>Y = 32 bit number to distinguish phase 2 sessions</a:t>
            </a:r>
          </a:p>
          <a:p>
            <a:r>
              <a:rPr lang="en-US" dirty="0"/>
              <a:t>CP – Crypto Proposal, CPA – Accepted proposal</a:t>
            </a:r>
          </a:p>
          <a:p>
            <a:r>
              <a:rPr lang="en-US" dirty="0"/>
              <a:t>SPI (from ISAKMP) – Security Parameter Index – IP SA Details</a:t>
            </a:r>
          </a:p>
          <a:p>
            <a:r>
              <a:rPr lang="en-US" dirty="0"/>
              <a:t>Nonce – random number</a:t>
            </a:r>
          </a:p>
          <a:p>
            <a:r>
              <a:rPr lang="en-US" dirty="0"/>
              <a:t>Diffie Hellman (optional) – For PFS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61FBF-A64D-4309-B7A6-670AA63A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16632"/>
            <a:ext cx="5300464" cy="195027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8EB9F-287A-4DD1-8DE3-BA758250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2556E-F9CB-4083-8025-A63E580D49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88" y="5748469"/>
            <a:ext cx="1489348" cy="99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594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/>
              <a:t>Header Formats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504BCE-F9B9-4A95-B409-069181043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7448" y="1657776"/>
            <a:ext cx="4413059" cy="4351338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F0B08F-1516-4DBC-A45D-86B20440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C302E-F142-413A-944F-5413D2CB4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44" y="317560"/>
            <a:ext cx="5277694" cy="4191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436E7C-9AB5-4250-8AE2-020BF71E37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117606"/>
            <a:ext cx="1294482" cy="643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E82-8F51-42F6-805C-5962C6D5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IKEv2 The New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474E-AF38-4176-BE6C-56B1EB36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4306 – Goodreads rating 9.5/10</a:t>
            </a:r>
          </a:p>
          <a:p>
            <a:r>
              <a:rPr lang="en-US" dirty="0"/>
              <a:t>Replaced RFCs 2407, 2408, 2409</a:t>
            </a:r>
          </a:p>
          <a:p>
            <a:r>
              <a:rPr lang="en-US" dirty="0"/>
              <a:t>Simplifies Key Exchange</a:t>
            </a:r>
          </a:p>
          <a:p>
            <a:r>
              <a:rPr lang="en-US" dirty="0"/>
              <a:t>Easier to implement</a:t>
            </a:r>
          </a:p>
          <a:p>
            <a:r>
              <a:rPr lang="en-US" dirty="0"/>
              <a:t>Less vulnerable to DoS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FB853-3FE1-4F24-92BA-BF8AC3E8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622272"/>
            <a:ext cx="4490170" cy="50587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1A529-FC88-422C-B36E-B8648431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C01195-A64B-4C97-B2F1-C3E494ADE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0" y="5519561"/>
            <a:ext cx="1217712" cy="9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6CD2-4B15-4CD4-A9DF-F1BC3764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DA39-5318-4B41-9153-B47599EA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IKE Is really cool</a:t>
            </a:r>
          </a:p>
          <a:p>
            <a:r>
              <a:rPr lang="en-US" dirty="0"/>
              <a:t>IKE is made from ISAKMP, SKEME, and Oakley protocol</a:t>
            </a:r>
          </a:p>
          <a:p>
            <a:r>
              <a:rPr lang="en-US" dirty="0"/>
              <a:t>IKE consists of 2 phases</a:t>
            </a:r>
          </a:p>
          <a:p>
            <a:pPr lvl="1"/>
            <a:r>
              <a:rPr lang="en-US" dirty="0"/>
              <a:t>Big connection from A to B</a:t>
            </a:r>
          </a:p>
          <a:p>
            <a:pPr lvl="1"/>
            <a:r>
              <a:rPr lang="en-US" dirty="0"/>
              <a:t>Small connections from each node from A to B</a:t>
            </a:r>
          </a:p>
          <a:p>
            <a:r>
              <a:rPr lang="en-US" dirty="0"/>
              <a:t>Aggressive and Main – For IKEv1 but not for IKEv2</a:t>
            </a:r>
          </a:p>
          <a:p>
            <a:r>
              <a:rPr lang="en-US" dirty="0"/>
              <a:t>IKEv2 made this whole thing way easier</a:t>
            </a:r>
          </a:p>
          <a:p>
            <a:r>
              <a:rPr lang="en-US" dirty="0"/>
              <a:t>Reading RFCs for fun is really cool.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2AF7B-41EF-4F7B-B911-0D52AC33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5E72B-4921-4077-8EA2-E2B0D3A02F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7232"/>
            <a:ext cx="2137420" cy="11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Overview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  <a:p>
            <a:pPr>
              <a:defRPr/>
            </a:pPr>
            <a:r>
              <a:rPr lang="en-US"/>
              <a:t>Why IKE is used</a:t>
            </a:r>
            <a:endParaRPr/>
          </a:p>
          <a:p>
            <a:pPr>
              <a:defRPr/>
            </a:pPr>
            <a:r>
              <a:rPr lang="en-US"/>
              <a:t>What is IKE</a:t>
            </a:r>
            <a:endParaRPr/>
          </a:p>
          <a:p>
            <a:pPr lvl="1">
              <a:defRPr/>
            </a:pPr>
            <a:r>
              <a:rPr lang="en-US"/>
              <a:t>IKE Phases</a:t>
            </a:r>
            <a:endParaRPr/>
          </a:p>
          <a:p>
            <a:pPr lvl="1">
              <a:defRPr/>
            </a:pPr>
            <a:r>
              <a:rPr lang="en-US"/>
              <a:t>Mode of Operation</a:t>
            </a:r>
            <a:endParaRPr/>
          </a:p>
          <a:p>
            <a:pPr lvl="1">
              <a:defRPr/>
            </a:pPr>
            <a:r>
              <a:rPr lang="en-US"/>
              <a:t>Authentication Methods</a:t>
            </a:r>
            <a:endParaRPr/>
          </a:p>
          <a:p>
            <a:pPr lvl="1">
              <a:defRPr/>
            </a:pPr>
            <a:r>
              <a:rPr lang="en-US"/>
              <a:t>Session Keys</a:t>
            </a:r>
            <a:endParaRPr/>
          </a:p>
          <a:p>
            <a:pPr lvl="1">
              <a:defRPr/>
            </a:pPr>
            <a:r>
              <a:rPr lang="en-US"/>
              <a:t>ISAKMP/IKE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72013" y="297351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History of IKE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grpSp>
        <p:nvGrpSpPr>
          <p:cNvPr id="5" name="Diagram 4"/>
          <p:cNvGrpSpPr/>
          <p:nvPr/>
        </p:nvGrpSpPr>
        <p:grpSpPr bwMode="auto">
          <a:xfrm>
            <a:off x="5849817" y="1843087"/>
            <a:ext cx="5663952" cy="3458437"/>
            <a:chOff x="0" y="0"/>
            <a:chExt cx="0" cy="0"/>
          </a:xfrm>
        </p:grpSpPr>
        <p:sp>
          <p:nvSpPr>
            <p:cNvPr id="3" name="Arrow: Bent-Up 2"/>
            <p:cNvSpPr/>
            <p:nvPr/>
          </p:nvSpPr>
          <p:spPr bwMode="auto">
            <a:xfrm rot="16199999" flipH="1">
              <a:off x="3319607" y="1786976"/>
              <a:ext cx="965448" cy="127870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6" name="Rectangle: Rounded Corners 5"/>
            <p:cNvSpPr/>
            <p:nvPr/>
          </p:nvSpPr>
          <p:spPr bwMode="auto">
            <a:xfrm>
              <a:off x="3913607" y="726454"/>
              <a:ext cx="1750344" cy="1196167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Security Association and Key Management (ISAKMP)</a:t>
              </a:r>
              <a:endParaRPr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475766" y="792114"/>
              <a:ext cx="1365279" cy="9277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700"/>
                <a:t>Security Framework</a:t>
              </a:r>
              <a:endParaRPr/>
            </a:p>
          </p:txBody>
        </p:sp>
        <p:sp>
          <p:nvSpPr>
            <p:cNvPr id="8" name="Rectangle: Rounded Corners 7"/>
            <p:cNvSpPr/>
            <p:nvPr/>
          </p:nvSpPr>
          <p:spPr bwMode="auto">
            <a:xfrm>
              <a:off x="1607096" y="1979931"/>
              <a:ext cx="1566471" cy="1262118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200"/>
                <a:t>IPSec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28774" y="2294599"/>
              <a:ext cx="1061785" cy="54261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600"/>
                <a:t>IP Security</a:t>
              </a:r>
              <a:endParaRPr/>
            </a:p>
          </p:txBody>
        </p:sp>
      </p:grpSp>
      <p:grpSp>
        <p:nvGrpSpPr>
          <p:cNvPr id="9" name="Diagram 8"/>
          <p:cNvGrpSpPr/>
          <p:nvPr/>
        </p:nvGrpSpPr>
        <p:grpSpPr bwMode="auto">
          <a:xfrm>
            <a:off x="524413" y="1843087"/>
            <a:ext cx="5325403" cy="3458437"/>
            <a:chOff x="0" y="0"/>
            <a:chExt cx="0" cy="0"/>
          </a:xfrm>
        </p:grpSpPr>
        <p:sp>
          <p:nvSpPr>
            <p:cNvPr id="21" name="Arrow: Bent-Up 20"/>
            <p:cNvSpPr/>
            <p:nvPr/>
          </p:nvSpPr>
          <p:spPr bwMode="auto">
            <a:xfrm rot="5400000">
              <a:off x="352898" y="1010448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22" name="Rectangle: Rounded Corners 21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Diffie-Hellman</a:t>
              </a:r>
              <a:endParaRPr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620523" y="120244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Authentication</a:t>
              </a:r>
              <a:endParaRPr/>
            </a:p>
          </p:txBody>
        </p:sp>
        <p:sp>
          <p:nvSpPr>
            <p:cNvPr id="26" name="Arrow: Bent-Up 25"/>
            <p:cNvSpPr/>
            <p:nvPr/>
          </p:nvSpPr>
          <p:spPr bwMode="auto">
            <a:xfrm rot="5400000">
              <a:off x="1600196" y="2193341"/>
              <a:ext cx="893654" cy="1017394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chemeClr val="accent1">
                <a:tint val="5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1">
              <a:srgbClr val="000000"/>
            </a:fillRef>
            <a:effectRef idx="3">
              <a:srgbClr val="000000"/>
            </a:effectRef>
            <a:fontRef idx="minor"/>
          </p:style>
        </p:sp>
        <p:sp>
          <p:nvSpPr>
            <p:cNvPr id="27" name="Rectangle: Rounded Corners 26"/>
            <p:cNvSpPr/>
            <p:nvPr/>
          </p:nvSpPr>
          <p:spPr bwMode="auto">
            <a:xfrm>
              <a:off x="1363431" y="1202707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Photuris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867821" y="1303137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100"/>
                <a:t>Key Security</a:t>
              </a:r>
              <a:endParaRPr/>
            </a:p>
          </p:txBody>
        </p:sp>
        <p:sp>
          <p:nvSpPr>
            <p:cNvPr id="29" name="Rectangle: Rounded Corners 28"/>
            <p:cNvSpPr/>
            <p:nvPr/>
          </p:nvSpPr>
          <p:spPr bwMode="auto">
            <a:xfrm>
              <a:off x="2610730" y="2385600"/>
              <a:ext cx="1504388" cy="1053023"/>
            </a:xfrm>
            <a:prstGeom prst="roundRect">
              <a:avLst>
                <a:gd name="adj" fmla="val 16670"/>
              </a:avLst>
            </a:prstGeom>
            <a:gradFill rotWithShape="0">
              <a:gsLst>
                <a:gs pos="0">
                  <a:schemeClr val="accent1">
                    <a:hueOff val="0"/>
                    <a:satOff val="0"/>
                    <a:lumOff val="0"/>
                    <a:alphaOff val="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alphaOff val="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alphaOff val="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rgbClr val="000000"/>
            </a:lnRef>
            <a:fillRef idx="3">
              <a:srgbClr val="000000"/>
            </a:fillRef>
            <a:effectRef idx="3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300"/>
                <a:t>Oakley</a:t>
              </a:r>
              <a:endParaRPr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115119" y="2486029"/>
              <a:ext cx="1094149" cy="85109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/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har char="•"/>
                <a:defRPr/>
              </a:pPr>
              <a:r>
                <a:rPr lang="en-US" sz="1500"/>
                <a:t>Secure Key Exchange</a:t>
              </a:r>
              <a:endParaRPr/>
            </a:p>
          </p:txBody>
        </p:sp>
      </p:grpSp>
      <p:grpSp>
        <p:nvGrpSpPr>
          <p:cNvPr id="10" name="Group 9"/>
          <p:cNvGrpSpPr/>
          <p:nvPr/>
        </p:nvGrpSpPr>
        <p:grpSpPr bwMode="auto">
          <a:xfrm>
            <a:off x="4877619" y="2635202"/>
            <a:ext cx="1504388" cy="1053023"/>
            <a:chOff x="116134" y="19814"/>
            <a:chExt cx="1504388" cy="1053023"/>
          </a:xfrm>
        </p:grpSpPr>
        <p:sp>
          <p:nvSpPr>
            <p:cNvPr id="11" name="Rectangle: Rounded Corners 10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/>
            <p:cNvSpPr txBox="1"/>
            <p:nvPr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Secure Key Exchange Mechanism (SKEME)</a:t>
              </a:r>
              <a:endParaRPr/>
            </a:p>
          </p:txBody>
        </p:sp>
      </p:grpSp>
      <p:grpSp>
        <p:nvGrpSpPr>
          <p:cNvPr id="13" name="Group 12"/>
          <p:cNvGrpSpPr/>
          <p:nvPr/>
        </p:nvGrpSpPr>
        <p:grpSpPr bwMode="auto">
          <a:xfrm>
            <a:off x="4929033" y="5581664"/>
            <a:ext cx="1504388" cy="1053023"/>
            <a:chOff x="116134" y="19814"/>
            <a:chExt cx="1504388" cy="1053023"/>
          </a:xfrm>
        </p:grpSpPr>
        <p:sp>
          <p:nvSpPr>
            <p:cNvPr id="14" name="Rectangle: Rounded Corners 13"/>
            <p:cNvSpPr/>
            <p:nvPr/>
          </p:nvSpPr>
          <p:spPr bwMode="auto">
            <a:xfrm>
              <a:off x="116134" y="19814"/>
              <a:ext cx="1504388" cy="1053023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/>
            <p:cNvSpPr txBox="1"/>
            <p:nvPr/>
          </p:nvSpPr>
          <p:spPr bwMode="auto">
            <a:xfrm>
              <a:off x="167548" y="71228"/>
              <a:ext cx="1401560" cy="950195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/>
                <a:t>Internet Key Exchange</a:t>
              </a:r>
              <a:endParaRPr/>
            </a:p>
          </p:txBody>
        </p:sp>
      </p:grpSp>
      <p:sp>
        <p:nvSpPr>
          <p:cNvPr id="16" name="Arrow: Bent-Up 15"/>
          <p:cNvSpPr/>
          <p:nvPr/>
        </p:nvSpPr>
        <p:spPr bwMode="auto">
          <a:xfrm rot="16199999" flipH="1">
            <a:off x="6824489" y="4800869"/>
            <a:ext cx="893655" cy="1572964"/>
          </a:xfrm>
          <a:prstGeom prst="bentUpArrow">
            <a:avLst>
              <a:gd name="adj1" fmla="val 32840"/>
              <a:gd name="adj2" fmla="val 25000"/>
              <a:gd name="adj3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Arrow: Bent-Up 16"/>
          <p:cNvSpPr/>
          <p:nvPr/>
        </p:nvSpPr>
        <p:spPr bwMode="auto">
          <a:xfrm rot="5400000">
            <a:off x="3709828" y="5407155"/>
            <a:ext cx="893654" cy="101739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Arrow: Down 18"/>
          <p:cNvSpPr/>
          <p:nvPr/>
        </p:nvSpPr>
        <p:spPr bwMode="auto">
          <a:xfrm>
            <a:off x="5519811" y="3688225"/>
            <a:ext cx="419595" cy="15250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>
              <a:tint val="50000"/>
              <a:hueOff val="0"/>
              <a:satOff val="0"/>
              <a:lumOff val="0"/>
              <a:alphaOff val="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63919" y="2687097"/>
            <a:ext cx="1434553" cy="50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1" indent="-114300" defTabSz="666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en-US" sz="150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/>
              </a:rPr>
              <a:t>Secure Key Exchange</a:t>
            </a:r>
            <a:endParaRPr/>
          </a:p>
        </p:txBody>
      </p:sp>
      <p:sp>
        <p:nvSpPr>
          <p:cNvPr id="24" name="Arrow: Bent-Up 23"/>
          <p:cNvSpPr/>
          <p:nvPr/>
        </p:nvSpPr>
        <p:spPr bwMode="auto">
          <a:xfrm rot="16199999" flipH="1">
            <a:off x="9339837" y="4631827"/>
            <a:ext cx="2748834" cy="1017394"/>
          </a:xfrm>
          <a:prstGeom prst="bentUpArrow">
            <a:avLst>
              <a:gd name="adj1" fmla="val 32840"/>
              <a:gd name="adj2" fmla="val 26100"/>
              <a:gd name="adj3" fmla="val 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Arrow: Right 24"/>
          <p:cNvSpPr/>
          <p:nvPr/>
        </p:nvSpPr>
        <p:spPr bwMode="auto">
          <a:xfrm flipH="1">
            <a:off x="6733792" y="5976203"/>
            <a:ext cx="3488786" cy="5844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IKE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ISAKMP -&gt; Authentication and Key Exchange Framework</a:t>
            </a:r>
            <a:endParaRPr/>
          </a:p>
          <a:p>
            <a:pPr>
              <a:defRPr/>
            </a:pPr>
            <a:r>
              <a:rPr lang="en-US"/>
              <a:t>Oakley -&gt; Key Exchange Modes</a:t>
            </a:r>
            <a:endParaRPr/>
          </a:p>
          <a:p>
            <a:pPr>
              <a:defRPr/>
            </a:pPr>
            <a:r>
              <a:rPr lang="en-US"/>
              <a:t>SKEME -&gt; anonymity, reputability, and key refreshment</a:t>
            </a:r>
            <a:endParaRPr/>
          </a:p>
          <a:p>
            <a:pPr>
              <a:defRPr/>
            </a:pPr>
            <a:r>
              <a:rPr lang="en-US"/>
              <a:t>Each is good but we needed All!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1962" y="4052533"/>
            <a:ext cx="3270238" cy="2805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 rot="1453306">
            <a:off x="1205587" y="4675428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ISAKMP</a:t>
            </a:r>
            <a:endParaRPr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49206" y="3564610"/>
            <a:ext cx="4391186" cy="32933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auto">
          <a:xfrm rot="17322485">
            <a:off x="2473597" y="4380233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SKEME</a:t>
            </a:r>
            <a:endParaRPr/>
          </a:p>
        </p:txBody>
      </p:sp>
      <p:sp>
        <p:nvSpPr>
          <p:cNvPr id="21" name="TextBox 20"/>
          <p:cNvSpPr txBox="1"/>
          <p:nvPr/>
        </p:nvSpPr>
        <p:spPr bwMode="auto">
          <a:xfrm rot="21192561">
            <a:off x="1599724" y="5497544"/>
            <a:ext cx="1650604" cy="365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Oakley</a:t>
            </a:r>
            <a:endParaRPr/>
          </a:p>
        </p:txBody>
      </p:sp>
      <p:sp>
        <p:nvSpPr>
          <p:cNvPr id="22" name="TextBox 21"/>
          <p:cNvSpPr txBox="1"/>
          <p:nvPr/>
        </p:nvSpPr>
        <p:spPr bwMode="auto">
          <a:xfrm>
            <a:off x="9021316" y="5076304"/>
            <a:ext cx="1650604" cy="64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Internet Key Exchange</a:t>
            </a:r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04005" y="285593"/>
            <a:ext cx="2535761" cy="1561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Phases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Only 2 Phases?</a:t>
            </a:r>
            <a:endParaRPr/>
          </a:p>
          <a:p>
            <a:pPr>
              <a:defRPr/>
            </a:pPr>
            <a:r>
              <a:rPr lang="en-US"/>
              <a:t>Phase 1: Mutual Authenticaiton and Session Keys = IKE SA</a:t>
            </a:r>
            <a:endParaRPr/>
          </a:p>
          <a:p>
            <a:pPr>
              <a:defRPr/>
            </a:pPr>
            <a:r>
              <a:rPr lang="en-US"/>
              <a:t>Phase 2: Create Multiple Associations between entities = ESP or AH SA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7624688" y="4380791"/>
            <a:ext cx="3418484" cy="146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IKE – Internet Key Exchange</a:t>
            </a:r>
            <a:endParaRPr/>
          </a:p>
          <a:p>
            <a:pPr>
              <a:defRPr/>
            </a:pPr>
            <a:r>
              <a:rPr lang="en-US"/>
              <a:t>SA – Security Association</a:t>
            </a:r>
            <a:endParaRPr/>
          </a:p>
          <a:p>
            <a:pPr>
              <a:defRPr/>
            </a:pPr>
            <a:r>
              <a:rPr lang="en-US"/>
              <a:t>ESP – Encapsulating Security Payload</a:t>
            </a:r>
            <a:endParaRPr/>
          </a:p>
          <a:p>
            <a:pPr>
              <a:defRPr/>
            </a:pPr>
            <a:r>
              <a:rPr lang="en-US"/>
              <a:t>AH – Authentication Header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26370" y="4631591"/>
            <a:ext cx="5010149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Modes of Phase 1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3440012" cy="4351338"/>
          </a:xfrm>
        </p:spPr>
        <p:txBody>
          <a:bodyPr/>
          <a:lstStyle/>
          <a:p>
            <a:pPr>
              <a:defRPr/>
            </a:pPr>
            <a:r>
              <a:rPr lang="en-US"/>
              <a:t>Main Mode</a:t>
            </a:r>
            <a:endParaRPr/>
          </a:p>
          <a:p>
            <a:pPr lvl="1">
              <a:defRPr/>
            </a:pPr>
            <a:r>
              <a:rPr lang="en-US"/>
              <a:t>6 Messages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37657" y="1407977"/>
            <a:ext cx="1895474" cy="438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99121" y="1231280"/>
            <a:ext cx="2606006" cy="791544"/>
          </a:xfrm>
          <a:prstGeom prst="rect">
            <a:avLst/>
          </a:prstGeom>
        </p:spPr>
      </p:pic>
      <p:sp>
        <p:nvSpPr>
          <p:cNvPr id="9" name="Content Placeholder 2"/>
          <p:cNvSpPr txBox="1"/>
          <p:nvPr/>
        </p:nvSpPr>
        <p:spPr bwMode="auto">
          <a:xfrm>
            <a:off x="7299121" y="1962441"/>
            <a:ext cx="34400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Aggressive Mode</a:t>
            </a:r>
            <a:endParaRPr/>
          </a:p>
          <a:p>
            <a:pPr lvl="1">
              <a:defRPr/>
            </a:pPr>
            <a:r>
              <a:rPr lang="en-US"/>
              <a:t>3 Messages</a:t>
            </a:r>
            <a:endParaRPr/>
          </a:p>
          <a:p>
            <a:pPr lvl="1">
              <a:defRPr/>
            </a:pP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2266" y="2969703"/>
            <a:ext cx="4511879" cy="27648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723471" y="3097080"/>
            <a:ext cx="4630329" cy="20820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IKE Authentication Methods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Public Key Signature</a:t>
            </a:r>
          </a:p>
          <a:p>
            <a:pPr>
              <a:defRPr/>
            </a:pPr>
            <a:r>
              <a:rPr lang="en-US" dirty="0"/>
              <a:t>Original Public Key Encryption</a:t>
            </a:r>
            <a:endParaRPr dirty="0"/>
          </a:p>
          <a:p>
            <a:pPr>
              <a:defRPr/>
            </a:pPr>
            <a:r>
              <a:rPr lang="en-US" dirty="0"/>
              <a:t>Revised Public Key Encryption</a:t>
            </a:r>
            <a:endParaRPr dirty="0"/>
          </a:p>
          <a:p>
            <a:pPr>
              <a:defRPr/>
            </a:pPr>
            <a:r>
              <a:rPr lang="en-US" dirty="0"/>
              <a:t>Pre-shared secret Key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0602" y="4782262"/>
            <a:ext cx="3311334" cy="1961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Phase 1 Steps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Choose a Mode </a:t>
            </a:r>
            <a:endParaRPr dirty="0"/>
          </a:p>
          <a:p>
            <a:pPr lvl="1">
              <a:defRPr/>
            </a:pPr>
            <a:r>
              <a:rPr lang="en-US" dirty="0"/>
              <a:t>Aggressive or Main</a:t>
            </a:r>
            <a:endParaRPr dirty="0"/>
          </a:p>
          <a:p>
            <a:pPr>
              <a:defRPr/>
            </a:pPr>
            <a:r>
              <a:rPr lang="en-US" dirty="0"/>
              <a:t>Authenticate and Protect </a:t>
            </a:r>
            <a:r>
              <a:rPr lang="en-US" dirty="0" err="1"/>
              <a:t>IPSec</a:t>
            </a:r>
            <a:r>
              <a:rPr lang="en-US" dirty="0"/>
              <a:t> Peers</a:t>
            </a:r>
            <a:endParaRPr dirty="0"/>
          </a:p>
          <a:p>
            <a:pPr>
              <a:defRPr/>
            </a:pPr>
            <a:r>
              <a:rPr lang="en-US" dirty="0"/>
              <a:t>Create Shared Secret Keys (Diffie-Hellman) and Cookies (ISAKMP)</a:t>
            </a:r>
            <a:endParaRPr dirty="0"/>
          </a:p>
          <a:p>
            <a:pPr>
              <a:defRPr/>
            </a:pPr>
            <a:r>
              <a:rPr lang="en-US" dirty="0"/>
              <a:t>Establish secure tunnel for Phase 2 Parameters</a:t>
            </a:r>
            <a:endParaRPr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17262" y="4441024"/>
            <a:ext cx="6738369" cy="2012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1646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Key Determination - Cookies</a:t>
            </a:r>
            <a:endParaRPr dirty="0"/>
          </a:p>
        </p:txBody>
      </p:sp>
      <p:sp>
        <p:nvSpPr>
          <p:cNvPr id="1750446148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3968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Anti Clogging Technology </a:t>
            </a:r>
          </a:p>
          <a:p>
            <a:pPr>
              <a:defRPr/>
            </a:pPr>
            <a:r>
              <a:rPr lang="en-US" dirty="0"/>
              <a:t>Preps Diffie-Hellman</a:t>
            </a:r>
          </a:p>
          <a:p>
            <a:pPr>
              <a:defRPr/>
            </a:pPr>
            <a:r>
              <a:rPr lang="en-US" dirty="0"/>
              <a:t>Anti-Replay Technology</a:t>
            </a:r>
          </a:p>
          <a:p>
            <a:pPr>
              <a:defRPr/>
            </a:pPr>
            <a:r>
              <a:rPr lang="en-US" dirty="0"/>
              <a:t>Stops Man from being in Middle</a:t>
            </a:r>
          </a:p>
          <a:p>
            <a:pPr>
              <a:defRPr/>
            </a:pPr>
            <a:r>
              <a:rPr lang="en-US"/>
              <a:t>The Cookie </a:t>
            </a:r>
            <a:r>
              <a:rPr lang="en-US" dirty="0"/>
              <a:t>Exchange 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7BBEBC-BB42-4E93-9776-E5D7D589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2050" name="Picture 2" descr="Muppet History on Twitter: &quot;Now just to clarify, he wasn't always the Cookie  Monster. Before Sesame Street, Cookie was first a “Wheel Stealer” then he  was an unnamed monster, and for Munchos">
            <a:extLst>
              <a:ext uri="{FF2B5EF4-FFF2-40B4-BE49-F238E27FC236}">
                <a16:creationId xmlns:a16="http://schemas.microsoft.com/office/drawing/2014/main" id="{3B1DD47E-68A3-45D0-9BA1-B7A100246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933056"/>
            <a:ext cx="1303040" cy="7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72E19-5F8A-413D-936F-12735CD76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88006"/>
            <a:ext cx="3212976" cy="3212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515</Words>
  <Application>Microsoft Office PowerPoint</Application>
  <DocSecurity>0</DocSecurity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Internet Key Exchange</vt:lpstr>
      <vt:lpstr>Overview</vt:lpstr>
      <vt:lpstr>History of IKE</vt:lpstr>
      <vt:lpstr>Why IKE</vt:lpstr>
      <vt:lpstr>IKE Phases</vt:lpstr>
      <vt:lpstr>Modes of Phase 1</vt:lpstr>
      <vt:lpstr>IKE Authentication Methods</vt:lpstr>
      <vt:lpstr>Phase 1 Steps</vt:lpstr>
      <vt:lpstr>Key Determination - Cookies</vt:lpstr>
      <vt:lpstr>Key Determination – Diffie Hellman</vt:lpstr>
      <vt:lpstr>Session Keys</vt:lpstr>
      <vt:lpstr>IKE Phase 2</vt:lpstr>
      <vt:lpstr>IKE Phase 2 Cont.</vt:lpstr>
      <vt:lpstr>Header Formats</vt:lpstr>
      <vt:lpstr>IKEv2 The New One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Key Exchange</dc:title>
  <dc:subject/>
  <dc:creator>Bellew, Nathan D (US)</dc:creator>
  <cp:keywords>Unrestricted</cp:keywords>
  <dc:description/>
  <cp:lastModifiedBy>Bellew, Nathan D (US)</cp:lastModifiedBy>
  <cp:revision>50</cp:revision>
  <dcterms:created xsi:type="dcterms:W3CDTF">2022-04-14T14:47:18Z</dcterms:created>
  <dcterms:modified xsi:type="dcterms:W3CDTF">2022-05-02T20:00:43Z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US\e399514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
</vt:lpwstr>
  </property>
  <property fmtid="{D5CDD505-2E9C-101B-9397-08002B2CF9AE}" pid="12" name="ExpCountry">
    <vt:lpwstr/>
  </property>
  <property fmtid="{D5CDD505-2E9C-101B-9397-08002B2CF9AE}" pid="13" name="TextBoxAndDropdownValues">
    <vt:lpwstr/>
  </property>
</Properties>
</file>