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2" r:id="rId5"/>
    <p:sldId id="264" r:id="rId6"/>
    <p:sldId id="259" r:id="rId7"/>
    <p:sldId id="260" r:id="rId8"/>
    <p:sldId id="266" r:id="rId9"/>
    <p:sldId id="265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57" autoAdjust="0"/>
  </p:normalViewPr>
  <p:slideViewPr>
    <p:cSldViewPr snapToGrid="0">
      <p:cViewPr varScale="1">
        <p:scale>
          <a:sx n="69" d="100"/>
          <a:sy n="69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F08B3-8909-442F-B354-4D482F37B15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FCAA7-CDA8-4808-876E-BAD2EF43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notes on system model and simulation setup down here: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FCAA7-CDA8-4808-876E-BAD2EF43B9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4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41DD-9BDA-DB5B-2B22-A910CC8D9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9DD2C-2A48-8C8D-67FC-98E28DF5B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3AC5-183B-FF4B-80B8-5C755FA8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0952-7D1E-41E5-970E-2AE5226BA80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AD287-38DE-594D-FA04-454C7646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E438-C133-B1A4-576B-348A7720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D5DB-5E0D-4DDE-8B5A-B48E0186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5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4F3-F1B4-1566-A0E8-A046B3D8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EF0E1-681D-09BE-D4FB-935079347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CE33B-4BE0-BFA0-5856-DA4CA67E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0952-7D1E-41E5-970E-2AE5226BA80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2384-4824-0659-7C75-C58CA127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53DCB-6D1A-DE57-9597-59A7C207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D5DB-5E0D-4DDE-8B5A-B48E0186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1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AFADC-C08F-6D95-819E-C914746F6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8F66F-385C-2EE1-3D25-B99FEDCBD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AA568-E75A-5537-FBD9-9E18D6F3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0952-7D1E-41E5-970E-2AE5226BA80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1CE3A-30D9-5ABB-E268-B2EF65B6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6556B-1A90-C644-0B85-07562A7B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D5DB-5E0D-4DDE-8B5A-B48E0186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7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3CA8-3037-D19A-B3A3-31080906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F35E-E1A0-EFCC-DACB-EFF76AC56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14644-3CB3-F11E-31F3-A5CCCDD3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0952-7D1E-41E5-970E-2AE5226BA80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F64E3-5D0B-0A72-C586-3701A2F6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B385-75AD-A98C-6B58-48BDFC17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D5DB-5E0D-4DDE-8B5A-B48E0186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2BE9-FE42-0F4F-6059-0253F014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88B3F-4614-26A0-127F-B649F8B0C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69B9E-37E1-76B2-A814-F8C1CE54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0952-7D1E-41E5-970E-2AE5226BA80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6ACB-5EAA-2C3D-8030-657FB4ED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E4DCD-A7C9-5DBD-9553-62A2259B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D5DB-5E0D-4DDE-8B5A-B48E0186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D91A-9517-5806-5FB5-A24BF1DC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025A8-0A35-BA13-D51F-0105DC9A6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2AD0F-793A-5C3D-71CE-3BF8EF8B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71188-4392-3360-38BF-2DE3441E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0952-7D1E-41E5-970E-2AE5226BA80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E021C-3BDC-61EB-9575-3DDA814C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C07BA-B03D-3589-6CED-562D854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D5DB-5E0D-4DDE-8B5A-B48E0186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4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3C60-D955-17E2-2BE0-D289B6F7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83521-8000-CD91-6F62-DE728801E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F0FAE-DE0F-1C03-F741-D7A0CD164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3BC1E-0585-294E-9510-D1ABB39C9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6CDB9-643F-2C08-EDD2-FEB2D3BD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03596-0D7B-AFCD-FF1F-EC9EBF97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0952-7D1E-41E5-970E-2AE5226BA80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4CC75-D124-C424-75F1-3FE22200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96590-9EDC-2A0B-D0F0-0D74FDAB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D5DB-5E0D-4DDE-8B5A-B48E0186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2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7D73-6D16-CAC8-87A6-9E7B105A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E82CA-0552-C7DE-7039-5C8B39CA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0952-7D1E-41E5-970E-2AE5226BA80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D45FA-9475-3DD4-37B9-80C656F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7752F-E208-A9A0-1C91-4B9EF521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D5DB-5E0D-4DDE-8B5A-B48E0186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1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19A30-812A-2591-9ED4-DB39DFC0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0952-7D1E-41E5-970E-2AE5226BA80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49DE6-AF95-6B5F-397E-B92D1C94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92F82-B2A0-94C4-EDB1-FF8B211B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D5DB-5E0D-4DDE-8B5A-B48E0186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5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55DF-2D82-5089-233C-CF739945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A641B-46C6-9294-E610-D9E22D018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33905-1534-E61D-F05F-1A18A8C58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42917-11B0-0129-7381-5284BFB6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0952-7D1E-41E5-970E-2AE5226BA80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A1559-1983-4005-E250-A8DE2BB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D2A73-970F-6730-1661-81AD316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D5DB-5E0D-4DDE-8B5A-B48E0186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3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6FDA-BFB7-3944-1AEA-C62C5590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CA992-DF4F-01D0-6ADE-6D3331FDB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63F66-4D06-DD4F-D040-00855A24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A33F3-EDDF-75B9-937A-16C46876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0952-7D1E-41E5-970E-2AE5226BA80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F6A66-E99E-6564-EB05-2A7D99FC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A72E2-9983-5031-86F7-3D956D10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D5DB-5E0D-4DDE-8B5A-B48E0186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8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1728C-8D41-AD2D-F58E-5BA1E80F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4B7B3-00F9-1F08-E20A-7FDAB5056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DD3A-3734-5D53-783B-A2764F7D8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0952-7D1E-41E5-970E-2AE5226BA80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8271-6CDB-2C44-2770-1AF02B8FE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1E14-BFAB-DD79-012C-D8A34EE35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4D5DB-5E0D-4DDE-8B5A-B48E0186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2F4682-D9B2-9F01-28D4-91974923D61F}"/>
              </a:ext>
            </a:extLst>
          </p:cNvPr>
          <p:cNvSpPr txBox="1"/>
          <p:nvPr/>
        </p:nvSpPr>
        <p:spPr>
          <a:xfrm>
            <a:off x="0" y="461913"/>
            <a:ext cx="121919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Research Presentation</a:t>
            </a:r>
          </a:p>
          <a:p>
            <a:endParaRPr lang="en-US" sz="2800" dirty="0">
              <a:latin typeface="Arial Black" panose="020B0A04020102020204" pitchFamily="34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Lato Extended"/>
              </a:rPr>
              <a:t>(1) Introduction/Motivation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Lato Extended"/>
              </a:rPr>
              <a:t>(2) Background/Related Work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Lato Extended"/>
              </a:rPr>
              <a:t>(3) Research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Lato Extended"/>
              </a:rPr>
              <a:t>(4) Implementation/Experiments/Evaluation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Lato Extended"/>
              </a:rPr>
              <a:t>(5) Results/Conclusion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27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9C732E-F5AA-730E-E0D2-8A7E41521294}"/>
              </a:ext>
            </a:extLst>
          </p:cNvPr>
          <p:cNvSpPr txBox="1"/>
          <p:nvPr/>
        </p:nvSpPr>
        <p:spPr>
          <a:xfrm>
            <a:off x="0" y="4316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Jamming Paper Comparison</a:t>
            </a:r>
          </a:p>
          <a:p>
            <a:endParaRPr lang="en-US" sz="2800" dirty="0">
              <a:latin typeface="Arial Black" panose="020B0A04020102020204" pitchFamily="34" charset="0"/>
            </a:endParaRPr>
          </a:p>
          <a:p>
            <a:r>
              <a:rPr lang="en-US" sz="2800" dirty="0">
                <a:latin typeface="Lato Extended"/>
              </a:rPr>
              <a:t>-System Model</a:t>
            </a:r>
          </a:p>
          <a:p>
            <a:r>
              <a:rPr lang="en-US" sz="2800" dirty="0">
                <a:latin typeface="Lato Extended"/>
              </a:rPr>
              <a:t>-Results</a:t>
            </a:r>
          </a:p>
          <a:p>
            <a:r>
              <a:rPr lang="en-US" sz="2800" dirty="0">
                <a:latin typeface="Lato Extended"/>
              </a:rPr>
              <a:t>-Differences in other Research</a:t>
            </a:r>
          </a:p>
        </p:txBody>
      </p:sp>
    </p:spTree>
    <p:extLst>
      <p:ext uri="{BB962C8B-B14F-4D97-AF65-F5344CB8AC3E}">
        <p14:creationId xmlns:p14="http://schemas.microsoft.com/office/powerpoint/2010/main" val="320517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2F4682-D9B2-9F01-28D4-91974923D61F}"/>
              </a:ext>
            </a:extLst>
          </p:cNvPr>
          <p:cNvSpPr txBox="1"/>
          <p:nvPr/>
        </p:nvSpPr>
        <p:spPr>
          <a:xfrm>
            <a:off x="0" y="461913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Results/Conclusions</a:t>
            </a:r>
          </a:p>
          <a:p>
            <a:endParaRPr lang="en-US" sz="2800" dirty="0">
              <a:latin typeface="Arial Black" panose="020B0A04020102020204" pitchFamily="34" charset="0"/>
            </a:endParaRPr>
          </a:p>
          <a:p>
            <a:r>
              <a:rPr lang="en-US" sz="2800" dirty="0">
                <a:latin typeface="Lato Extended"/>
              </a:rPr>
              <a:t>- Differences</a:t>
            </a:r>
          </a:p>
          <a:p>
            <a:r>
              <a:rPr lang="en-US" sz="2800" dirty="0">
                <a:latin typeface="Lato Extended"/>
              </a:rPr>
              <a:t>- Similarities</a:t>
            </a:r>
          </a:p>
          <a:p>
            <a:r>
              <a:rPr lang="en-US" sz="2800" dirty="0">
                <a:latin typeface="Lato Extended"/>
              </a:rPr>
              <a:t>- Overall Takeaways</a:t>
            </a:r>
          </a:p>
        </p:txBody>
      </p:sp>
    </p:spTree>
    <p:extLst>
      <p:ext uri="{BB962C8B-B14F-4D97-AF65-F5344CB8AC3E}">
        <p14:creationId xmlns:p14="http://schemas.microsoft.com/office/powerpoint/2010/main" val="277427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2F4682-D9B2-9F01-28D4-91974923D61F}"/>
              </a:ext>
            </a:extLst>
          </p:cNvPr>
          <p:cNvSpPr txBox="1"/>
          <p:nvPr/>
        </p:nvSpPr>
        <p:spPr>
          <a:xfrm>
            <a:off x="0" y="461913"/>
            <a:ext cx="12191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Introduction/Motivation</a:t>
            </a:r>
          </a:p>
          <a:p>
            <a:endParaRPr lang="en-US" sz="2800" dirty="0">
              <a:latin typeface="Arial Black" panose="020B0A04020102020204" pitchFamily="34" charset="0"/>
            </a:endParaRPr>
          </a:p>
          <a:p>
            <a:pPr marL="514350" indent="-514350">
              <a:buAutoNum type="arabicParenBoth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Lato Extended"/>
              </a:rPr>
              <a:t>Introduction/Motivation</a:t>
            </a:r>
          </a:p>
          <a:p>
            <a:r>
              <a:rPr lang="en-US" sz="2800" dirty="0">
                <a:solidFill>
                  <a:srgbClr val="000000"/>
                </a:solidFill>
                <a:latin typeface="Lato Extended"/>
              </a:rPr>
              <a:t>-Detecting and classifying attacks</a:t>
            </a:r>
          </a:p>
          <a:p>
            <a:r>
              <a:rPr lang="en-US" sz="1600" dirty="0">
                <a:solidFill>
                  <a:srgbClr val="000000"/>
                </a:solidFill>
                <a:latin typeface="Lato Extended"/>
              </a:rPr>
              <a:t>-Threatens availability and confidentiality of network</a:t>
            </a:r>
          </a:p>
          <a:p>
            <a:r>
              <a:rPr lang="en-US" sz="1600" dirty="0">
                <a:solidFill>
                  <a:srgbClr val="000000"/>
                </a:solidFill>
                <a:latin typeface="Lato Extended"/>
              </a:rPr>
              <a:t>-How to rule out anomalies that are not attacks?</a:t>
            </a:r>
          </a:p>
          <a:p>
            <a:endParaRPr lang="en-US" sz="1600" dirty="0">
              <a:solidFill>
                <a:srgbClr val="000000"/>
              </a:solidFill>
              <a:latin typeface="Lato Extended"/>
            </a:endParaRPr>
          </a:p>
          <a:p>
            <a:endParaRPr lang="en-US" sz="1600" dirty="0">
              <a:solidFill>
                <a:srgbClr val="000000"/>
              </a:solidFill>
              <a:latin typeface="Lato Extend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17A60-B377-8255-F7E3-88985B4DB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687" y="1729001"/>
            <a:ext cx="726017" cy="5026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2AA69-D49B-46A8-9AF4-8B823D15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814" y="1792785"/>
            <a:ext cx="838278" cy="738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D0B27B-661F-1A55-A9EB-31EFFE14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808" y="1263029"/>
            <a:ext cx="726017" cy="502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095EB-81B1-1E52-F7C0-B12C89FC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784" y="2530891"/>
            <a:ext cx="726017" cy="5026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529AB4-40CB-A74D-1482-614F0605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801" y="3069399"/>
            <a:ext cx="726017" cy="50262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C4FE26D-87EA-BF6B-A866-6A776C5CB0B0}"/>
              </a:ext>
            </a:extLst>
          </p:cNvPr>
          <p:cNvGrpSpPr/>
          <p:nvPr/>
        </p:nvGrpSpPr>
        <p:grpSpPr>
          <a:xfrm>
            <a:off x="9369425" y="2790750"/>
            <a:ext cx="1188814" cy="736723"/>
            <a:chOff x="8575163" y="2199600"/>
            <a:chExt cx="1188814" cy="7367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4466C8B-AEE5-7492-4810-FE0C6323C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7019" y1="70866" x2="37019" y2="70866"/>
                          <a14:foregroundMark x1="32212" y1="81890" x2="58173" y2="64567"/>
                          <a14:foregroundMark x1="35577" y1="38583" x2="35577" y2="38583"/>
                          <a14:foregroundMark x1="45673" y1="29134" x2="45673" y2="29134"/>
                          <a14:foregroundMark x1="54327" y1="25197" x2="54327" y2="25197"/>
                          <a14:foregroundMark x1="63462" y1="26772" x2="63462" y2="26772"/>
                          <a14:foregroundMark x1="72596" y1="31496" x2="72596" y2="314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75163" y="2199600"/>
              <a:ext cx="890744" cy="54386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F23AE8-7970-178F-2327-24C94882E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556" b="97475" l="9559" r="89706">
                          <a14:foregroundMark x1="43382" y1="81818" x2="43382" y2="81818"/>
                          <a14:foregroundMark x1="36765" y1="71717" x2="58456" y2="91414"/>
                          <a14:foregroundMark x1="22794" y1="93939" x2="22794" y2="9393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61881" y="2279650"/>
              <a:ext cx="902096" cy="656673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4BAEFF-A71D-B038-7BAF-ADF773242D06}"/>
              </a:ext>
            </a:extLst>
          </p:cNvPr>
          <p:cNvCxnSpPr/>
          <p:nvPr/>
        </p:nvCxnSpPr>
        <p:spPr>
          <a:xfrm>
            <a:off x="8375650" y="1514342"/>
            <a:ext cx="1987550" cy="647496"/>
          </a:xfrm>
          <a:prstGeom prst="straightConnector1">
            <a:avLst/>
          </a:prstGeom>
          <a:ln w="2857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44827C-0B51-411E-AB5B-8142FCC90162}"/>
              </a:ext>
            </a:extLst>
          </p:cNvPr>
          <p:cNvCxnSpPr>
            <a:cxnSpLocks/>
          </p:cNvCxnSpPr>
          <p:nvPr/>
        </p:nvCxnSpPr>
        <p:spPr>
          <a:xfrm>
            <a:off x="7183644" y="2035255"/>
            <a:ext cx="3100181" cy="323748"/>
          </a:xfrm>
          <a:prstGeom prst="straightConnector1">
            <a:avLst/>
          </a:prstGeom>
          <a:ln w="2857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8CDD3B-9894-0872-C721-B6F5B5D8F1AA}"/>
              </a:ext>
            </a:extLst>
          </p:cNvPr>
          <p:cNvCxnSpPr>
            <a:cxnSpLocks/>
          </p:cNvCxnSpPr>
          <p:nvPr/>
        </p:nvCxnSpPr>
        <p:spPr>
          <a:xfrm flipV="1">
            <a:off x="7517801" y="2495010"/>
            <a:ext cx="2802191" cy="224500"/>
          </a:xfrm>
          <a:prstGeom prst="straightConnector1">
            <a:avLst/>
          </a:prstGeom>
          <a:ln w="2857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FE4232-A5E7-24E4-3BE9-B423F7089420}"/>
              </a:ext>
            </a:extLst>
          </p:cNvPr>
          <p:cNvCxnSpPr>
            <a:cxnSpLocks/>
          </p:cNvCxnSpPr>
          <p:nvPr/>
        </p:nvCxnSpPr>
        <p:spPr>
          <a:xfrm flipV="1">
            <a:off x="8243818" y="2593585"/>
            <a:ext cx="2119382" cy="664371"/>
          </a:xfrm>
          <a:prstGeom prst="straightConnector1">
            <a:avLst/>
          </a:prstGeom>
          <a:ln w="2857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7605D63A-9086-81CD-DF72-FB4C5C4EC839}"/>
              </a:ext>
            </a:extLst>
          </p:cNvPr>
          <p:cNvSpPr/>
          <p:nvPr/>
        </p:nvSpPr>
        <p:spPr>
          <a:xfrm>
            <a:off x="9407951" y="1649186"/>
            <a:ext cx="397933" cy="702733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7FDB6758-2E0F-050D-2130-127DB9AB6EED}"/>
              </a:ext>
            </a:extLst>
          </p:cNvPr>
          <p:cNvSpPr/>
          <p:nvPr/>
        </p:nvSpPr>
        <p:spPr>
          <a:xfrm>
            <a:off x="9067427" y="2255824"/>
            <a:ext cx="397933" cy="702733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E2FC1-4F86-2164-4A73-51F8E5D636F0}"/>
              </a:ext>
            </a:extLst>
          </p:cNvPr>
          <p:cNvSpPr txBox="1"/>
          <p:nvPr/>
        </p:nvSpPr>
        <p:spPr>
          <a:xfrm flipH="1">
            <a:off x="7252476" y="4174543"/>
            <a:ext cx="3067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Jamming Attack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A27EE-0792-B042-8F07-347EEB740A8B}"/>
              </a:ext>
            </a:extLst>
          </p:cNvPr>
          <p:cNvSpPr txBox="1"/>
          <p:nvPr/>
        </p:nvSpPr>
        <p:spPr>
          <a:xfrm flipH="1">
            <a:off x="4562241" y="5010196"/>
            <a:ext cx="3067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Distributed Denial of Service Attack (DDoS)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302F5-D005-7C3E-86F3-D24B98E1CB34}"/>
              </a:ext>
            </a:extLst>
          </p:cNvPr>
          <p:cNvSpPr txBox="1"/>
          <p:nvPr/>
        </p:nvSpPr>
        <p:spPr>
          <a:xfrm flipH="1">
            <a:off x="8726411" y="5642268"/>
            <a:ext cx="3067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Man in the Middle Attack</a:t>
            </a:r>
          </a:p>
        </p:txBody>
      </p:sp>
    </p:spTree>
    <p:extLst>
      <p:ext uri="{BB962C8B-B14F-4D97-AF65-F5344CB8AC3E}">
        <p14:creationId xmlns:p14="http://schemas.microsoft.com/office/powerpoint/2010/main" val="35139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2F4682-D9B2-9F01-28D4-91974923D61F}"/>
              </a:ext>
            </a:extLst>
          </p:cNvPr>
          <p:cNvSpPr txBox="1"/>
          <p:nvPr/>
        </p:nvSpPr>
        <p:spPr>
          <a:xfrm>
            <a:off x="0" y="461913"/>
            <a:ext cx="1219199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Background/Related Work</a:t>
            </a:r>
          </a:p>
          <a:p>
            <a:r>
              <a:rPr lang="en-US" sz="1400" b="1" u="sng" dirty="0">
                <a:solidFill>
                  <a:srgbClr val="000000"/>
                </a:solidFill>
                <a:latin typeface="Lato Extended"/>
              </a:rPr>
              <a:t>Intrusion Detection Systems</a:t>
            </a:r>
            <a:endParaRPr lang="en-US" sz="1400" b="1" i="0" u="sng" dirty="0">
              <a:solidFill>
                <a:srgbClr val="000000"/>
              </a:solidFill>
              <a:effectLst/>
              <a:latin typeface="Lato Extended"/>
            </a:endParaRP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-Can be host-based or network based (hardware/software)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-Evaluates various metrics or thresholds to determine if an attack is probable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-Alerts administrators for follow on actions</a:t>
            </a:r>
          </a:p>
          <a:p>
            <a:endParaRPr lang="en-US" sz="1400" u="sng" dirty="0">
              <a:solidFill>
                <a:srgbClr val="000000"/>
              </a:solidFill>
              <a:latin typeface="Lato Extended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Lato Extended"/>
              </a:rPr>
              <a:t>Non-ML Methods</a:t>
            </a:r>
          </a:p>
          <a:p>
            <a:r>
              <a:rPr lang="en-US" sz="1400" b="1" i="0" dirty="0">
                <a:solidFill>
                  <a:srgbClr val="000000"/>
                </a:solidFill>
                <a:effectLst/>
                <a:latin typeface="Lato Extended"/>
              </a:rPr>
              <a:t>Anomaly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-No known profile</a:t>
            </a:r>
            <a:endParaRPr lang="en-US" sz="1400" i="0" dirty="0">
              <a:solidFill>
                <a:srgbClr val="000000"/>
              </a:solidFill>
              <a:effectLst/>
              <a:latin typeface="Lato Extended"/>
            </a:endParaRP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-Any deviation from a known baseline of network traffic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-Examples could be increased/decreased packet rates, increase in signal noise, 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spurious traffic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-Usually involves a learning/training stage that monitors “normal” traffic – 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Baselining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-Tendency to increase false alarms</a:t>
            </a:r>
          </a:p>
          <a:p>
            <a:endParaRPr lang="en-US" sz="1400" b="1" dirty="0">
              <a:solidFill>
                <a:srgbClr val="000000"/>
              </a:solidFill>
              <a:latin typeface="Lato Extended"/>
            </a:endParaRPr>
          </a:p>
          <a:p>
            <a:r>
              <a:rPr lang="en-US" sz="1400" b="1" i="0" dirty="0">
                <a:solidFill>
                  <a:srgbClr val="000000"/>
                </a:solidFill>
                <a:effectLst/>
                <a:latin typeface="Lato Extended"/>
              </a:rPr>
              <a:t>Signature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-Known attack patterns or profiles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-If the threshold reaches a certain value/level, then the alert is triggered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-Ongoing updated rule-based system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-High precision</a:t>
            </a:r>
          </a:p>
          <a:p>
            <a:endParaRPr lang="en-US" sz="1400" b="0" i="0" dirty="0">
              <a:solidFill>
                <a:srgbClr val="000000"/>
              </a:solidFill>
              <a:effectLst/>
              <a:latin typeface="Lato Extend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78DA0-5446-FD9D-4C2C-DDF6EA275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125" y="1079164"/>
            <a:ext cx="5389801" cy="44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2F4682-D9B2-9F01-28D4-91974923D61F}"/>
              </a:ext>
            </a:extLst>
          </p:cNvPr>
          <p:cNvSpPr txBox="1"/>
          <p:nvPr/>
        </p:nvSpPr>
        <p:spPr>
          <a:xfrm>
            <a:off x="0" y="461913"/>
            <a:ext cx="1219199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Background/Related Work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1400" b="0" i="0" u="sng" dirty="0">
                <a:solidFill>
                  <a:srgbClr val="000000"/>
                </a:solidFill>
                <a:effectLst/>
                <a:latin typeface="Lato Extended"/>
              </a:rPr>
              <a:t>Common Metrics for Attack ID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-Cross-layer protocols (physical, data-link, 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network, transport)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-Received Signal Strength, Packet Delivery 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Ratio (PDR), Dropped Packet Rate, 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Clear Channel Assessment</a:t>
            </a:r>
          </a:p>
          <a:p>
            <a:endParaRPr lang="en-US" sz="1400" b="0" i="0" dirty="0">
              <a:solidFill>
                <a:srgbClr val="000000"/>
              </a:solidFill>
              <a:effectLst/>
              <a:latin typeface="Lato Extended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Lato Extended"/>
              </a:rPr>
              <a:t>ML Models/Algorithms</a:t>
            </a:r>
          </a:p>
          <a:p>
            <a:r>
              <a:rPr lang="en-US" sz="1400" b="1" i="0" dirty="0">
                <a:solidFill>
                  <a:srgbClr val="000000"/>
                </a:solidFill>
                <a:effectLst/>
                <a:latin typeface="Lato Extended"/>
              </a:rPr>
              <a:t>Supervised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-Model receives features/labels that will 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be trained/evaluated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-Learns to identify specific attributes; 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if something is or is not (Boolean based)</a:t>
            </a:r>
          </a:p>
          <a:p>
            <a:r>
              <a:rPr lang="en-US" sz="1400" b="1" i="0" dirty="0">
                <a:solidFill>
                  <a:srgbClr val="000000"/>
                </a:solidFill>
                <a:effectLst/>
                <a:latin typeface="Lato Extended"/>
              </a:rPr>
              <a:t>Reinforcement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-Learn from previous states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-Continual learning from a reward system (positive or negative)</a:t>
            </a:r>
          </a:p>
          <a:p>
            <a:r>
              <a:rPr lang="en-US" sz="1400" b="1" i="0" dirty="0">
                <a:solidFill>
                  <a:srgbClr val="000000"/>
                </a:solidFill>
                <a:effectLst/>
                <a:latin typeface="Lato Extended"/>
              </a:rPr>
              <a:t>Unsupervised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</a:t>
            </a:r>
          </a:p>
          <a:p>
            <a:r>
              <a:rPr lang="en-US" sz="1400" i="0" dirty="0">
                <a:solidFill>
                  <a:srgbClr val="000000"/>
                </a:solidFill>
                <a:effectLst/>
                <a:latin typeface="Lato Extended"/>
              </a:rPr>
              <a:t>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E926E-5655-8ED9-D6FA-86A52B57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238" y="1287594"/>
            <a:ext cx="6081287" cy="42828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A270BE-C871-1327-3125-A060DC884E27}"/>
              </a:ext>
            </a:extLst>
          </p:cNvPr>
          <p:cNvSpPr txBox="1"/>
          <p:nvPr/>
        </p:nvSpPr>
        <p:spPr>
          <a:xfrm flipH="1">
            <a:off x="7475123" y="5570405"/>
            <a:ext cx="3067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Find new diagram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6E599-FCE6-69CC-AED7-B118966EDB31}"/>
              </a:ext>
            </a:extLst>
          </p:cNvPr>
          <p:cNvSpPr txBox="1"/>
          <p:nvPr/>
        </p:nvSpPr>
        <p:spPr>
          <a:xfrm flipH="1">
            <a:off x="3053953" y="1908777"/>
            <a:ext cx="192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Table Here</a:t>
            </a:r>
          </a:p>
        </p:txBody>
      </p:sp>
    </p:spTree>
    <p:extLst>
      <p:ext uri="{BB962C8B-B14F-4D97-AF65-F5344CB8AC3E}">
        <p14:creationId xmlns:p14="http://schemas.microsoft.com/office/powerpoint/2010/main" val="200039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2B8C5-55F5-3713-9F32-0734546840C9}"/>
              </a:ext>
            </a:extLst>
          </p:cNvPr>
          <p:cNvSpPr txBox="1"/>
          <p:nvPr/>
        </p:nvSpPr>
        <p:spPr>
          <a:xfrm>
            <a:off x="0" y="461913"/>
            <a:ext cx="1219199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Background/Related Work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1400" b="0" i="0" u="sng" dirty="0">
                <a:solidFill>
                  <a:srgbClr val="000000"/>
                </a:solidFill>
                <a:effectLst/>
                <a:latin typeface="Lato Extended"/>
              </a:rPr>
              <a:t>Types of Supervised, Unsupervised, Reinforcement Methods</a:t>
            </a:r>
          </a:p>
          <a:p>
            <a:r>
              <a:rPr lang="en-US" sz="1400" b="1" dirty="0">
                <a:solidFill>
                  <a:srgbClr val="000000"/>
                </a:solidFill>
                <a:latin typeface="Lato Extended"/>
              </a:rPr>
              <a:t>Neural Network 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-Layers of neurons that classify data based on weights/values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-Each layer has a weight assigned with connections to the layers above 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and below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-As the weights are summed or multiplied through the layers, a final 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result will form in the output layer</a:t>
            </a:r>
          </a:p>
          <a:p>
            <a:r>
              <a:rPr lang="en-US" sz="1400" b="1" dirty="0">
                <a:solidFill>
                  <a:srgbClr val="000000"/>
                </a:solidFill>
                <a:latin typeface="Lato Extended"/>
              </a:rPr>
              <a:t>Support Vector Machine (SVM)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-Hyperplanes are formed to attempt to classify data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-The optimal hyperplane is chosen with maximum distance between different classes of data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Decision Trees 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-Binary Tree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-Input features start with the Root Node, pass through decision trees, and result in the leaf nodes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-Decisions made by conditional statements</a:t>
            </a:r>
          </a:p>
          <a:p>
            <a:r>
              <a:rPr lang="en-US" sz="1400" b="1" dirty="0">
                <a:solidFill>
                  <a:srgbClr val="000000"/>
                </a:solidFill>
                <a:latin typeface="Lato Extended"/>
              </a:rPr>
              <a:t>Random Forest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-Many Decision Trees that work together to produce a final result via voting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-Weaker models can become stronger models via Boosting</a:t>
            </a:r>
          </a:p>
          <a:p>
            <a:endParaRPr lang="en-US" sz="1400" dirty="0">
              <a:solidFill>
                <a:srgbClr val="000000"/>
              </a:solidFill>
              <a:latin typeface="Lato Extended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Lato Extended"/>
              </a:rPr>
              <a:t>Reinforcement Algorithm</a:t>
            </a:r>
          </a:p>
          <a:p>
            <a:r>
              <a:rPr lang="en-US" sz="1400" b="1" i="0" dirty="0">
                <a:solidFill>
                  <a:srgbClr val="000000"/>
                </a:solidFill>
                <a:effectLst/>
                <a:latin typeface="Lato Extended"/>
              </a:rPr>
              <a:t>Q-Learning/Q-Tables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-Finds best decision, given current conditions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-An agent interact</a:t>
            </a:r>
            <a:r>
              <a:rPr lang="en-US" sz="1400" dirty="0">
                <a:solidFill>
                  <a:srgbClr val="000000"/>
                </a:solidFill>
                <a:latin typeface="Lato Extended"/>
              </a:rPr>
              <a:t>s with environment, chooses actions and receives</a:t>
            </a:r>
          </a:p>
          <a:p>
            <a:r>
              <a:rPr lang="en-US" sz="1400" dirty="0">
                <a:solidFill>
                  <a:srgbClr val="000000"/>
                </a:solidFill>
                <a:latin typeface="Lato Extended"/>
              </a:rPr>
              <a:t>reward if action is desirable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-Q value results based on the </a:t>
            </a:r>
            <a:r>
              <a:rPr lang="en-US" sz="1400" dirty="0">
                <a:solidFill>
                  <a:srgbClr val="000000"/>
                </a:solidFill>
                <a:latin typeface="Lato Extended"/>
              </a:rPr>
              <a:t>state and action </a:t>
            </a:r>
            <a:endParaRPr lang="en-US" sz="1400" b="0" i="0" dirty="0">
              <a:solidFill>
                <a:srgbClr val="000000"/>
              </a:solidFill>
              <a:effectLst/>
              <a:latin typeface="Lato Extende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F64A0B-4044-6C41-1926-650526E92CBA}"/>
              </a:ext>
            </a:extLst>
          </p:cNvPr>
          <p:cNvSpPr txBox="1"/>
          <p:nvPr/>
        </p:nvSpPr>
        <p:spPr>
          <a:xfrm flipH="1">
            <a:off x="7899329" y="1300063"/>
            <a:ext cx="3067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Keep/Add what you need</a:t>
            </a:r>
          </a:p>
        </p:txBody>
      </p:sp>
    </p:spTree>
    <p:extLst>
      <p:ext uri="{BB962C8B-B14F-4D97-AF65-F5344CB8AC3E}">
        <p14:creationId xmlns:p14="http://schemas.microsoft.com/office/powerpoint/2010/main" val="127687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2F4682-D9B2-9F01-28D4-91974923D61F}"/>
              </a:ext>
            </a:extLst>
          </p:cNvPr>
          <p:cNvSpPr txBox="1"/>
          <p:nvPr/>
        </p:nvSpPr>
        <p:spPr>
          <a:xfrm>
            <a:off x="0" y="461913"/>
            <a:ext cx="1219199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Research</a:t>
            </a:r>
          </a:p>
          <a:p>
            <a:endParaRPr lang="en-US" sz="2800" dirty="0">
              <a:latin typeface="Arial Black" panose="020B0A04020102020204" pitchFamily="34" charset="0"/>
            </a:endParaRPr>
          </a:p>
          <a:p>
            <a:r>
              <a:rPr lang="en-US" sz="2000" b="0" i="0" u="sng" dirty="0">
                <a:solidFill>
                  <a:srgbClr val="000000"/>
                </a:solidFill>
                <a:effectLst/>
                <a:latin typeface="Lato Extended"/>
              </a:rPr>
              <a:t>Flow of Research</a:t>
            </a:r>
          </a:p>
          <a:p>
            <a:r>
              <a:rPr lang="en-US" sz="2000" dirty="0">
                <a:solidFill>
                  <a:srgbClr val="000000"/>
                </a:solidFill>
                <a:latin typeface="Lato Extended"/>
              </a:rPr>
              <a:t>Paper Comparisons</a:t>
            </a:r>
            <a:endParaRPr lang="en-US" sz="2000" b="0" i="0" dirty="0">
              <a:solidFill>
                <a:srgbClr val="000000"/>
              </a:solidFill>
              <a:effectLst/>
              <a:latin typeface="Lato Extended"/>
            </a:endParaRPr>
          </a:p>
          <a:p>
            <a:r>
              <a:rPr lang="en-US" sz="2000" dirty="0">
                <a:solidFill>
                  <a:srgbClr val="000000"/>
                </a:solidFill>
                <a:latin typeface="Lato Extended"/>
              </a:rPr>
              <a:t>	- Solution (what model or variation of model was used)</a:t>
            </a:r>
            <a:endParaRPr lang="en-US" sz="2000" b="0" i="0" dirty="0">
              <a:solidFill>
                <a:srgbClr val="000000"/>
              </a:solidFill>
              <a:effectLst/>
              <a:latin typeface="Lato Extended"/>
            </a:endParaRPr>
          </a:p>
          <a:p>
            <a:r>
              <a:rPr lang="en-US" sz="2000" dirty="0">
                <a:solidFill>
                  <a:srgbClr val="000000"/>
                </a:solidFill>
                <a:latin typeface="Lato Extended"/>
              </a:rPr>
              <a:t>	- System/Threat Model (How it works and environment factors)</a:t>
            </a:r>
            <a:endParaRPr lang="en-US" sz="2000" b="0" i="0" dirty="0">
              <a:solidFill>
                <a:srgbClr val="000000"/>
              </a:solidFill>
              <a:effectLst/>
              <a:latin typeface="Lato Extended"/>
            </a:endParaRPr>
          </a:p>
          <a:p>
            <a:r>
              <a:rPr lang="en-US" sz="2000" dirty="0">
                <a:solidFill>
                  <a:srgbClr val="000000"/>
                </a:solidFill>
                <a:latin typeface="Lato Extended"/>
              </a:rPr>
              <a:t>	- Experimentation: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 Extended"/>
              </a:rPr>
              <a:t>How solutions were evaluated, what metrics were considered, and what</a:t>
            </a:r>
            <a:r>
              <a:rPr lang="en-US" sz="2000" dirty="0">
                <a:solidFill>
                  <a:srgbClr val="000000"/>
                </a:solidFill>
                <a:latin typeface="Lato Extended"/>
              </a:rPr>
              <a:t> models 	were used as comparison</a:t>
            </a:r>
          </a:p>
          <a:p>
            <a:endParaRPr lang="en-US" sz="2000" dirty="0">
              <a:solidFill>
                <a:srgbClr val="000000"/>
              </a:solidFill>
              <a:latin typeface="Lato Extended"/>
            </a:endParaRPr>
          </a:p>
          <a:p>
            <a:r>
              <a:rPr lang="en-US" sz="2000" u="sng" dirty="0">
                <a:solidFill>
                  <a:srgbClr val="000000"/>
                </a:solidFill>
                <a:latin typeface="Lato Extended"/>
              </a:rPr>
              <a:t>Our Research Hypothesis </a:t>
            </a:r>
          </a:p>
          <a:p>
            <a:r>
              <a:rPr lang="en-US" sz="2000" dirty="0">
                <a:solidFill>
                  <a:srgbClr val="000000"/>
                </a:solidFill>
                <a:latin typeface="Lato Extended"/>
              </a:rPr>
              <a:t>	-  ML algorithms are more precise and accurate to determine actual threat activity, but also are 	more expensive in terms of computation, and time, or overhead than traditional IDS.	</a:t>
            </a:r>
          </a:p>
          <a:p>
            <a:r>
              <a:rPr lang="en-US" sz="2000" dirty="0">
                <a:solidFill>
                  <a:srgbClr val="000000"/>
                </a:solidFill>
                <a:latin typeface="Lato Extended"/>
              </a:rPr>
              <a:t>	-  Anomaly based intrusion systems may produce a higher false alarm rate, but statistically perform 	better at detecting more malicious activity.  Furthermore, we hypothesize that anomaly based      	systems are more suited for ML adaptations.</a:t>
            </a:r>
          </a:p>
        </p:txBody>
      </p:sp>
    </p:spTree>
    <p:extLst>
      <p:ext uri="{BB962C8B-B14F-4D97-AF65-F5344CB8AC3E}">
        <p14:creationId xmlns:p14="http://schemas.microsoft.com/office/powerpoint/2010/main" val="302527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2F4682-D9B2-9F01-28D4-91974923D61F}"/>
              </a:ext>
            </a:extLst>
          </p:cNvPr>
          <p:cNvSpPr txBox="1"/>
          <p:nvPr/>
        </p:nvSpPr>
        <p:spPr>
          <a:xfrm>
            <a:off x="0" y="43160"/>
            <a:ext cx="12191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Implementation/Experiments/Evaluation </a:t>
            </a:r>
          </a:p>
          <a:p>
            <a:endParaRPr lang="en-US" sz="2800" dirty="0">
              <a:latin typeface="Arial Black" panose="020B0A04020102020204" pitchFamily="34" charset="0"/>
            </a:endParaRPr>
          </a:p>
          <a:p>
            <a:endParaRPr lang="en-US" sz="2800" dirty="0">
              <a:latin typeface="Lato Extended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E577A3-B59A-DEF5-E752-07018BA75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046306"/>
              </p:ext>
            </p:extLst>
          </p:nvPr>
        </p:nvGraphicFramePr>
        <p:xfrm>
          <a:off x="2480234" y="523871"/>
          <a:ext cx="7231530" cy="6290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306">
                  <a:extLst>
                    <a:ext uri="{9D8B030D-6E8A-4147-A177-3AD203B41FA5}">
                      <a16:colId xmlns:a16="http://schemas.microsoft.com/office/drawing/2014/main" val="4188218175"/>
                    </a:ext>
                  </a:extLst>
                </a:gridCol>
                <a:gridCol w="1446306">
                  <a:extLst>
                    <a:ext uri="{9D8B030D-6E8A-4147-A177-3AD203B41FA5}">
                      <a16:colId xmlns:a16="http://schemas.microsoft.com/office/drawing/2014/main" val="3337938606"/>
                    </a:ext>
                  </a:extLst>
                </a:gridCol>
                <a:gridCol w="1446306">
                  <a:extLst>
                    <a:ext uri="{9D8B030D-6E8A-4147-A177-3AD203B41FA5}">
                      <a16:colId xmlns:a16="http://schemas.microsoft.com/office/drawing/2014/main" val="1742068371"/>
                    </a:ext>
                  </a:extLst>
                </a:gridCol>
                <a:gridCol w="1446306">
                  <a:extLst>
                    <a:ext uri="{9D8B030D-6E8A-4147-A177-3AD203B41FA5}">
                      <a16:colId xmlns:a16="http://schemas.microsoft.com/office/drawing/2014/main" val="954263492"/>
                    </a:ext>
                  </a:extLst>
                </a:gridCol>
                <a:gridCol w="1446306">
                  <a:extLst>
                    <a:ext uri="{9D8B030D-6E8A-4147-A177-3AD203B41FA5}">
                      <a16:colId xmlns:a16="http://schemas.microsoft.com/office/drawing/2014/main" val="2156375142"/>
                    </a:ext>
                  </a:extLst>
                </a:gridCol>
              </a:tblGrid>
              <a:tr h="577942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Categorization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(Environment)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86385"/>
                  </a:ext>
                </a:extLst>
              </a:tr>
              <a:tr h="5779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Non-ML Type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(Environment)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Threat Model(s)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Metrics for Attack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901547"/>
                  </a:ext>
                </a:extLst>
              </a:tr>
              <a:tr h="1065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intrusion detection system for wireless sensor networks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Anomaly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Sensor Network (WSN)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Denial of Service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Rate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Received Signal Strength Indication (RSSI)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133886"/>
                  </a:ext>
                </a:extLst>
              </a:tr>
              <a:tr h="156633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Intrusion detection model of wireless sensor networks based on game theory and an autoregressive model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(Anomaly and Signature)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Denial of Service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Size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027100"/>
                  </a:ext>
                </a:extLst>
              </a:tr>
              <a:tr h="1232183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multi-level intrusion detection system for wireless sensor networks based on immune theory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(Anomaly and Signature)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Denial of Service (2)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Selective Forwarding (2)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Blackhole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depletion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Rate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Duration</a:t>
                      </a:r>
                    </a:p>
                    <a:p>
                      <a:b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513972"/>
                  </a:ext>
                </a:extLst>
              </a:tr>
              <a:tr h="1232183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 collaborative block-chained signature-based intrusion detection in IoT environments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Signature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802.11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Flooding Attack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Wormhole Attack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depletion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26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0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D5F31E-BF47-377E-C935-9209B8B39C28}"/>
              </a:ext>
            </a:extLst>
          </p:cNvPr>
          <p:cNvSpPr txBox="1"/>
          <p:nvPr/>
        </p:nvSpPr>
        <p:spPr>
          <a:xfrm>
            <a:off x="0" y="43160"/>
            <a:ext cx="12191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Non-ML Paper Comparison</a:t>
            </a:r>
          </a:p>
          <a:p>
            <a:endParaRPr lang="en-US" sz="2800" dirty="0">
              <a:latin typeface="Arial Black" panose="020B0A04020102020204" pitchFamily="34" charset="0"/>
            </a:endParaRPr>
          </a:p>
          <a:p>
            <a:endParaRPr lang="en-US" sz="2800" dirty="0">
              <a:latin typeface="Lato Extende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147D1-8353-8CA1-8141-0B13808A40DA}"/>
              </a:ext>
            </a:extLst>
          </p:cNvPr>
          <p:cNvSpPr txBox="1"/>
          <p:nvPr/>
        </p:nvSpPr>
        <p:spPr>
          <a:xfrm>
            <a:off x="7527303" y="661269"/>
            <a:ext cx="450915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u="sng" dirty="0">
                <a:solidFill>
                  <a:schemeClr val="tx1"/>
                </a:solidFill>
                <a:latin typeface="Lato Extended"/>
                <a:cs typeface="Times New Roman" panose="02020603050405020304" pitchFamily="18" charset="0"/>
              </a:rPr>
              <a:t>Paper Name: An intrusion detection system for wireless sensor networks</a:t>
            </a:r>
          </a:p>
          <a:p>
            <a:r>
              <a:rPr lang="en-US" sz="1200" b="1" dirty="0">
                <a:solidFill>
                  <a:srgbClr val="000000"/>
                </a:solidFill>
                <a:latin typeface="Lato Extended"/>
              </a:rPr>
              <a:t>Key Insights:</a:t>
            </a:r>
          </a:p>
          <a:p>
            <a:r>
              <a:rPr lang="en-US" sz="1200" dirty="0">
                <a:solidFill>
                  <a:srgbClr val="000000"/>
                </a:solidFill>
                <a:latin typeface="Lato Extended"/>
              </a:rPr>
              <a:t>-False Alarm decreases at ~10% per N (buffer size) used</a:t>
            </a:r>
          </a:p>
          <a:p>
            <a:r>
              <a:rPr lang="en-US" sz="1200" dirty="0">
                <a:solidFill>
                  <a:srgbClr val="000000"/>
                </a:solidFill>
                <a:latin typeface="Lato Extended"/>
              </a:rPr>
              <a:t>-As anomaly rate increases by 25%, N decreases by 5% with same detection</a:t>
            </a:r>
          </a:p>
          <a:p>
            <a:r>
              <a:rPr lang="en-US" sz="1200" dirty="0">
                <a:solidFill>
                  <a:srgbClr val="000000"/>
                </a:solidFill>
                <a:latin typeface="Lato Extended"/>
              </a:rPr>
              <a:t>-More buffer space can detect anomalies of less deviation</a:t>
            </a:r>
          </a:p>
          <a:p>
            <a:r>
              <a:rPr lang="en-US" sz="1200" dirty="0">
                <a:solidFill>
                  <a:srgbClr val="000000"/>
                </a:solidFill>
                <a:latin typeface="Lato Extended"/>
              </a:rPr>
              <a:t>-Stable, static environment helps to alleviate variables in attack measurements</a:t>
            </a:r>
          </a:p>
          <a:p>
            <a:endParaRPr lang="en-US" sz="1200" u="sng" dirty="0">
              <a:solidFill>
                <a:srgbClr val="000000"/>
              </a:solidFill>
              <a:latin typeface="Lato Extended"/>
            </a:endParaRPr>
          </a:p>
          <a:p>
            <a:r>
              <a:rPr lang="en-US" sz="1200" b="0" u="sng" dirty="0">
                <a:solidFill>
                  <a:schemeClr val="tx1"/>
                </a:solidFill>
                <a:latin typeface="Lato Extended"/>
                <a:cs typeface="Times New Roman" panose="02020603050405020304" pitchFamily="18" charset="0"/>
              </a:rPr>
              <a:t>Paper Name: Intrusion detection model of wireless sensor networks based on game theory and an autoregressive model</a:t>
            </a:r>
          </a:p>
          <a:p>
            <a:r>
              <a:rPr lang="en-US" sz="1200" b="1" dirty="0">
                <a:solidFill>
                  <a:schemeClr val="tx1"/>
                </a:solidFill>
                <a:latin typeface="Lato Extended"/>
                <a:cs typeface="Times New Roman" panose="02020603050405020304" pitchFamily="18" charset="0"/>
              </a:rPr>
              <a:t>Key </a:t>
            </a:r>
            <a:r>
              <a:rPr lang="en-US" sz="1200" b="1" dirty="0">
                <a:latin typeface="Lato Extended"/>
                <a:cs typeface="Times New Roman" panose="02020603050405020304" pitchFamily="18" charset="0"/>
              </a:rPr>
              <a:t>Insights: </a:t>
            </a:r>
          </a:p>
          <a:p>
            <a:r>
              <a:rPr lang="en-US" sz="1200" dirty="0">
                <a:latin typeface="Lato Extended"/>
                <a:cs typeface="Times New Roman" panose="02020603050405020304" pitchFamily="18" charset="0"/>
              </a:rPr>
              <a:t>-Game theory algorithms can achieve accuracy and energy performance results</a:t>
            </a:r>
          </a:p>
          <a:p>
            <a:r>
              <a:rPr lang="en-US" sz="1200" b="0" dirty="0">
                <a:solidFill>
                  <a:schemeClr val="tx1"/>
                </a:solidFill>
                <a:latin typeface="Lato Extended"/>
                <a:cs typeface="Times New Roman" panose="02020603050405020304" pitchFamily="18" charset="0"/>
              </a:rPr>
              <a:t>-A</a:t>
            </a:r>
            <a:r>
              <a:rPr lang="en-US" sz="1200" dirty="0">
                <a:latin typeface="Lato Extended"/>
                <a:cs typeface="Times New Roman" panose="02020603050405020304" pitchFamily="18" charset="0"/>
              </a:rPr>
              <a:t>n additional ~15% energy consumption occurs when game theory is not used</a:t>
            </a:r>
            <a:endParaRPr lang="en-US" sz="1200" b="0" dirty="0">
              <a:solidFill>
                <a:schemeClr val="tx1"/>
              </a:solidFill>
              <a:latin typeface="Lato Extended"/>
              <a:cs typeface="Times New Roman" panose="02020603050405020304" pitchFamily="18" charset="0"/>
            </a:endParaRPr>
          </a:p>
          <a:p>
            <a:endParaRPr lang="en-US" sz="1200" dirty="0">
              <a:latin typeface="Lato Extended"/>
              <a:cs typeface="Times New Roman" panose="02020603050405020304" pitchFamily="18" charset="0"/>
            </a:endParaRPr>
          </a:p>
          <a:p>
            <a:r>
              <a:rPr lang="en-US" sz="1200" b="0" u="sng" dirty="0">
                <a:solidFill>
                  <a:schemeClr val="tx1"/>
                </a:solidFill>
                <a:latin typeface="Lato Extended"/>
                <a:cs typeface="Times New Roman" panose="02020603050405020304" pitchFamily="18" charset="0"/>
              </a:rPr>
              <a:t>Paper Name: Adaptive Federated reinforcement learning for intelligent jamming defense in FANET</a:t>
            </a:r>
          </a:p>
          <a:p>
            <a:r>
              <a:rPr lang="en-US" sz="1200" b="1" dirty="0">
                <a:latin typeface="Lato Extended"/>
                <a:cs typeface="Times New Roman" panose="02020603050405020304" pitchFamily="18" charset="0"/>
              </a:rPr>
              <a:t>Key Insights:</a:t>
            </a:r>
          </a:p>
          <a:p>
            <a:r>
              <a:rPr lang="en-US" sz="1200" b="0" dirty="0">
                <a:solidFill>
                  <a:schemeClr val="tx1"/>
                </a:solidFill>
                <a:latin typeface="Lato Extended"/>
                <a:cs typeface="Times New Roman" panose="02020603050405020304" pitchFamily="18" charset="0"/>
              </a:rPr>
              <a:t>-Network traffic can be reduced by as much as 50% when known attacks occur</a:t>
            </a:r>
          </a:p>
          <a:p>
            <a:r>
              <a:rPr lang="en-US" sz="1200" dirty="0">
                <a:latin typeface="Lato Extended"/>
                <a:cs typeface="Times New Roman" panose="02020603050405020304" pitchFamily="18" charset="0"/>
              </a:rPr>
              <a:t>-CPU consumption rate increases linearly with number of nodes that increase in the network</a:t>
            </a:r>
          </a:p>
          <a:p>
            <a:endParaRPr lang="en-US" sz="1200" b="0" dirty="0">
              <a:solidFill>
                <a:schemeClr val="tx1"/>
              </a:solidFill>
              <a:latin typeface="Lato Extended"/>
              <a:cs typeface="Times New Roman" panose="02020603050405020304" pitchFamily="18" charset="0"/>
            </a:endParaRPr>
          </a:p>
          <a:p>
            <a:r>
              <a:rPr lang="en-US" sz="1200" b="0" u="sng" dirty="0">
                <a:solidFill>
                  <a:schemeClr val="tx1"/>
                </a:solidFill>
                <a:latin typeface="Lato Extended"/>
                <a:cs typeface="Times New Roman" panose="02020603050405020304" pitchFamily="18" charset="0"/>
              </a:rPr>
              <a:t>Paper Name: Designing collaborative block-chained signature-based intrusion detection in IoT environments</a:t>
            </a:r>
          </a:p>
          <a:p>
            <a:r>
              <a:rPr lang="en-US" sz="1200" b="1" dirty="0">
                <a:solidFill>
                  <a:schemeClr val="tx1"/>
                </a:solidFill>
                <a:latin typeface="Lato Extended"/>
                <a:cs typeface="Times New Roman" panose="02020603050405020304" pitchFamily="18" charset="0"/>
              </a:rPr>
              <a:t>Key Insights:</a:t>
            </a:r>
          </a:p>
          <a:p>
            <a:r>
              <a:rPr lang="en-US" sz="1200" dirty="0">
                <a:latin typeface="Lato Extended"/>
                <a:cs typeface="Times New Roman" panose="02020603050405020304" pitchFamily="18" charset="0"/>
              </a:rPr>
              <a:t>-Signature based scheme improves accuracy by at least 15% compared to other papers</a:t>
            </a:r>
          </a:p>
          <a:p>
            <a:r>
              <a:rPr lang="en-US" sz="1200" b="0" dirty="0">
                <a:solidFill>
                  <a:schemeClr val="tx1"/>
                </a:solidFill>
                <a:latin typeface="Lato Extended"/>
                <a:cs typeface="Times New Roman" panose="02020603050405020304" pitchFamily="18" charset="0"/>
              </a:rPr>
              <a:t>-Cost of this solution is the network bandwidth that increases linearly to the number of nodes in the network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25DEB5-74C9-7091-8687-69CFA0AA3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56456"/>
              </p:ext>
            </p:extLst>
          </p:nvPr>
        </p:nvGraphicFramePr>
        <p:xfrm>
          <a:off x="47133" y="694008"/>
          <a:ext cx="7324630" cy="612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926">
                  <a:extLst>
                    <a:ext uri="{9D8B030D-6E8A-4147-A177-3AD203B41FA5}">
                      <a16:colId xmlns:a16="http://schemas.microsoft.com/office/drawing/2014/main" val="3931165487"/>
                    </a:ext>
                  </a:extLst>
                </a:gridCol>
                <a:gridCol w="1464926">
                  <a:extLst>
                    <a:ext uri="{9D8B030D-6E8A-4147-A177-3AD203B41FA5}">
                      <a16:colId xmlns:a16="http://schemas.microsoft.com/office/drawing/2014/main" val="945405912"/>
                    </a:ext>
                  </a:extLst>
                </a:gridCol>
                <a:gridCol w="1464926">
                  <a:extLst>
                    <a:ext uri="{9D8B030D-6E8A-4147-A177-3AD203B41FA5}">
                      <a16:colId xmlns:a16="http://schemas.microsoft.com/office/drawing/2014/main" val="3390507767"/>
                    </a:ext>
                  </a:extLst>
                </a:gridCol>
                <a:gridCol w="1464926">
                  <a:extLst>
                    <a:ext uri="{9D8B030D-6E8A-4147-A177-3AD203B41FA5}">
                      <a16:colId xmlns:a16="http://schemas.microsoft.com/office/drawing/2014/main" val="3635360249"/>
                    </a:ext>
                  </a:extLst>
                </a:gridCol>
                <a:gridCol w="1464926">
                  <a:extLst>
                    <a:ext uri="{9D8B030D-6E8A-4147-A177-3AD203B41FA5}">
                      <a16:colId xmlns:a16="http://schemas.microsoft.com/office/drawing/2014/main" val="953116341"/>
                    </a:ext>
                  </a:extLst>
                </a:gridCol>
              </a:tblGrid>
              <a:tr h="932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 and IDS Type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intrusion detection system for wireless sensor networks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(Anomaly)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Intrusion detection model of wireless sensor networks based on game theory and an autoregressive model</a:t>
                      </a:r>
                    </a:p>
                    <a:p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(Anomaly, Signature)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multi-level intrusion detection system for wireless sensor networks based on immune theory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(Anomaly, Signature)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 collaborative block-chained signature-based intrusion detection in IoT environments</a:t>
                      </a:r>
                    </a:p>
                    <a:p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(Signature)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06653"/>
                  </a:ext>
                </a:extLst>
              </a:tr>
              <a:tr h="449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Threat Models Quantity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624148"/>
                  </a:ext>
                </a:extLst>
              </a:tr>
              <a:tr h="425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Attack Detection (Metric Quantity)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5317"/>
                  </a:ext>
                </a:extLst>
              </a:tr>
              <a:tr h="1366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-Training/Learning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-CPU overhead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-Bandwidth overhead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-Memory overhead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-100 runs (RSSI)</a:t>
                      </a:r>
                    </a:p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-1000 runs (Packet Rate)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Buffer Space Size N (smaller buffer =&gt; better detection)</a:t>
                      </a: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Learn: 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min (100 iterations)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 Consumption: 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55% (Game Theory)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65% (CH centric)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 (Node centric)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Learn: 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 seconds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(Storage):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14% = Anomaly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7.5% = Signature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 consumption: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= 40 nodes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45% =30 nodes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 = 20 nodes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Bandwidth Overhead: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N1-N2</a:t>
                      </a:r>
                    </a:p>
                    <a:p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N1=Number of Node With Rules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N2=Nodes that don’t have Rules</a:t>
                      </a:r>
                    </a:p>
                    <a:p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059360"/>
                  </a:ext>
                </a:extLst>
              </a:tr>
              <a:tr h="842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Parameter Variation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Power/Jam Anomaly (5-10dBm)</a:t>
                      </a:r>
                    </a:p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Buffer Space (N=1,2,3,4,5)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Sizes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Nodes=100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 in the network: (20,30,40)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attacker vs two attacker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943003"/>
                  </a:ext>
                </a:extLst>
              </a:tr>
              <a:tr h="3875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Metrics for Evaluation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905342"/>
                  </a:ext>
                </a:extLst>
              </a:tr>
              <a:tr h="15110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 (Accuracy)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64.5%=Average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RSSI anomaly: 12dB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 (N=2)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70% (N=3)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(N=4)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 (N=5)</a:t>
                      </a:r>
                    </a:p>
                    <a:p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Rate Anomaly: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 (High Threshold)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78% (Low Threshold)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 Theory: 75%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Centric: 30%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 Centric: 50%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85%=Average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 = DDOS and Blackhole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 = Selective Forwarding</a:t>
                      </a:r>
                    </a:p>
                    <a:p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95%=Average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 accuracy within 40sec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accuracy after 60sec</a:t>
                      </a:r>
                    </a:p>
                    <a:p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721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24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53438C-CB9F-E759-2551-39864FABD2A7}"/>
              </a:ext>
            </a:extLst>
          </p:cNvPr>
          <p:cNvSpPr txBox="1"/>
          <p:nvPr/>
        </p:nvSpPr>
        <p:spPr>
          <a:xfrm>
            <a:off x="0" y="461913"/>
            <a:ext cx="121919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Paper Comparison</a:t>
            </a:r>
          </a:p>
          <a:p>
            <a:r>
              <a:rPr lang="en-US" sz="2800" b="1" u="sng" dirty="0">
                <a:latin typeface="Lato Extended"/>
                <a:cs typeface="Times New Roman" panose="02020603050405020304" pitchFamily="18" charset="0"/>
              </a:rPr>
              <a:t>Our Take-Aways:</a:t>
            </a:r>
          </a:p>
          <a:p>
            <a:r>
              <a:rPr lang="en-US" sz="2800" dirty="0">
                <a:latin typeface="Lato Extended"/>
                <a:cs typeface="Times New Roman" panose="02020603050405020304" pitchFamily="18" charset="0"/>
              </a:rPr>
              <a:t>- Resources consumption increases when ML algorithms are not used</a:t>
            </a:r>
          </a:p>
          <a:p>
            <a:r>
              <a:rPr lang="en-US" sz="2800" dirty="0">
                <a:latin typeface="Lato Extended"/>
                <a:cs typeface="Times New Roman" panose="02020603050405020304" pitchFamily="18" charset="0"/>
              </a:rPr>
              <a:t>- Hybrid (Signature and Anomaly) non ML systems can improve efficiency in learning by cutting down on ~50% CPU and energy usage</a:t>
            </a:r>
          </a:p>
          <a:p>
            <a:r>
              <a:rPr lang="en-US" sz="2800" dirty="0">
                <a:latin typeface="Lato Extended"/>
                <a:cs typeface="Times New Roman" panose="02020603050405020304" pitchFamily="18" charset="0"/>
              </a:rPr>
              <a:t>- To preserve resources, Non-ML IDS should invest in signature based solutions, acknowledging that some threats may be missed</a:t>
            </a:r>
          </a:p>
          <a:p>
            <a:endParaRPr lang="en-US" sz="2800" dirty="0">
              <a:latin typeface="Lato Extended"/>
              <a:cs typeface="Times New Roman" panose="02020603050405020304" pitchFamily="18" charset="0"/>
            </a:endParaRPr>
          </a:p>
          <a:p>
            <a:endParaRPr lang="en-US" sz="2800" dirty="0">
              <a:latin typeface="Lato Extended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ato Extended"/>
                <a:cs typeface="Times New Roman" panose="02020603050405020304" pitchFamily="18" charset="0"/>
              </a:rPr>
              <a:t>Graph (Fill in from Summary Tables – Quantify results)</a:t>
            </a:r>
          </a:p>
          <a:p>
            <a:endParaRPr lang="en-US" sz="2800" b="0" dirty="0">
              <a:solidFill>
                <a:schemeClr val="tx1"/>
              </a:solidFill>
              <a:latin typeface="Lato Extended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000000"/>
              </a:solidFill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158306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1430</Words>
  <Application>Microsoft Office PowerPoint</Application>
  <PresentationFormat>Widescreen</PresentationFormat>
  <Paragraphs>258</Paragraphs>
  <Slides>11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Lato Extended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Turner</dc:creator>
  <cp:lastModifiedBy>James Turner</cp:lastModifiedBy>
  <cp:revision>43</cp:revision>
  <dcterms:created xsi:type="dcterms:W3CDTF">2023-11-08T22:12:39Z</dcterms:created>
  <dcterms:modified xsi:type="dcterms:W3CDTF">2023-11-16T22:01:12Z</dcterms:modified>
</cp:coreProperties>
</file>