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5" r:id="rId10"/>
    <p:sldId id="266" r:id="rId11"/>
    <p:sldId id="273" r:id="rId12"/>
    <p:sldId id="267" r:id="rId13"/>
    <p:sldId id="268" r:id="rId14"/>
    <p:sldId id="271" r:id="rId15"/>
    <p:sldId id="272" r:id="rId16"/>
    <p:sldId id="269" r:id="rId17"/>
    <p:sldId id="27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8DE70-3DB3-490A-B7CD-9A8190FB516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A639E-962B-41F1-9FE9-D332086B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1BD6-4D3F-4973-BE22-645BBF2D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D5E08-E250-4082-ADBA-3D2E95385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530E4-6BCD-4432-B333-057F14C6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3645-3E27-437E-A6B8-CBFFF62CA4E6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A93C-EEA5-4F7B-9FC8-10AEED37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30A76-9172-42CC-BA83-8798D88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809C-2A73-41C8-9691-8872A7A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703A0-15C7-4BF5-9FCF-179E9CF25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0A85-4C60-460B-AACD-E293F2FF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38A-9C7E-433A-AB6E-6E23C22EF91F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5901-2822-4A8C-BA09-3FAC2B9C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33B16-F3A5-4E89-A163-272C8A5A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6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EAC50-7CFD-4277-93D8-4E29F2EC2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ADD0A-6012-417F-B1E1-1C4DFAD17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52010-FEF6-4764-9CC1-2E80217D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DC5-7DAB-4D32-AC55-C9C9F1EECE91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5854-4DBA-4AFD-A79D-F65C62D5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355A4-586F-42EF-9642-8D2DE387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6D9C-4E50-40C3-B895-18029344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7CB5-83EE-45EA-8E4A-2340F4A2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880DB-E4D4-4C7F-A0B4-90B79EE1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1179-5660-466B-A2B4-8AB956CDC7BA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CC52-CC6A-4DF2-B003-6FDDA4F6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CC71-DA5F-447C-BF54-8F1E2E76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231A-2674-4136-A72F-E04DB7E6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8CFF-7EF6-4BE6-8A4C-04249CA3D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EF2F-B43D-4A62-8F11-C9CBF6BF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D46E-288B-41E0-9F04-988AA07F79C1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DABD1-9446-4AD3-B142-1995E93F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0BF3-B120-42D6-81A6-3D9AECB6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9B43-F2EF-45A6-A20E-E0D3B3A8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670D-B177-45A6-B0F8-EA6468F74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B74AE-84C8-4452-99BA-40EA8389D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B3103-7241-47DB-9189-86E5370A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29E6-35B7-4119-80A2-620BA9D76AB8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DB8BC-D036-4AD0-AE1E-1EB6A7FC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90F78-84D9-4F3B-9703-19C72FC7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860F-3B91-44A4-A602-7E1A5A17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93B1-2766-4428-BBCB-A9F07D34A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A18F2-EA32-4C16-B027-AB23C0E6F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90BD0-7D80-429A-95FB-0440F727C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D32C-4FA0-4BE6-8550-73450A952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4AED5-946F-4462-9E4D-F5652B57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F342-D14A-4F7A-B8D7-EC93AAD3DD19}" type="datetime1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7B352-AC87-4032-B5DA-97387C20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33B65-4A3F-43F5-9311-DB91002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B254-0EE8-45BC-94E2-A35006F3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19090-76CD-4D3C-A394-A9FE6731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8E11-FE57-4AAE-95DA-C866690B493A}" type="datetime1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5385B-730E-46A4-9CE2-0BF16D95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DD5A8-F631-475C-BE46-C0D2EA9B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BB659-DF22-4458-BA3C-C0A9BD0E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F228-A151-42C3-BBFC-0BB1898992DA}" type="datetime1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77C8D-73EF-443D-AF19-DB1E4B67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8D2C6-1B49-4D49-BA4A-97D55439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C6B3-AF0B-4882-A3C6-1EB2C8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23F6-36B5-4CD8-8B3C-B5F93713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642DF-DC1E-43DC-9869-5C8AEB5D5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005C9-01DD-4F7E-AB6F-74508319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2599-D5E4-4F79-82C8-7504668091D7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A5272-8C5D-4063-B9E0-5872560E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B8521-E778-4EF4-B328-5A390B7F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C0A7-350E-4B9E-B538-E2E17ADF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703D0-CAF8-4EA2-9D4A-01EE71E3B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ADB91-94AD-4C92-88E4-8E5A01BC8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7C772-99B8-48CE-B337-1C235B11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D82D-BCB0-49A3-84EE-8F2C79EFC232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8730-718A-40C0-A2C1-5639139B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1C557-63F4-474C-B91A-6724A789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6C045-7532-4DCC-8926-606F2DD5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61F72-7AF1-48B7-9630-2ECFF54C5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F8F44-A686-47DA-B5F5-3AB9A76C3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DA75-C299-43D3-A99A-F541390B1EF1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418F-3716-4976-A79B-47D1192C7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7D6A0-840E-4360-BBD1-34C3F804D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23A2-C3A2-4E5F-A3B7-19DAD7A5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5C451F1-C666-4A3E-9A29-A1EEAB7735DC}"/>
              </a:ext>
            </a:extLst>
          </p:cNvPr>
          <p:cNvGrpSpPr/>
          <p:nvPr/>
        </p:nvGrpSpPr>
        <p:grpSpPr>
          <a:xfrm>
            <a:off x="363984" y="1389381"/>
            <a:ext cx="10910656" cy="1661194"/>
            <a:chOff x="346229" y="1886532"/>
            <a:chExt cx="10910656" cy="16611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01A501-1ED1-4859-BA9B-D2C7BD1FE1C5}"/>
                </a:ext>
              </a:extLst>
            </p:cNvPr>
            <p:cNvSpPr/>
            <p:nvPr/>
          </p:nvSpPr>
          <p:spPr>
            <a:xfrm>
              <a:off x="346229" y="1886532"/>
              <a:ext cx="10910656" cy="1091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bg2">
                      <a:lumMod val="1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Theft</a:t>
              </a:r>
              <a:r>
                <a:rPr lang="en-US" sz="4400" dirty="0">
                  <a:solidFill>
                    <a:schemeClr val="bg2">
                      <a:lumMod val="1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What did happen at Chicago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FA495A-D187-45E1-AF33-13BB5960D5DF}"/>
                </a:ext>
              </a:extLst>
            </p:cNvPr>
            <p:cNvSpPr txBox="1"/>
            <p:nvPr/>
          </p:nvSpPr>
          <p:spPr>
            <a:xfrm>
              <a:off x="5047699" y="2962951"/>
              <a:ext cx="508172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from 2012 to 2017 year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B23C8B4-54D2-4B82-8B38-4F2B075027CA}"/>
              </a:ext>
            </a:extLst>
          </p:cNvPr>
          <p:cNvSpPr txBox="1"/>
          <p:nvPr/>
        </p:nvSpPr>
        <p:spPr>
          <a:xfrm>
            <a:off x="1606858" y="5948037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Team 1</a:t>
            </a:r>
          </a:p>
        </p:txBody>
      </p:sp>
      <p:pic>
        <p:nvPicPr>
          <p:cNvPr id="1030" name="Picture 6" descr="Burglar,crime,criminal,theft,thief - free image from needpix.com">
            <a:extLst>
              <a:ext uri="{FF2B5EF4-FFF2-40B4-BE49-F238E27FC236}">
                <a16:creationId xmlns:a16="http://schemas.microsoft.com/office/drawing/2014/main" id="{3B307FF5-1C41-4DB3-A91B-8C817E282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082" y="4011613"/>
            <a:ext cx="1592797" cy="230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667BEE-F66C-4F20-9E58-9EA6F2F5892B}"/>
              </a:ext>
            </a:extLst>
          </p:cNvPr>
          <p:cNvSpPr txBox="1"/>
          <p:nvPr/>
        </p:nvSpPr>
        <p:spPr>
          <a:xfrm>
            <a:off x="1482569" y="1043097"/>
            <a:ext cx="3728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22614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8588B1-3518-473E-9F99-D99EBAD2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EBD4-F99F-4095-BA75-0A6093F919D0}"/>
              </a:ext>
            </a:extLst>
          </p:cNvPr>
          <p:cNvSpPr txBox="1"/>
          <p:nvPr/>
        </p:nvSpPr>
        <p:spPr>
          <a:xfrm>
            <a:off x="838200" y="218076"/>
            <a:ext cx="693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Community 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5F04A-EAFD-469D-91C1-CDC64A2F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0907"/>
            <a:ext cx="4882982" cy="5071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127CA-1682-4BC5-98A2-3B2EDA6F9248}"/>
              </a:ext>
            </a:extLst>
          </p:cNvPr>
          <p:cNvSpPr txBox="1"/>
          <p:nvPr/>
        </p:nvSpPr>
        <p:spPr>
          <a:xfrm>
            <a:off x="6096000" y="1000907"/>
            <a:ext cx="574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Which factors affect to theft behaviors?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82F37-72D9-4817-8F87-5209ADE92939}"/>
              </a:ext>
            </a:extLst>
          </p:cNvPr>
          <p:cNvSpPr txBox="1"/>
          <p:nvPr/>
        </p:nvSpPr>
        <p:spPr>
          <a:xfrm>
            <a:off x="6646417" y="1435938"/>
            <a:ext cx="4707384" cy="223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Income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Education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Population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Employed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5A4FD-732B-45A2-A38C-AFBDE3EBC5C9}"/>
              </a:ext>
            </a:extLst>
          </p:cNvPr>
          <p:cNvSpPr txBox="1"/>
          <p:nvPr/>
        </p:nvSpPr>
        <p:spPr>
          <a:xfrm>
            <a:off x="6095999" y="4020794"/>
            <a:ext cx="574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Use method: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F1928-A4FE-4183-81A6-CBDDCAD9A700}"/>
              </a:ext>
            </a:extLst>
          </p:cNvPr>
          <p:cNvSpPr txBox="1"/>
          <p:nvPr/>
        </p:nvSpPr>
        <p:spPr>
          <a:xfrm>
            <a:off x="6646417" y="4386543"/>
            <a:ext cx="4707384" cy="16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 PCA to reduce dimensions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 linear regression to explain meaning of variables.</a:t>
            </a:r>
          </a:p>
        </p:txBody>
      </p:sp>
    </p:spTree>
    <p:extLst>
      <p:ext uri="{BB962C8B-B14F-4D97-AF65-F5344CB8AC3E}">
        <p14:creationId xmlns:p14="http://schemas.microsoft.com/office/powerpoint/2010/main" val="189215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14DCBA-39C7-453A-893D-84EADE7E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2943F-F186-47B8-9620-C878F5E7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5534"/>
            <a:ext cx="9052898" cy="4356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6E71FD-6523-4A9A-B7EC-471605BD9239}"/>
              </a:ext>
            </a:extLst>
          </p:cNvPr>
          <p:cNvSpPr txBox="1"/>
          <p:nvPr/>
        </p:nvSpPr>
        <p:spPr>
          <a:xfrm>
            <a:off x="838200" y="218076"/>
            <a:ext cx="693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Community area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3F9B5-7404-43C4-A22A-71781224A575}"/>
              </a:ext>
            </a:extLst>
          </p:cNvPr>
          <p:cNvSpPr txBox="1"/>
          <p:nvPr/>
        </p:nvSpPr>
        <p:spPr>
          <a:xfrm>
            <a:off x="838200" y="1089985"/>
            <a:ext cx="84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 PCA to reduce number of dimensions to 2</a:t>
            </a:r>
          </a:p>
        </p:txBody>
      </p:sp>
    </p:spTree>
    <p:extLst>
      <p:ext uri="{BB962C8B-B14F-4D97-AF65-F5344CB8AC3E}">
        <p14:creationId xmlns:p14="http://schemas.microsoft.com/office/powerpoint/2010/main" val="427463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78723-5F28-4E09-9544-70A9A4F2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E184F-009B-4857-B14F-6355B59B4C38}"/>
              </a:ext>
            </a:extLst>
          </p:cNvPr>
          <p:cNvSpPr txBox="1"/>
          <p:nvPr/>
        </p:nvSpPr>
        <p:spPr>
          <a:xfrm>
            <a:off x="838200" y="218076"/>
            <a:ext cx="693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Community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07BBF-3CE8-4F0D-9D0C-740D3C4A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33924"/>
            <a:ext cx="9620249" cy="392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007BB0-8BDD-483C-A070-03C888842B57}"/>
              </a:ext>
            </a:extLst>
          </p:cNvPr>
          <p:cNvSpPr txBox="1"/>
          <p:nvPr/>
        </p:nvSpPr>
        <p:spPr>
          <a:xfrm>
            <a:off x="990599" y="5405474"/>
            <a:ext cx="962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-0.026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* aged_under_18_over_64  </a:t>
            </a:r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- 0.008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* aged_over_16_unemployed </a:t>
            </a:r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0.006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*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hardship_index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0.005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*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household_below_poverty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 +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0.002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*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housing_crowded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0.004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* aged_over_25_without_high_school</a:t>
            </a:r>
          </a:p>
        </p:txBody>
      </p:sp>
    </p:spTree>
    <p:extLst>
      <p:ext uri="{BB962C8B-B14F-4D97-AF65-F5344CB8AC3E}">
        <p14:creationId xmlns:p14="http://schemas.microsoft.com/office/powerpoint/2010/main" val="274442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397529-F129-4E91-8CD3-32DCDC8D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8CF13-C034-4704-9A5C-EE0DE250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06" y="860245"/>
            <a:ext cx="6908954" cy="2774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AB1C1-18EB-4735-AB97-153761428945}"/>
              </a:ext>
            </a:extLst>
          </p:cNvPr>
          <p:cNvSpPr txBox="1"/>
          <p:nvPr/>
        </p:nvSpPr>
        <p:spPr>
          <a:xfrm>
            <a:off x="838200" y="218076"/>
            <a:ext cx="693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Community 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F8CB-1547-4946-BD96-1C127D98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06" y="3726479"/>
            <a:ext cx="6908954" cy="28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1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89B02-3B69-49DD-A6D8-9EB55665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19FD5-5DB7-4A65-8D2B-6427803F4F08}"/>
              </a:ext>
            </a:extLst>
          </p:cNvPr>
          <p:cNvSpPr txBox="1"/>
          <p:nvPr/>
        </p:nvSpPr>
        <p:spPr>
          <a:xfrm>
            <a:off x="1154096" y="2721114"/>
            <a:ext cx="762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Data modeling </a:t>
            </a:r>
          </a:p>
        </p:txBody>
      </p:sp>
    </p:spTree>
    <p:extLst>
      <p:ext uri="{BB962C8B-B14F-4D97-AF65-F5344CB8AC3E}">
        <p14:creationId xmlns:p14="http://schemas.microsoft.com/office/powerpoint/2010/main" val="406416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6B591-493C-46CE-8F0B-EC13207A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35ADF-7CF8-45C0-9BE4-153771F83D9D}"/>
              </a:ext>
            </a:extLst>
          </p:cNvPr>
          <p:cNvSpPr txBox="1"/>
          <p:nvPr/>
        </p:nvSpPr>
        <p:spPr>
          <a:xfrm>
            <a:off x="809625" y="389526"/>
            <a:ext cx="693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modeling methodologies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C53368-3681-452F-A845-C50C51862855}"/>
              </a:ext>
            </a:extLst>
          </p:cNvPr>
          <p:cNvSpPr/>
          <p:nvPr/>
        </p:nvSpPr>
        <p:spPr>
          <a:xfrm>
            <a:off x="809625" y="1846554"/>
            <a:ext cx="2483991" cy="7102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a baseline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F121A6-0EEE-45C6-B56A-2027520F40BA}"/>
              </a:ext>
            </a:extLst>
          </p:cNvPr>
          <p:cNvSpPr/>
          <p:nvPr/>
        </p:nvSpPr>
        <p:spPr>
          <a:xfrm>
            <a:off x="3997309" y="1846554"/>
            <a:ext cx="3362279" cy="7102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 &amp; engineering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8736F3-CB67-47F8-A8B0-B002427355E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93616" y="2201661"/>
            <a:ext cx="703693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6B7EE-F958-4731-B4CA-81BCE8F3090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359588" y="2201661"/>
            <a:ext cx="703693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54BCC6-2F32-4D6B-913C-4AC276618100}"/>
              </a:ext>
            </a:extLst>
          </p:cNvPr>
          <p:cNvSpPr/>
          <p:nvPr/>
        </p:nvSpPr>
        <p:spPr>
          <a:xfrm>
            <a:off x="8063281" y="1846554"/>
            <a:ext cx="2980540" cy="7102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selection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AF332F-0BDA-4D57-AFEC-5DC1535F11CF}"/>
              </a:ext>
            </a:extLst>
          </p:cNvPr>
          <p:cNvSpPr/>
          <p:nvPr/>
        </p:nvSpPr>
        <p:spPr>
          <a:xfrm>
            <a:off x="809625" y="3224072"/>
            <a:ext cx="2483991" cy="71021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94918E-C664-4735-9E84-E09C3076BEBE}"/>
              </a:ext>
            </a:extLst>
          </p:cNvPr>
          <p:cNvSpPr/>
          <p:nvPr/>
        </p:nvSpPr>
        <p:spPr>
          <a:xfrm>
            <a:off x="4533807" y="3224072"/>
            <a:ext cx="2483991" cy="71021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is_shop</a:t>
            </a:r>
            <a:r>
              <a:rPr lang="en-US" dirty="0"/>
              <a:t> variable</a:t>
            </a:r>
          </a:p>
          <a:p>
            <a:r>
              <a:rPr lang="en-US" dirty="0"/>
              <a:t>polynomial variables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F3A1BF-01EE-4E32-9823-2ED51BEE8CA3}"/>
              </a:ext>
            </a:extLst>
          </p:cNvPr>
          <p:cNvSpPr/>
          <p:nvPr/>
        </p:nvSpPr>
        <p:spPr>
          <a:xfrm>
            <a:off x="8463656" y="3224072"/>
            <a:ext cx="2483991" cy="71021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73473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A3F8F0-47A1-41C1-8674-2C3C3444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93D7B-74F1-4F22-AB18-AF8B1F499681}"/>
              </a:ext>
            </a:extLst>
          </p:cNvPr>
          <p:cNvSpPr txBox="1"/>
          <p:nvPr/>
        </p:nvSpPr>
        <p:spPr>
          <a:xfrm>
            <a:off x="809625" y="389526"/>
            <a:ext cx="693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Predict theft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CCFA3-8467-4613-8FB9-DD6079B8BBCF}"/>
              </a:ext>
            </a:extLst>
          </p:cNvPr>
          <p:cNvSpPr txBox="1"/>
          <p:nvPr/>
        </p:nvSpPr>
        <p:spPr>
          <a:xfrm>
            <a:off x="5095181" y="1276910"/>
            <a:ext cx="2690673" cy="16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recall = 0.57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 = 0.94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f1_score = 0.71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67B39D-C249-4D3E-9EAB-511336F6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071655"/>
            <a:ext cx="3886200" cy="26496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C6A04-1110-4DBF-BA4D-1DD6B3DD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6" y="3907631"/>
            <a:ext cx="3886200" cy="28211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0EB121-E029-436A-B7A3-598A542538DA}"/>
              </a:ext>
            </a:extLst>
          </p:cNvPr>
          <p:cNvSpPr txBox="1"/>
          <p:nvPr/>
        </p:nvSpPr>
        <p:spPr>
          <a:xfrm>
            <a:off x="5095181" y="4165199"/>
            <a:ext cx="2690673" cy="16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recall = 0.14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 = 0.58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f1_score = 0.22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25AD8-D5D6-46D0-9A71-0DABF03E8A03}"/>
              </a:ext>
            </a:extLst>
          </p:cNvPr>
          <p:cNvSpPr txBox="1"/>
          <p:nvPr/>
        </p:nvSpPr>
        <p:spPr>
          <a:xfrm>
            <a:off x="5095181" y="3198167"/>
            <a:ext cx="444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leak from 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IUCR_sk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1180988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EE649D-BD51-4F93-B3A6-C9AE87B0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7F907-4C91-4149-9F03-BA196C665F2F}"/>
              </a:ext>
            </a:extLst>
          </p:cNvPr>
          <p:cNvSpPr txBox="1"/>
          <p:nvPr/>
        </p:nvSpPr>
        <p:spPr>
          <a:xfrm>
            <a:off x="809625" y="389526"/>
            <a:ext cx="693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Add new feature to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66DEE-65DD-4B37-9472-3F83AC9E9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25"/>
          <a:stretch/>
        </p:blipFill>
        <p:spPr>
          <a:xfrm>
            <a:off x="809625" y="3727674"/>
            <a:ext cx="3132061" cy="2259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49745-0CA8-4062-8BBA-2AAA47FDF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095" y="1258387"/>
            <a:ext cx="5442518" cy="2245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769290-19DD-4701-AB19-6ED639A6E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095" y="3727674"/>
            <a:ext cx="5442518" cy="22597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704BD0-5E96-4270-8DAA-AC925E68F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90" y="1258387"/>
            <a:ext cx="3062796" cy="222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F50FBB-72BA-493B-BEA5-1BAEBC09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84D12-1F3B-4B14-920F-2A349ECE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67" y="1316879"/>
            <a:ext cx="3946682" cy="2784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8D48B-6FE9-4C05-A1DB-2FE08BA6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02" y="1313894"/>
            <a:ext cx="6992831" cy="2787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D93D3-35AE-46E5-859D-10425CCD0F92}"/>
              </a:ext>
            </a:extLst>
          </p:cNvPr>
          <p:cNvSpPr txBox="1"/>
          <p:nvPr/>
        </p:nvSpPr>
        <p:spPr>
          <a:xfrm>
            <a:off x="809625" y="389526"/>
            <a:ext cx="693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97197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50E44-04BE-40A8-8851-A69A9F43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2761-69C6-48F4-809E-637E418801D4}"/>
              </a:ext>
            </a:extLst>
          </p:cNvPr>
          <p:cNvSpPr txBox="1"/>
          <p:nvPr/>
        </p:nvSpPr>
        <p:spPr>
          <a:xfrm>
            <a:off x="0" y="48383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Table of Contents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8A416E-D067-4B54-902F-ADEFAB5EAB47}"/>
              </a:ext>
            </a:extLst>
          </p:cNvPr>
          <p:cNvGrpSpPr/>
          <p:nvPr/>
        </p:nvGrpSpPr>
        <p:grpSpPr>
          <a:xfrm>
            <a:off x="1340528" y="1489930"/>
            <a:ext cx="4213193" cy="852256"/>
            <a:chOff x="1340528" y="1625790"/>
            <a:chExt cx="4213193" cy="85225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C5A626-CC86-492D-B4FE-515C8DD450A4}"/>
                </a:ext>
              </a:extLst>
            </p:cNvPr>
            <p:cNvSpPr/>
            <p:nvPr/>
          </p:nvSpPr>
          <p:spPr>
            <a:xfrm>
              <a:off x="1340528" y="1625790"/>
              <a:ext cx="852256" cy="852256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59F614-6475-45AD-8AEF-88F5C4B9A653}"/>
                </a:ext>
              </a:extLst>
            </p:cNvPr>
            <p:cNvSpPr txBox="1"/>
            <p:nvPr/>
          </p:nvSpPr>
          <p:spPr>
            <a:xfrm>
              <a:off x="2357761" y="1790308"/>
              <a:ext cx="3195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Motivation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755826-2ED9-4BB0-AF2B-7888D1B34120}"/>
              </a:ext>
            </a:extLst>
          </p:cNvPr>
          <p:cNvGrpSpPr/>
          <p:nvPr/>
        </p:nvGrpSpPr>
        <p:grpSpPr>
          <a:xfrm>
            <a:off x="1340528" y="2651638"/>
            <a:ext cx="8360545" cy="852256"/>
            <a:chOff x="1340528" y="2696590"/>
            <a:chExt cx="8360545" cy="8522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29BA43-3197-471A-B319-CD3407E04200}"/>
                </a:ext>
              </a:extLst>
            </p:cNvPr>
            <p:cNvSpPr txBox="1"/>
            <p:nvPr/>
          </p:nvSpPr>
          <p:spPr>
            <a:xfrm>
              <a:off x="2357761" y="2861108"/>
              <a:ext cx="734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Data warehouse architecture 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9E1993-F495-4577-B7FD-1F652F51B62A}"/>
                </a:ext>
              </a:extLst>
            </p:cNvPr>
            <p:cNvSpPr/>
            <p:nvPr/>
          </p:nvSpPr>
          <p:spPr>
            <a:xfrm>
              <a:off x="1340528" y="2696590"/>
              <a:ext cx="852256" cy="852256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B39B93-3B45-478C-8072-B7E496BCAFF7}"/>
              </a:ext>
            </a:extLst>
          </p:cNvPr>
          <p:cNvGrpSpPr/>
          <p:nvPr/>
        </p:nvGrpSpPr>
        <p:grpSpPr>
          <a:xfrm>
            <a:off x="1340528" y="3813346"/>
            <a:ext cx="8360545" cy="852256"/>
            <a:chOff x="1340528" y="3942024"/>
            <a:chExt cx="8360545" cy="8522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6313D0-10FD-41AB-9172-8D1F7461C28A}"/>
                </a:ext>
              </a:extLst>
            </p:cNvPr>
            <p:cNvSpPr txBox="1"/>
            <p:nvPr/>
          </p:nvSpPr>
          <p:spPr>
            <a:xfrm>
              <a:off x="2357761" y="4106542"/>
              <a:ext cx="734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Theft behaviors analysis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0EB3FE-6F92-4C67-A4C7-B245E77D3CEC}"/>
                </a:ext>
              </a:extLst>
            </p:cNvPr>
            <p:cNvSpPr/>
            <p:nvPr/>
          </p:nvSpPr>
          <p:spPr>
            <a:xfrm>
              <a:off x="1340528" y="3942024"/>
              <a:ext cx="852256" cy="852256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3CB0FE-FB65-4F85-9757-439ECBD34C27}"/>
              </a:ext>
            </a:extLst>
          </p:cNvPr>
          <p:cNvGrpSpPr/>
          <p:nvPr/>
        </p:nvGrpSpPr>
        <p:grpSpPr>
          <a:xfrm>
            <a:off x="1340528" y="4975055"/>
            <a:ext cx="8360545" cy="852256"/>
            <a:chOff x="1340528" y="5110915"/>
            <a:chExt cx="8360545" cy="85225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FC5F4B-AE16-4587-BE3E-6091335A8F54}"/>
                </a:ext>
              </a:extLst>
            </p:cNvPr>
            <p:cNvSpPr txBox="1"/>
            <p:nvPr/>
          </p:nvSpPr>
          <p:spPr>
            <a:xfrm>
              <a:off x="2357761" y="5275433"/>
              <a:ext cx="734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Predict theft cases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79C7FE-38C6-4D76-B854-CB128F740D6D}"/>
                </a:ext>
              </a:extLst>
            </p:cNvPr>
            <p:cNvSpPr/>
            <p:nvPr/>
          </p:nvSpPr>
          <p:spPr>
            <a:xfrm>
              <a:off x="1340528" y="5110915"/>
              <a:ext cx="852256" cy="852256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64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89B02-3B69-49DD-A6D8-9EB55665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19FD5-5DB7-4A65-8D2B-6427803F4F08}"/>
              </a:ext>
            </a:extLst>
          </p:cNvPr>
          <p:cNvSpPr txBox="1"/>
          <p:nvPr/>
        </p:nvSpPr>
        <p:spPr>
          <a:xfrm>
            <a:off x="1154097" y="2721114"/>
            <a:ext cx="619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16067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89B02-3B69-49DD-A6D8-9EB55665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19FD5-5DB7-4A65-8D2B-6427803F4F08}"/>
              </a:ext>
            </a:extLst>
          </p:cNvPr>
          <p:cNvSpPr txBox="1"/>
          <p:nvPr/>
        </p:nvSpPr>
        <p:spPr>
          <a:xfrm>
            <a:off x="1154097" y="2721114"/>
            <a:ext cx="6933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Data warehouse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6554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45FB770-2346-4BE6-9D56-6EB99F45D54A}"/>
              </a:ext>
            </a:extLst>
          </p:cNvPr>
          <p:cNvSpPr/>
          <p:nvPr/>
        </p:nvSpPr>
        <p:spPr>
          <a:xfrm>
            <a:off x="3512598" y="687186"/>
            <a:ext cx="5631402" cy="34782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6AC04B-0B97-4EE8-877F-B24D965B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66A50-7B78-414D-B6DA-2A4D413A9C4F}"/>
              </a:ext>
            </a:extLst>
          </p:cNvPr>
          <p:cNvSpPr txBox="1"/>
          <p:nvPr/>
        </p:nvSpPr>
        <p:spPr>
          <a:xfrm>
            <a:off x="773837" y="-5623"/>
            <a:ext cx="693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warehouse architecture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DF5831EF-9A1A-4F02-A071-14555BF11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2598" y="2217198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21B685F2-B12D-439A-80A3-B4295534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4108" y="221719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F67A1-2ECE-4D0B-9D0B-EFCE2CB47897}"/>
              </a:ext>
            </a:extLst>
          </p:cNvPr>
          <p:cNvGrpSpPr/>
          <p:nvPr/>
        </p:nvGrpSpPr>
        <p:grpSpPr>
          <a:xfrm>
            <a:off x="933636" y="2217198"/>
            <a:ext cx="1030139" cy="1188952"/>
            <a:chOff x="915880" y="2382010"/>
            <a:chExt cx="1030139" cy="1188952"/>
          </a:xfrm>
        </p:grpSpPr>
        <p:pic>
          <p:nvPicPr>
            <p:cNvPr id="9" name="Graphic 8" descr="Paper outline">
              <a:extLst>
                <a:ext uri="{FF2B5EF4-FFF2-40B4-BE49-F238E27FC236}">
                  <a16:creationId xmlns:a16="http://schemas.microsoft.com/office/drawing/2014/main" id="{B382FDDB-EE85-461D-94E2-1A7267FA1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5880" y="2546822"/>
              <a:ext cx="584776" cy="584776"/>
            </a:xfrm>
            <a:prstGeom prst="rect">
              <a:avLst/>
            </a:prstGeom>
          </p:spPr>
        </p:pic>
        <p:pic>
          <p:nvPicPr>
            <p:cNvPr id="10" name="Graphic 9" descr="Paper outline">
              <a:extLst>
                <a:ext uri="{FF2B5EF4-FFF2-40B4-BE49-F238E27FC236}">
                  <a16:creationId xmlns:a16="http://schemas.microsoft.com/office/drawing/2014/main" id="{B640C907-A3D9-470F-BB5C-2CFB9A0F6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1243" y="2382010"/>
              <a:ext cx="584776" cy="584776"/>
            </a:xfrm>
            <a:prstGeom prst="rect">
              <a:avLst/>
            </a:prstGeom>
          </p:spPr>
        </p:pic>
        <p:pic>
          <p:nvPicPr>
            <p:cNvPr id="11" name="Graphic 10" descr="Paper outline">
              <a:extLst>
                <a:ext uri="{FF2B5EF4-FFF2-40B4-BE49-F238E27FC236}">
                  <a16:creationId xmlns:a16="http://schemas.microsoft.com/office/drawing/2014/main" id="{7A67A60C-7982-4E03-A8C5-D348C42B8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1243" y="2986186"/>
              <a:ext cx="584776" cy="584776"/>
            </a:xfrm>
            <a:prstGeom prst="rect">
              <a:avLst/>
            </a:prstGeom>
          </p:spPr>
        </p:pic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C7EA29-CD90-45A3-809A-A6FC31884D1D}"/>
              </a:ext>
            </a:extLst>
          </p:cNvPr>
          <p:cNvCxnSpPr>
            <a:cxnSpLocks/>
          </p:cNvCxnSpPr>
          <p:nvPr/>
        </p:nvCxnSpPr>
        <p:spPr>
          <a:xfrm>
            <a:off x="2183906" y="2674398"/>
            <a:ext cx="11422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A388FE-B142-425E-84A2-DD49C5EA3E3D}"/>
              </a:ext>
            </a:extLst>
          </p:cNvPr>
          <p:cNvCxnSpPr>
            <a:cxnSpLocks/>
          </p:cNvCxnSpPr>
          <p:nvPr/>
        </p:nvCxnSpPr>
        <p:spPr>
          <a:xfrm>
            <a:off x="4546846" y="2674398"/>
            <a:ext cx="11422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A881EC-E55F-4207-9739-2A6D0881CE09}"/>
              </a:ext>
            </a:extLst>
          </p:cNvPr>
          <p:cNvSpPr txBox="1"/>
          <p:nvPr/>
        </p:nvSpPr>
        <p:spPr>
          <a:xfrm>
            <a:off x="933637" y="3566605"/>
            <a:ext cx="125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Flat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FB5BF-D92B-4885-B3CF-4E5C54E8A62D}"/>
              </a:ext>
            </a:extLst>
          </p:cNvPr>
          <p:cNvSpPr txBox="1"/>
          <p:nvPr/>
        </p:nvSpPr>
        <p:spPr>
          <a:xfrm>
            <a:off x="3411987" y="3566605"/>
            <a:ext cx="125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9189F-80C0-453E-9759-27997BAF65B0}"/>
              </a:ext>
            </a:extLst>
          </p:cNvPr>
          <p:cNvSpPr txBox="1"/>
          <p:nvPr/>
        </p:nvSpPr>
        <p:spPr>
          <a:xfrm>
            <a:off x="5666173" y="3566605"/>
            <a:ext cx="125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NDS</a:t>
            </a: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D87F28C5-C847-489D-AF0D-0F8CAD5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2217198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87546E-45EA-49AB-A480-272D1C753132}"/>
              </a:ext>
            </a:extLst>
          </p:cNvPr>
          <p:cNvSpPr txBox="1"/>
          <p:nvPr/>
        </p:nvSpPr>
        <p:spPr>
          <a:xfrm>
            <a:off x="7985465" y="3566605"/>
            <a:ext cx="125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784998-7BCE-4899-8A8E-D5CDAFA91123}"/>
              </a:ext>
            </a:extLst>
          </p:cNvPr>
          <p:cNvCxnSpPr>
            <a:cxnSpLocks/>
          </p:cNvCxnSpPr>
          <p:nvPr/>
        </p:nvCxnSpPr>
        <p:spPr>
          <a:xfrm>
            <a:off x="6916443" y="2674398"/>
            <a:ext cx="11422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ube outline">
            <a:extLst>
              <a:ext uri="{FF2B5EF4-FFF2-40B4-BE49-F238E27FC236}">
                <a16:creationId xmlns:a16="http://schemas.microsoft.com/office/drawing/2014/main" id="{2EB00835-D6F5-4532-A9B5-6772694D9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73935" y="2229775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91273D-C8CA-4FCE-AB91-5B7BBC51068C}"/>
              </a:ext>
            </a:extLst>
          </p:cNvPr>
          <p:cNvCxnSpPr>
            <a:cxnSpLocks/>
          </p:cNvCxnSpPr>
          <p:nvPr/>
        </p:nvCxnSpPr>
        <p:spPr>
          <a:xfrm>
            <a:off x="9235735" y="2686975"/>
            <a:ext cx="7464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EBE01D-BB56-49F3-A0D8-1236F0BE209A}"/>
              </a:ext>
            </a:extLst>
          </p:cNvPr>
          <p:cNvSpPr txBox="1"/>
          <p:nvPr/>
        </p:nvSpPr>
        <p:spPr>
          <a:xfrm>
            <a:off x="2075896" y="2286393"/>
            <a:ext cx="1250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Full reload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8A94CB-0EAA-4539-8A5A-9E6877DE6B66}"/>
              </a:ext>
            </a:extLst>
          </p:cNvPr>
          <p:cNvSpPr txBox="1"/>
          <p:nvPr/>
        </p:nvSpPr>
        <p:spPr>
          <a:xfrm>
            <a:off x="4490622" y="2305589"/>
            <a:ext cx="1250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Incremental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33FBD9-3522-4F1B-BF7A-721EAEFD2E6E}"/>
              </a:ext>
            </a:extLst>
          </p:cNvPr>
          <p:cNvSpPr txBox="1"/>
          <p:nvPr/>
        </p:nvSpPr>
        <p:spPr>
          <a:xfrm>
            <a:off x="6815462" y="2286392"/>
            <a:ext cx="1250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Incremental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4A547F-0199-42D4-AD43-8F9C6C8DE74C}"/>
              </a:ext>
            </a:extLst>
          </p:cNvPr>
          <p:cNvCxnSpPr>
            <a:cxnSpLocks/>
          </p:cNvCxnSpPr>
          <p:nvPr/>
        </p:nvCxnSpPr>
        <p:spPr>
          <a:xfrm>
            <a:off x="9235735" y="2686975"/>
            <a:ext cx="946952" cy="1714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ontact Us - Power Bi Icon Transparent Clipart - Large Size Png Image -  PikPng">
            <a:extLst>
              <a:ext uri="{FF2B5EF4-FFF2-40B4-BE49-F238E27FC236}">
                <a16:creationId xmlns:a16="http://schemas.microsoft.com/office/drawing/2014/main" id="{7B5B8AB9-69E1-4C5B-9332-4BA5C871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22" y="4322599"/>
            <a:ext cx="1440098" cy="71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A5E86A-A9A5-412D-BFC4-A2F1B2C50DB3}"/>
              </a:ext>
            </a:extLst>
          </p:cNvPr>
          <p:cNvCxnSpPr>
            <a:cxnSpLocks/>
          </p:cNvCxnSpPr>
          <p:nvPr/>
        </p:nvCxnSpPr>
        <p:spPr>
          <a:xfrm flipV="1">
            <a:off x="9238697" y="1364835"/>
            <a:ext cx="835238" cy="1322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Python Icon of Flat style - Available in SVG, PNG, EPS, AI &amp; Icon fonts">
            <a:extLst>
              <a:ext uri="{FF2B5EF4-FFF2-40B4-BE49-F238E27FC236}">
                <a16:creationId xmlns:a16="http://schemas.microsoft.com/office/drawing/2014/main" id="{8D553F6D-F372-467F-9496-BBDF0532A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75" y="687186"/>
            <a:ext cx="1337570" cy="133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AFE6C42-98BF-4C52-8FA5-2EBC33D9C57C}"/>
              </a:ext>
            </a:extLst>
          </p:cNvPr>
          <p:cNvGrpSpPr/>
          <p:nvPr/>
        </p:nvGrpSpPr>
        <p:grpSpPr>
          <a:xfrm>
            <a:off x="3219419" y="4244905"/>
            <a:ext cx="1618911" cy="1618911"/>
            <a:chOff x="3219419" y="4555624"/>
            <a:chExt cx="1618911" cy="1618911"/>
          </a:xfrm>
        </p:grpSpPr>
        <p:pic>
          <p:nvPicPr>
            <p:cNvPr id="39" name="Graphic 38" descr="Repeat outline">
              <a:extLst>
                <a:ext uri="{FF2B5EF4-FFF2-40B4-BE49-F238E27FC236}">
                  <a16:creationId xmlns:a16="http://schemas.microsoft.com/office/drawing/2014/main" id="{7FBF3695-3107-46C9-BB1D-A6609764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19419" y="4555624"/>
              <a:ext cx="1618911" cy="161891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730999-8A4E-4847-800C-6BCCA22B08EE}"/>
                </a:ext>
              </a:extLst>
            </p:cNvPr>
            <p:cNvSpPr txBox="1"/>
            <p:nvPr/>
          </p:nvSpPr>
          <p:spPr>
            <a:xfrm>
              <a:off x="3411987" y="5204793"/>
              <a:ext cx="12502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mbria" panose="02040503050406030204" pitchFamily="18" charset="0"/>
                  <a:ea typeface="Cambria" panose="02040503050406030204" pitchFamily="18" charset="0"/>
                </a:rPr>
                <a:t>Daily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23A923-1BB9-4BD1-8A21-0378E81BC494}"/>
              </a:ext>
            </a:extLst>
          </p:cNvPr>
          <p:cNvGrpSpPr/>
          <p:nvPr/>
        </p:nvGrpSpPr>
        <p:grpSpPr>
          <a:xfrm>
            <a:off x="5518843" y="4238506"/>
            <a:ext cx="1618911" cy="1618911"/>
            <a:chOff x="3219419" y="4555624"/>
            <a:chExt cx="1618911" cy="1618911"/>
          </a:xfrm>
        </p:grpSpPr>
        <p:pic>
          <p:nvPicPr>
            <p:cNvPr id="46" name="Graphic 45" descr="Repeat outline">
              <a:extLst>
                <a:ext uri="{FF2B5EF4-FFF2-40B4-BE49-F238E27FC236}">
                  <a16:creationId xmlns:a16="http://schemas.microsoft.com/office/drawing/2014/main" id="{0D0CD581-FEEA-43CA-B977-D7B74B8A0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19419" y="4555624"/>
              <a:ext cx="1618911" cy="1618911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231B75-2C05-411B-9FF1-A7EF7F9868B9}"/>
                </a:ext>
              </a:extLst>
            </p:cNvPr>
            <p:cNvSpPr txBox="1"/>
            <p:nvPr/>
          </p:nvSpPr>
          <p:spPr>
            <a:xfrm>
              <a:off x="3411987" y="5204793"/>
              <a:ext cx="12502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mbria" panose="02040503050406030204" pitchFamily="18" charset="0"/>
                  <a:ea typeface="Cambria" panose="02040503050406030204" pitchFamily="18" charset="0"/>
                </a:rPr>
                <a:t>Weekly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BEAED9-344E-4704-8B0A-31B5B322D823}"/>
              </a:ext>
            </a:extLst>
          </p:cNvPr>
          <p:cNvGrpSpPr/>
          <p:nvPr/>
        </p:nvGrpSpPr>
        <p:grpSpPr>
          <a:xfrm>
            <a:off x="7616824" y="4227963"/>
            <a:ext cx="1618911" cy="1618911"/>
            <a:chOff x="3219419" y="4555624"/>
            <a:chExt cx="1618911" cy="1618911"/>
          </a:xfrm>
        </p:grpSpPr>
        <p:pic>
          <p:nvPicPr>
            <p:cNvPr id="49" name="Graphic 48" descr="Repeat outline">
              <a:extLst>
                <a:ext uri="{FF2B5EF4-FFF2-40B4-BE49-F238E27FC236}">
                  <a16:creationId xmlns:a16="http://schemas.microsoft.com/office/drawing/2014/main" id="{D90A6E34-31B7-4B41-ADA8-B6ED66B2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19419" y="4555624"/>
              <a:ext cx="1618911" cy="161891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37C4E9-5ED4-49ED-BD68-B971CCFA3AFC}"/>
                </a:ext>
              </a:extLst>
            </p:cNvPr>
            <p:cNvSpPr txBox="1"/>
            <p:nvPr/>
          </p:nvSpPr>
          <p:spPr>
            <a:xfrm>
              <a:off x="3411987" y="5204793"/>
              <a:ext cx="12502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mbria" panose="02040503050406030204" pitchFamily="18" charset="0"/>
                  <a:ea typeface="Cambria" panose="02040503050406030204" pitchFamily="18" charset="0"/>
                </a:rPr>
                <a:t>Monthly</a:t>
              </a:r>
            </a:p>
          </p:txBody>
        </p:sp>
      </p:grpSp>
      <p:pic>
        <p:nvPicPr>
          <p:cNvPr id="38" name="Graphic 37" descr="Database outline">
            <a:extLst>
              <a:ext uri="{FF2B5EF4-FFF2-40B4-BE49-F238E27FC236}">
                <a16:creationId xmlns:a16="http://schemas.microsoft.com/office/drawing/2014/main" id="{B02174B1-9D98-46DE-BE5D-ADE98A0D9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4108" y="816580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25DE73A-7EDD-46F3-84C9-D7CF1E177618}"/>
              </a:ext>
            </a:extLst>
          </p:cNvPr>
          <p:cNvSpPr txBox="1"/>
          <p:nvPr/>
        </p:nvSpPr>
        <p:spPr>
          <a:xfrm>
            <a:off x="5689106" y="1640234"/>
            <a:ext cx="125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65740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89B02-3B69-49DD-A6D8-9EB55665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19FD5-5DB7-4A65-8D2B-6427803F4F08}"/>
              </a:ext>
            </a:extLst>
          </p:cNvPr>
          <p:cNvSpPr txBox="1"/>
          <p:nvPr/>
        </p:nvSpPr>
        <p:spPr>
          <a:xfrm>
            <a:off x="1154097" y="2721114"/>
            <a:ext cx="6933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Theft behaviors analysis</a:t>
            </a:r>
          </a:p>
        </p:txBody>
      </p:sp>
    </p:spTree>
    <p:extLst>
      <p:ext uri="{BB962C8B-B14F-4D97-AF65-F5344CB8AC3E}">
        <p14:creationId xmlns:p14="http://schemas.microsoft.com/office/powerpoint/2010/main" val="145349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D07689-211B-4BD2-9E3C-C425FB2C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2E133-9D4F-4F57-A943-C51500603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5"/>
          <a:stretch/>
        </p:blipFill>
        <p:spPr>
          <a:xfrm>
            <a:off x="838200" y="918736"/>
            <a:ext cx="9486900" cy="5366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F4752-3ACE-44D7-9F87-083A5997F02E}"/>
              </a:ext>
            </a:extLst>
          </p:cNvPr>
          <p:cNvSpPr txBox="1"/>
          <p:nvPr/>
        </p:nvSpPr>
        <p:spPr>
          <a:xfrm>
            <a:off x="838200" y="218076"/>
            <a:ext cx="693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723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7EB0B-BE63-43E0-BFF8-A658D9F7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B3304-645F-46CB-8E72-58B1C21D053D}"/>
              </a:ext>
            </a:extLst>
          </p:cNvPr>
          <p:cNvSpPr txBox="1"/>
          <p:nvPr/>
        </p:nvSpPr>
        <p:spPr>
          <a:xfrm>
            <a:off x="838200" y="218076"/>
            <a:ext cx="693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2426F-B78E-45FD-ABF2-DBFBF5A1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010093"/>
            <a:ext cx="9344025" cy="522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756E7-141C-4845-81D3-ABB80853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23A2-C3A2-4E5F-A3B7-19DAD7A54DB8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D18DA-4777-4C03-A13C-04DC97A8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5577"/>
            <a:ext cx="9357572" cy="5334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8F5F9-BD33-4F37-BE85-C1C9F1385854}"/>
              </a:ext>
            </a:extLst>
          </p:cNvPr>
          <p:cNvSpPr txBox="1"/>
          <p:nvPr/>
        </p:nvSpPr>
        <p:spPr>
          <a:xfrm>
            <a:off x="838200" y="218076"/>
            <a:ext cx="693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Time-series</a:t>
            </a:r>
          </a:p>
        </p:txBody>
      </p:sp>
    </p:spTree>
    <p:extLst>
      <p:ext uri="{BB962C8B-B14F-4D97-AF65-F5344CB8AC3E}">
        <p14:creationId xmlns:p14="http://schemas.microsoft.com/office/powerpoint/2010/main" val="101390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242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</dc:creator>
  <cp:lastModifiedBy>Cuong</cp:lastModifiedBy>
  <cp:revision>21</cp:revision>
  <dcterms:created xsi:type="dcterms:W3CDTF">2021-01-06T01:55:44Z</dcterms:created>
  <dcterms:modified xsi:type="dcterms:W3CDTF">2021-01-07T13:56:32Z</dcterms:modified>
</cp:coreProperties>
</file>