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5" r:id="rId2"/>
    <p:sldId id="258" r:id="rId3"/>
    <p:sldId id="297" r:id="rId4"/>
    <p:sldId id="298" r:id="rId5"/>
    <p:sldId id="305" r:id="rId6"/>
    <p:sldId id="277" r:id="rId7"/>
    <p:sldId id="288" r:id="rId8"/>
    <p:sldId id="293" r:id="rId9"/>
    <p:sldId id="289" r:id="rId10"/>
    <p:sldId id="290" r:id="rId11"/>
    <p:sldId id="303" r:id="rId12"/>
    <p:sldId id="286" r:id="rId13"/>
    <p:sldId id="287" r:id="rId14"/>
    <p:sldId id="280" r:id="rId15"/>
    <p:sldId id="281" r:id="rId16"/>
    <p:sldId id="302" r:id="rId17"/>
    <p:sldId id="276" r:id="rId18"/>
    <p:sldId id="282" r:id="rId19"/>
    <p:sldId id="284" r:id="rId20"/>
    <p:sldId id="299" r:id="rId21"/>
    <p:sldId id="300" r:id="rId22"/>
    <p:sldId id="294" r:id="rId23"/>
    <p:sldId id="306" r:id="rId24"/>
    <p:sldId id="296" r:id="rId25"/>
    <p:sldId id="295" r:id="rId26"/>
    <p:sldId id="301" r:id="rId27"/>
    <p:sldId id="27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1769B-FD6C-88B8-6D46-2BCF2F2CB1DF}" v="2" dt="2024-11-08T15:29:16.008"/>
    <p1510:client id="{17DBF8BD-DBC6-5B7A-A433-BB18B38AEEDE}" v="69" dt="2024-11-09T18:08:58.394"/>
    <p1510:client id="{51644E22-23E6-4FDB-1259-42469BFF3234}" v="148" dt="2024-11-09T18:02:09.905"/>
    <p1510:client id="{787D348D-769A-EFE9-0017-2F4C259B173B}" v="13" dt="2024-11-08T13:57:30.613"/>
    <p1510:client id="{9328E708-FD1D-524A-12D2-6F7CC4AF4188}" v="5" dt="2024-11-10T01:11:03.267"/>
    <p1510:client id="{D453CDC2-2D10-2EFE-C341-F754711524C3}" v="25" dt="2024-11-08T07:26:14.627"/>
    <p1510:client id="{D6879059-A954-AC90-A5E2-93615010C011}" v="6" dt="2024-11-09T18:00:32.946"/>
    <p1510:client id="{DF03604A-B1EF-215C-9291-775E1DEEFE18}" v="11" dt="2024-11-09T04:03:26.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a:t>Click to edit Master style</a:t>
            </a:r>
            <a:endParaRPr lang="en-GB"/>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a:p>
        </p:txBody>
      </p:sp>
      <p:sp>
        <p:nvSpPr>
          <p:cNvPr id="4" name="Date Placeholder 3"/>
          <p:cNvSpPr>
            <a:spLocks noGrp="1"/>
          </p:cNvSpPr>
          <p:nvPr>
            <p:ph type="dt" sz="half" idx="10"/>
          </p:nvPr>
        </p:nvSpPr>
        <p:spPr/>
        <p:txBody>
          <a:bodyPr/>
          <a:lstStyle/>
          <a:p>
            <a:fld id="{E0499EBA-9BE4-47A1-9C67-0863DBABC8F7}"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79D2A-EC1D-4A34-BB5C-C911FC674A0F}" type="slidenum">
              <a:rPr lang="en-US" smtClean="0"/>
              <a:t>‹#›</a:t>
            </a:fld>
            <a:endParaRPr lang="en-US"/>
          </a:p>
        </p:txBody>
      </p:sp>
    </p:spTree>
    <p:extLst>
      <p:ext uri="{BB962C8B-B14F-4D97-AF65-F5344CB8AC3E}">
        <p14:creationId xmlns:p14="http://schemas.microsoft.com/office/powerpoint/2010/main" val="342417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a:t>Click to edit Master title style</a:t>
            </a:r>
            <a:endParaRPr lang="en-GB"/>
          </a:p>
        </p:txBody>
      </p:sp>
      <p:sp>
        <p:nvSpPr>
          <p:cNvPr id="3" name="Content Placeholder 2"/>
          <p:cNvSpPr>
            <a:spLocks noGrp="1"/>
          </p:cNvSpPr>
          <p:nvPr>
            <p:ph idx="1"/>
          </p:nvPr>
        </p:nvSpPr>
        <p:spPr>
          <a:xfrm>
            <a:off x="457200" y="976313"/>
            <a:ext cx="8229600" cy="540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Line 1057">
            <a:extLst>
              <a:ext uri="{FF2B5EF4-FFF2-40B4-BE49-F238E27FC236}">
                <a16:creationId xmlns:a16="http://schemas.microsoft.com/office/drawing/2014/main" id="{E0180F8B-C67A-014F-86B4-6425D016713C}"/>
              </a:ext>
            </a:extLst>
          </p:cNvPr>
          <p:cNvSpPr>
            <a:spLocks noChangeShapeType="1"/>
          </p:cNvSpPr>
          <p:nvPr/>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a:solidFill>
                  <a:srgbClr val="0070C0"/>
                </a:solidFill>
                <a:latin typeface="+mj-lt"/>
                <a:cs typeface="Arial" panose="020B0604020202020204" pitchFamily="34" charset="0"/>
              </a:rPr>
              <a:t> / 9</a:t>
            </a:r>
          </a:p>
        </p:txBody>
      </p:sp>
      <p:cxnSp>
        <p:nvCxnSpPr>
          <p:cNvPr id="12" name="Straight Connector 11">
            <a:extLst>
              <a:ext uri="{FF2B5EF4-FFF2-40B4-BE49-F238E27FC236}">
                <a16:creationId xmlns:a16="http://schemas.microsoft.com/office/drawing/2014/main" id="{D76ADE6F-E287-9D45-BF4E-78DDB3322AB7}"/>
              </a:ext>
            </a:extLst>
          </p:cNvPr>
          <p:cNvCxnSpPr/>
          <p:nvPr/>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681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0499EBA-9BE4-47A1-9C67-0863DBABC8F7}"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D79D2A-EC1D-4A34-BB5C-C911FC674A0F}" type="slidenum">
              <a:rPr lang="en-US" smtClean="0"/>
              <a:t>‹#›</a:t>
            </a:fld>
            <a:endParaRPr lang="en-US"/>
          </a:p>
        </p:txBody>
      </p:sp>
    </p:spTree>
    <p:extLst>
      <p:ext uri="{BB962C8B-B14F-4D97-AF65-F5344CB8AC3E}">
        <p14:creationId xmlns:p14="http://schemas.microsoft.com/office/powerpoint/2010/main" val="3967030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99EBA-9BE4-47A1-9C67-0863DBABC8F7}" type="datetimeFigureOut">
              <a:rPr lang="en-US" smtClean="0"/>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79D2A-EC1D-4A34-BB5C-C911FC674A0F}" type="slidenum">
              <a:rPr lang="en-US" smtClean="0"/>
              <a:t>‹#›</a:t>
            </a:fld>
            <a:endParaRPr lang="en-US"/>
          </a:p>
        </p:txBody>
      </p:sp>
    </p:spTree>
    <p:extLst>
      <p:ext uri="{BB962C8B-B14F-4D97-AF65-F5344CB8AC3E}">
        <p14:creationId xmlns:p14="http://schemas.microsoft.com/office/powerpoint/2010/main" val="34510715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a:solidFill>
                  <a:srgbClr val="0070C0"/>
                </a:solidFill>
                <a:latin typeface="+mn-lt"/>
                <a:ea typeface="+mn-ea"/>
                <a:cs typeface="+mn-cs"/>
              </a:rPr>
              <a:t>SWP391: Final Project Presentation</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lIns="91440" tIns="45720" rIns="91440" bIns="45720" anchor="t">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000" b="1" i="1" cap="all">
                <a:solidFill>
                  <a:srgbClr val="0070C0"/>
                </a:solidFill>
              </a:rPr>
              <a:t>PROJECT MANAGEMENT SYSTEM</a:t>
            </a:r>
          </a:p>
          <a:p>
            <a:pPr marL="0" indent="0" algn="ctr">
              <a:buNone/>
            </a:pPr>
            <a:r>
              <a:rPr lang="en-US" sz="3000" b="1" i="1" cap="all">
                <a:solidFill>
                  <a:srgbClr val="0070C0"/>
                </a:solidFill>
                <a:cs typeface="Calibri"/>
              </a:rPr>
              <a:t>PMS</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AED51-3FC2-9302-9057-9D0EDF8D05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4BE17-F607-283B-4409-CE99B07C9675}"/>
              </a:ext>
            </a:extLst>
          </p:cNvPr>
          <p:cNvSpPr>
            <a:spLocks noGrp="1"/>
          </p:cNvSpPr>
          <p:nvPr>
            <p:ph type="title"/>
          </p:nvPr>
        </p:nvSpPr>
        <p:spPr/>
        <p:txBody>
          <a:bodyPr>
            <a:noAutofit/>
          </a:bodyPr>
          <a:lstStyle/>
          <a:p>
            <a:r>
              <a:rPr lang="en-US" sz="3200"/>
              <a:t>Product Requirements</a:t>
            </a:r>
            <a:br>
              <a:rPr lang="en-US" sz="3200"/>
            </a:br>
            <a:r>
              <a:rPr lang="en-US" sz="2800" i="1"/>
              <a:t>Use Case Diagrams</a:t>
            </a:r>
            <a:endParaRPr lang="en-US" sz="3200" i="1"/>
          </a:p>
        </p:txBody>
      </p:sp>
      <p:sp>
        <p:nvSpPr>
          <p:cNvPr id="3" name="Content Placeholder 2">
            <a:extLst>
              <a:ext uri="{FF2B5EF4-FFF2-40B4-BE49-F238E27FC236}">
                <a16:creationId xmlns:a16="http://schemas.microsoft.com/office/drawing/2014/main" id="{C5F0FE4C-C27F-105C-FC16-8EC87307A501}"/>
              </a:ext>
            </a:extLst>
          </p:cNvPr>
          <p:cNvSpPr>
            <a:spLocks noGrp="1"/>
          </p:cNvSpPr>
          <p:nvPr>
            <p:ph idx="1"/>
          </p:nvPr>
        </p:nvSpPr>
        <p:spPr>
          <a:xfrm>
            <a:off x="396240" y="1067753"/>
            <a:ext cx="8229600" cy="5402070"/>
          </a:xfrm>
        </p:spPr>
        <p:txBody>
          <a:bodyPr>
            <a:normAutofit/>
          </a:bodyPr>
          <a:lstStyle/>
          <a:p>
            <a:r>
              <a:rPr lang="en-US" sz="2400"/>
              <a:t>Project QA </a:t>
            </a:r>
            <a:r>
              <a:rPr lang="en-US" sz="2400" err="1"/>
              <a:t>Usecase</a:t>
            </a:r>
            <a:endParaRPr lang="en-US" sz="2400"/>
          </a:p>
        </p:txBody>
      </p:sp>
      <p:pic>
        <p:nvPicPr>
          <p:cNvPr id="5" name="Hình ảnh 4" descr="Ảnh có chứa văn bản, biểu đồ, Phông chữ&#10;&#10;Mô tả được tự động tạo">
            <a:extLst>
              <a:ext uri="{FF2B5EF4-FFF2-40B4-BE49-F238E27FC236}">
                <a16:creationId xmlns:a16="http://schemas.microsoft.com/office/drawing/2014/main" id="{35FBE964-06B9-9D31-A7ED-3D53D97FC70E}"/>
              </a:ext>
            </a:extLst>
          </p:cNvPr>
          <p:cNvPicPr>
            <a:picLocks noChangeAspect="1"/>
          </p:cNvPicPr>
          <p:nvPr/>
        </p:nvPicPr>
        <p:blipFill>
          <a:blip r:embed="rId2"/>
          <a:stretch>
            <a:fillRect/>
          </a:stretch>
        </p:blipFill>
        <p:spPr>
          <a:xfrm>
            <a:off x="1924365" y="1450553"/>
            <a:ext cx="5295268" cy="5223832"/>
          </a:xfrm>
          <a:prstGeom prst="rect">
            <a:avLst/>
          </a:prstGeom>
        </p:spPr>
      </p:pic>
    </p:spTree>
    <p:extLst>
      <p:ext uri="{BB962C8B-B14F-4D97-AF65-F5344CB8AC3E}">
        <p14:creationId xmlns:p14="http://schemas.microsoft.com/office/powerpoint/2010/main" val="241349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AED51-3FC2-9302-9057-9D0EDF8D05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4BE17-F607-283B-4409-CE99B07C9675}"/>
              </a:ext>
            </a:extLst>
          </p:cNvPr>
          <p:cNvSpPr>
            <a:spLocks noGrp="1"/>
          </p:cNvSpPr>
          <p:nvPr>
            <p:ph type="title"/>
          </p:nvPr>
        </p:nvSpPr>
        <p:spPr/>
        <p:txBody>
          <a:bodyPr>
            <a:noAutofit/>
          </a:bodyPr>
          <a:lstStyle/>
          <a:p>
            <a:r>
              <a:rPr lang="en-US" sz="3200"/>
              <a:t>Product Requirements</a:t>
            </a:r>
            <a:br>
              <a:rPr lang="en-US" sz="3200"/>
            </a:br>
            <a:r>
              <a:rPr lang="en-US" sz="2800" i="1"/>
              <a:t>Use Case Diagrams</a:t>
            </a:r>
            <a:endParaRPr lang="en-US" sz="3200" i="1"/>
          </a:p>
        </p:txBody>
      </p:sp>
      <p:sp>
        <p:nvSpPr>
          <p:cNvPr id="3" name="Content Placeholder 2">
            <a:extLst>
              <a:ext uri="{FF2B5EF4-FFF2-40B4-BE49-F238E27FC236}">
                <a16:creationId xmlns:a16="http://schemas.microsoft.com/office/drawing/2014/main" id="{C5F0FE4C-C27F-105C-FC16-8EC87307A501}"/>
              </a:ext>
            </a:extLst>
          </p:cNvPr>
          <p:cNvSpPr>
            <a:spLocks noGrp="1"/>
          </p:cNvSpPr>
          <p:nvPr>
            <p:ph idx="1"/>
          </p:nvPr>
        </p:nvSpPr>
        <p:spPr>
          <a:xfrm>
            <a:off x="396240" y="1067753"/>
            <a:ext cx="8229600" cy="5402070"/>
          </a:xfrm>
        </p:spPr>
        <p:txBody>
          <a:bodyPr vert="horz" lIns="91440" tIns="45720" rIns="91440" bIns="45720" rtlCol="0" anchor="t">
            <a:normAutofit/>
          </a:bodyPr>
          <a:lstStyle/>
          <a:p>
            <a:r>
              <a:rPr lang="en-US" sz="2400"/>
              <a:t>Department Manager </a:t>
            </a:r>
            <a:r>
              <a:rPr lang="en-US" sz="2400" err="1"/>
              <a:t>Usecase</a:t>
            </a:r>
            <a:endParaRPr lang="en-US" sz="2400"/>
          </a:p>
        </p:txBody>
      </p:sp>
      <p:pic>
        <p:nvPicPr>
          <p:cNvPr id="5" name="Hình ảnh 4" descr="Ảnh có chứa văn bản, biểu đồ, hàng, hình vẽ&#10;&#10;Mô tả được tự động tạo">
            <a:extLst>
              <a:ext uri="{FF2B5EF4-FFF2-40B4-BE49-F238E27FC236}">
                <a16:creationId xmlns:a16="http://schemas.microsoft.com/office/drawing/2014/main" id="{301E43FF-4FE3-7882-3269-3D69A136FCE6}"/>
              </a:ext>
            </a:extLst>
          </p:cNvPr>
          <p:cNvPicPr>
            <a:picLocks noChangeAspect="1"/>
          </p:cNvPicPr>
          <p:nvPr/>
        </p:nvPicPr>
        <p:blipFill>
          <a:blip r:embed="rId2"/>
          <a:stretch>
            <a:fillRect/>
          </a:stretch>
        </p:blipFill>
        <p:spPr>
          <a:xfrm>
            <a:off x="1306761" y="1602265"/>
            <a:ext cx="6530479" cy="4801060"/>
          </a:xfrm>
          <a:prstGeom prst="rect">
            <a:avLst/>
          </a:prstGeom>
        </p:spPr>
      </p:pic>
    </p:spTree>
    <p:extLst>
      <p:ext uri="{BB962C8B-B14F-4D97-AF65-F5344CB8AC3E}">
        <p14:creationId xmlns:p14="http://schemas.microsoft.com/office/powerpoint/2010/main" val="149285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305F3-37A9-F39A-3A1C-66A981457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5AEC6-DB04-2190-2CFD-317D30F01717}"/>
              </a:ext>
            </a:extLst>
          </p:cNvPr>
          <p:cNvSpPr>
            <a:spLocks noGrp="1"/>
          </p:cNvSpPr>
          <p:nvPr>
            <p:ph type="title"/>
          </p:nvPr>
        </p:nvSpPr>
        <p:spPr/>
        <p:txBody>
          <a:bodyPr>
            <a:noAutofit/>
          </a:bodyPr>
          <a:lstStyle/>
          <a:p>
            <a:r>
              <a:rPr lang="en-US" sz="3200"/>
              <a:t>Product Requirements</a:t>
            </a:r>
            <a:br>
              <a:rPr lang="en-US" sz="3200"/>
            </a:br>
            <a:r>
              <a:rPr lang="en-US" sz="2800" i="1"/>
              <a:t>Use Case Diagrams</a:t>
            </a:r>
            <a:endParaRPr lang="en-US" sz="3200" i="1"/>
          </a:p>
        </p:txBody>
      </p:sp>
      <p:sp>
        <p:nvSpPr>
          <p:cNvPr id="3" name="Content Placeholder 2">
            <a:extLst>
              <a:ext uri="{FF2B5EF4-FFF2-40B4-BE49-F238E27FC236}">
                <a16:creationId xmlns:a16="http://schemas.microsoft.com/office/drawing/2014/main" id="{62E0A6FB-E30C-D3DF-EC4D-7C9B868991FF}"/>
              </a:ext>
            </a:extLst>
          </p:cNvPr>
          <p:cNvSpPr>
            <a:spLocks noGrp="1"/>
          </p:cNvSpPr>
          <p:nvPr>
            <p:ph idx="1"/>
          </p:nvPr>
        </p:nvSpPr>
        <p:spPr>
          <a:xfrm>
            <a:off x="396240" y="1067753"/>
            <a:ext cx="8229600" cy="5402070"/>
          </a:xfrm>
        </p:spPr>
        <p:txBody>
          <a:bodyPr>
            <a:normAutofit/>
          </a:bodyPr>
          <a:lstStyle/>
          <a:p>
            <a:r>
              <a:rPr lang="en-US" sz="2400"/>
              <a:t>PMO Manger </a:t>
            </a:r>
            <a:r>
              <a:rPr lang="en-US" sz="2400" err="1"/>
              <a:t>Usecase</a:t>
            </a:r>
            <a:endParaRPr lang="en-US" sz="2400"/>
          </a:p>
        </p:txBody>
      </p:sp>
      <p:pic>
        <p:nvPicPr>
          <p:cNvPr id="5" name="Hình ảnh 4" descr="Ảnh có chứa văn bản, biểu đồ, hình vẽ, Phông chữ&#10;&#10;Mô tả được tự động tạo">
            <a:extLst>
              <a:ext uri="{FF2B5EF4-FFF2-40B4-BE49-F238E27FC236}">
                <a16:creationId xmlns:a16="http://schemas.microsoft.com/office/drawing/2014/main" id="{9D032ECC-51E9-8FBF-A8D9-D836613AC128}"/>
              </a:ext>
            </a:extLst>
          </p:cNvPr>
          <p:cNvPicPr>
            <a:picLocks noChangeAspect="1"/>
          </p:cNvPicPr>
          <p:nvPr/>
        </p:nvPicPr>
        <p:blipFill>
          <a:blip r:embed="rId2"/>
          <a:stretch>
            <a:fillRect/>
          </a:stretch>
        </p:blipFill>
        <p:spPr>
          <a:xfrm>
            <a:off x="1264989" y="1416127"/>
            <a:ext cx="6614022" cy="5246782"/>
          </a:xfrm>
          <a:prstGeom prst="rect">
            <a:avLst/>
          </a:prstGeom>
        </p:spPr>
      </p:pic>
    </p:spTree>
    <p:extLst>
      <p:ext uri="{BB962C8B-B14F-4D97-AF65-F5344CB8AC3E}">
        <p14:creationId xmlns:p14="http://schemas.microsoft.com/office/powerpoint/2010/main" val="887897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5CEB3-6EDE-EC9B-98D4-C12664397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AC762B-6919-8C6D-0358-251F36A519BA}"/>
              </a:ext>
            </a:extLst>
          </p:cNvPr>
          <p:cNvSpPr>
            <a:spLocks noGrp="1"/>
          </p:cNvSpPr>
          <p:nvPr>
            <p:ph type="title"/>
          </p:nvPr>
        </p:nvSpPr>
        <p:spPr/>
        <p:txBody>
          <a:bodyPr>
            <a:noAutofit/>
          </a:bodyPr>
          <a:lstStyle/>
          <a:p>
            <a:r>
              <a:rPr lang="en-US" sz="3200"/>
              <a:t>Product Requirements</a:t>
            </a:r>
            <a:br>
              <a:rPr lang="en-US" sz="3200"/>
            </a:br>
            <a:r>
              <a:rPr lang="en-US" sz="2800" i="1"/>
              <a:t>Use Case Diagrams</a:t>
            </a:r>
            <a:endParaRPr lang="en-US" sz="3200" i="1"/>
          </a:p>
        </p:txBody>
      </p:sp>
      <p:sp>
        <p:nvSpPr>
          <p:cNvPr id="3" name="Content Placeholder 2">
            <a:extLst>
              <a:ext uri="{FF2B5EF4-FFF2-40B4-BE49-F238E27FC236}">
                <a16:creationId xmlns:a16="http://schemas.microsoft.com/office/drawing/2014/main" id="{E8CC0BE5-2C8B-BD60-11B2-E808E4AF07A6}"/>
              </a:ext>
            </a:extLst>
          </p:cNvPr>
          <p:cNvSpPr>
            <a:spLocks noGrp="1"/>
          </p:cNvSpPr>
          <p:nvPr>
            <p:ph idx="1"/>
          </p:nvPr>
        </p:nvSpPr>
        <p:spPr>
          <a:xfrm>
            <a:off x="396240" y="1067753"/>
            <a:ext cx="8229600" cy="5402070"/>
          </a:xfrm>
        </p:spPr>
        <p:txBody>
          <a:bodyPr vert="horz" lIns="91440" tIns="45720" rIns="91440" bIns="45720" rtlCol="0" anchor="t">
            <a:normAutofit/>
          </a:bodyPr>
          <a:lstStyle/>
          <a:p>
            <a:r>
              <a:rPr lang="en-US" sz="2400"/>
              <a:t>Admin </a:t>
            </a:r>
            <a:r>
              <a:rPr lang="en-US" sz="2400" err="1"/>
              <a:t>Usecase</a:t>
            </a:r>
            <a:endParaRPr lang="en-US" sz="2400">
              <a:ea typeface="Calibri"/>
              <a:cs typeface="Calibri"/>
            </a:endParaRPr>
          </a:p>
          <a:p>
            <a:endParaRPr lang="en-US" sz="2400">
              <a:ea typeface="Calibri"/>
              <a:cs typeface="Calibri"/>
            </a:endParaRPr>
          </a:p>
        </p:txBody>
      </p:sp>
      <p:pic>
        <p:nvPicPr>
          <p:cNvPr id="4" name="Hình ảnh 3" descr="Ảnh có chứa văn bản, biểu đồ, Phông chữ&#10;&#10;Mô tả được tự động tạo">
            <a:extLst>
              <a:ext uri="{FF2B5EF4-FFF2-40B4-BE49-F238E27FC236}">
                <a16:creationId xmlns:a16="http://schemas.microsoft.com/office/drawing/2014/main" id="{16C4996C-51CF-E06D-0A57-65B8888B3062}"/>
              </a:ext>
            </a:extLst>
          </p:cNvPr>
          <p:cNvPicPr>
            <a:picLocks noChangeAspect="1"/>
          </p:cNvPicPr>
          <p:nvPr/>
        </p:nvPicPr>
        <p:blipFill>
          <a:blip r:embed="rId2"/>
          <a:stretch>
            <a:fillRect/>
          </a:stretch>
        </p:blipFill>
        <p:spPr>
          <a:xfrm>
            <a:off x="1237676" y="1592167"/>
            <a:ext cx="6549298" cy="4876340"/>
          </a:xfrm>
          <a:prstGeom prst="rect">
            <a:avLst/>
          </a:prstGeom>
        </p:spPr>
      </p:pic>
    </p:spTree>
    <p:extLst>
      <p:ext uri="{BB962C8B-B14F-4D97-AF65-F5344CB8AC3E}">
        <p14:creationId xmlns:p14="http://schemas.microsoft.com/office/powerpoint/2010/main" val="415528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Autofit/>
          </a:bodyPr>
          <a:lstStyle/>
          <a:p>
            <a:r>
              <a:rPr lang="en-US" sz="3200"/>
              <a:t>Product Requirements</a:t>
            </a:r>
            <a:br>
              <a:rPr lang="en-US" sz="3200"/>
            </a:br>
            <a:r>
              <a:rPr lang="en-US" sz="2800" i="1"/>
              <a:t>Product Functionalities</a:t>
            </a:r>
            <a:endParaRPr lang="en-US" sz="3200" i="1"/>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a:normAutofit/>
          </a:bodyPr>
          <a:lstStyle/>
          <a:p>
            <a:pPr marL="57150" indent="0">
              <a:buNone/>
            </a:pPr>
            <a:r>
              <a:rPr lang="en-US" sz="2400"/>
              <a:t>- Screen flow</a:t>
            </a:r>
          </a:p>
        </p:txBody>
      </p:sp>
      <p:pic>
        <p:nvPicPr>
          <p:cNvPr id="4" name="Picture 3">
            <a:extLst>
              <a:ext uri="{FF2B5EF4-FFF2-40B4-BE49-F238E27FC236}">
                <a16:creationId xmlns:a16="http://schemas.microsoft.com/office/drawing/2014/main" id="{7925532B-2E9D-129F-014C-8E2BFB95CE99}"/>
              </a:ext>
            </a:extLst>
          </p:cNvPr>
          <p:cNvPicPr>
            <a:picLocks noChangeAspect="1"/>
          </p:cNvPicPr>
          <p:nvPr/>
        </p:nvPicPr>
        <p:blipFill>
          <a:blip r:embed="rId2"/>
          <a:stretch>
            <a:fillRect/>
          </a:stretch>
        </p:blipFill>
        <p:spPr>
          <a:xfrm>
            <a:off x="1141163" y="1437873"/>
            <a:ext cx="7100371" cy="5056398"/>
          </a:xfrm>
          <a:prstGeom prst="rect">
            <a:avLst/>
          </a:prstGeom>
        </p:spPr>
      </p:pic>
    </p:spTree>
    <p:extLst>
      <p:ext uri="{BB962C8B-B14F-4D97-AF65-F5344CB8AC3E}">
        <p14:creationId xmlns:p14="http://schemas.microsoft.com/office/powerpoint/2010/main" val="3465327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Autofit/>
          </a:bodyPr>
          <a:lstStyle/>
          <a:p>
            <a:r>
              <a:rPr lang="en-US" sz="3200"/>
              <a:t>Product Requirements</a:t>
            </a:r>
            <a:br>
              <a:rPr lang="en-US" sz="3200"/>
            </a:br>
            <a:r>
              <a:rPr lang="en-US" sz="2800" i="1"/>
              <a:t>Main Screen UI Design</a:t>
            </a:r>
            <a:endParaRPr lang="en-US" sz="3200" i="1"/>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vert="horz" lIns="91440" tIns="45720" rIns="91440" bIns="45720" rtlCol="0" anchor="t">
            <a:normAutofit/>
          </a:bodyPr>
          <a:lstStyle/>
          <a:p>
            <a:pPr marL="0" indent="0">
              <a:buNone/>
            </a:pPr>
            <a:r>
              <a:rPr lang="en-US" sz="2400">
                <a:ea typeface="Calibri"/>
                <a:cs typeface="Calibri"/>
              </a:rPr>
              <a:t>Main screen: User Dashboard</a:t>
            </a:r>
          </a:p>
          <a:p>
            <a:pPr lvl="1"/>
            <a:endParaRPr lang="en-US" sz="2000">
              <a:ea typeface="Calibri"/>
              <a:cs typeface="Calibri"/>
            </a:endParaRPr>
          </a:p>
        </p:txBody>
      </p:sp>
      <p:pic>
        <p:nvPicPr>
          <p:cNvPr id="5" name="Hình ảnh 4" descr="Ảnh có chứa văn bản, ảnh chụp màn hình, phần mềm, số&#10;&#10;Mô tả được tự động tạo">
            <a:extLst>
              <a:ext uri="{FF2B5EF4-FFF2-40B4-BE49-F238E27FC236}">
                <a16:creationId xmlns:a16="http://schemas.microsoft.com/office/drawing/2014/main" id="{03A590CD-5E07-4C2E-DC26-CD1C23FA2FED}"/>
              </a:ext>
            </a:extLst>
          </p:cNvPr>
          <p:cNvPicPr>
            <a:picLocks noChangeAspect="1"/>
          </p:cNvPicPr>
          <p:nvPr/>
        </p:nvPicPr>
        <p:blipFill>
          <a:blip r:embed="rId2"/>
          <a:stretch>
            <a:fillRect/>
          </a:stretch>
        </p:blipFill>
        <p:spPr>
          <a:xfrm>
            <a:off x="119349" y="1556133"/>
            <a:ext cx="8905302" cy="4452651"/>
          </a:xfrm>
          <a:prstGeom prst="rect">
            <a:avLst/>
          </a:prstGeom>
        </p:spPr>
      </p:pic>
    </p:spTree>
    <p:extLst>
      <p:ext uri="{BB962C8B-B14F-4D97-AF65-F5344CB8AC3E}">
        <p14:creationId xmlns:p14="http://schemas.microsoft.com/office/powerpoint/2010/main" val="354935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Autofit/>
          </a:bodyPr>
          <a:lstStyle/>
          <a:p>
            <a:r>
              <a:rPr lang="en-US" sz="3200"/>
              <a:t>Product Requirements</a:t>
            </a:r>
            <a:br>
              <a:rPr lang="en-US" sz="3200"/>
            </a:br>
            <a:r>
              <a:rPr lang="en-US" sz="2800" i="1"/>
              <a:t>Main Screen UI Design</a:t>
            </a:r>
            <a:endParaRPr lang="en-US" sz="3200" i="1"/>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vert="horz" lIns="91440" tIns="45720" rIns="91440" bIns="45720" rtlCol="0" anchor="t">
            <a:normAutofit/>
          </a:bodyPr>
          <a:lstStyle/>
          <a:p>
            <a:pPr marL="0" indent="0">
              <a:buNone/>
            </a:pPr>
            <a:r>
              <a:rPr lang="en-US" sz="2400">
                <a:ea typeface="Calibri"/>
                <a:cs typeface="Calibri"/>
              </a:rPr>
              <a:t>Main screen: Admin Dashboard</a:t>
            </a:r>
          </a:p>
          <a:p>
            <a:pPr lvl="1"/>
            <a:endParaRPr lang="en-US" sz="2000">
              <a:ea typeface="Calibri"/>
              <a:cs typeface="Calibri"/>
            </a:endParaRPr>
          </a:p>
        </p:txBody>
      </p:sp>
      <p:pic>
        <p:nvPicPr>
          <p:cNvPr id="4" name="Hình ảnh 3" descr="Ảnh có chứa văn bản, ảnh chụp màn hình, số, phần mềm&#10;&#10;Mô tả được tự động tạo">
            <a:extLst>
              <a:ext uri="{FF2B5EF4-FFF2-40B4-BE49-F238E27FC236}">
                <a16:creationId xmlns:a16="http://schemas.microsoft.com/office/drawing/2014/main" id="{9424B171-EE2A-F849-C623-9A4AE97C0E54}"/>
              </a:ext>
            </a:extLst>
          </p:cNvPr>
          <p:cNvPicPr>
            <a:picLocks noChangeAspect="1"/>
          </p:cNvPicPr>
          <p:nvPr/>
        </p:nvPicPr>
        <p:blipFill>
          <a:blip r:embed="rId2"/>
          <a:stretch>
            <a:fillRect/>
          </a:stretch>
        </p:blipFill>
        <p:spPr>
          <a:xfrm>
            <a:off x="100988" y="1541710"/>
            <a:ext cx="8932842" cy="4509038"/>
          </a:xfrm>
          <a:prstGeom prst="rect">
            <a:avLst/>
          </a:prstGeom>
        </p:spPr>
      </p:pic>
    </p:spTree>
    <p:extLst>
      <p:ext uri="{BB962C8B-B14F-4D97-AF65-F5344CB8AC3E}">
        <p14:creationId xmlns:p14="http://schemas.microsoft.com/office/powerpoint/2010/main" val="303070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fontScale="90000"/>
          </a:bodyPr>
          <a:lstStyle/>
          <a:p>
            <a:r>
              <a:rPr lang="en-US"/>
              <a:t>System Design</a:t>
            </a:r>
            <a:br>
              <a:rPr lang="en-US"/>
            </a:br>
            <a:r>
              <a:rPr lang="en-US" sz="3100" i="1"/>
              <a:t>Database Design</a:t>
            </a:r>
            <a:endParaRPr lang="en-US" i="1"/>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vert="horz" lIns="91440" tIns="45720" rIns="91440" bIns="45720" rtlCol="0" anchor="t">
            <a:normAutofit/>
          </a:bodyPr>
          <a:lstStyle/>
          <a:p>
            <a:pPr marL="0" indent="0">
              <a:buNone/>
            </a:pPr>
            <a:r>
              <a:rPr lang="en-US" sz="2400"/>
              <a:t>Database schema:</a:t>
            </a:r>
          </a:p>
        </p:txBody>
      </p:sp>
      <p:pic>
        <p:nvPicPr>
          <p:cNvPr id="6" name="Hình ảnh 5" descr="Ảnh có chứa văn bản, ảnh chụp màn hình, biểu đồ, Phông chữ&#10;&#10;Mô tả được tự động tạo">
            <a:extLst>
              <a:ext uri="{FF2B5EF4-FFF2-40B4-BE49-F238E27FC236}">
                <a16:creationId xmlns:a16="http://schemas.microsoft.com/office/drawing/2014/main" id="{5E90D2C0-9789-4327-F085-73187DDCB9F1}"/>
              </a:ext>
            </a:extLst>
          </p:cNvPr>
          <p:cNvPicPr>
            <a:picLocks noChangeAspect="1"/>
          </p:cNvPicPr>
          <p:nvPr/>
        </p:nvPicPr>
        <p:blipFill>
          <a:blip r:embed="rId2"/>
          <a:stretch>
            <a:fillRect/>
          </a:stretch>
        </p:blipFill>
        <p:spPr>
          <a:xfrm>
            <a:off x="918072" y="1325012"/>
            <a:ext cx="7298675" cy="5052604"/>
          </a:xfrm>
          <a:prstGeom prst="rect">
            <a:avLst/>
          </a:prstGeom>
        </p:spPr>
      </p:pic>
    </p:spTree>
    <p:extLst>
      <p:ext uri="{BB962C8B-B14F-4D97-AF65-F5344CB8AC3E}">
        <p14:creationId xmlns:p14="http://schemas.microsoft.com/office/powerpoint/2010/main" val="341875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fontScale="90000"/>
          </a:bodyPr>
          <a:lstStyle/>
          <a:p>
            <a:r>
              <a:rPr lang="en-US"/>
              <a:t>System Design</a:t>
            </a:r>
            <a:br>
              <a:rPr lang="en-US"/>
            </a:br>
            <a:r>
              <a:rPr lang="en-US" sz="3100" i="1"/>
              <a:t>Package Diagram</a:t>
            </a:r>
            <a:endParaRPr lang="en-US" i="1"/>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vert="horz" lIns="91440" tIns="45720" rIns="91440" bIns="45720" rtlCol="0" anchor="t">
            <a:normAutofit/>
          </a:bodyPr>
          <a:lstStyle/>
          <a:p>
            <a:pPr marL="0" indent="0">
              <a:buNone/>
            </a:pPr>
            <a:r>
              <a:rPr lang="en-US" sz="2800"/>
              <a:t>System package diagram</a:t>
            </a:r>
          </a:p>
        </p:txBody>
      </p:sp>
      <p:pic>
        <p:nvPicPr>
          <p:cNvPr id="4" name="Hình ảnh 3" descr="Ảnh có chứa biểu đồ, Kế hoạch, Bản vẽ kỹ thuật, sơ đồ&#10;&#10;Mô tả được tự động tạo">
            <a:extLst>
              <a:ext uri="{FF2B5EF4-FFF2-40B4-BE49-F238E27FC236}">
                <a16:creationId xmlns:a16="http://schemas.microsoft.com/office/drawing/2014/main" id="{A82584E7-DCAF-5433-0C48-2C9E99F54088}"/>
              </a:ext>
            </a:extLst>
          </p:cNvPr>
          <p:cNvPicPr>
            <a:picLocks noChangeAspect="1"/>
          </p:cNvPicPr>
          <p:nvPr/>
        </p:nvPicPr>
        <p:blipFill>
          <a:blip r:embed="rId2"/>
          <a:stretch>
            <a:fillRect/>
          </a:stretch>
        </p:blipFill>
        <p:spPr>
          <a:xfrm>
            <a:off x="2435732" y="1459735"/>
            <a:ext cx="4254175" cy="5067760"/>
          </a:xfrm>
          <a:prstGeom prst="rect">
            <a:avLst/>
          </a:prstGeom>
        </p:spPr>
      </p:pic>
    </p:spTree>
    <p:extLst>
      <p:ext uri="{BB962C8B-B14F-4D97-AF65-F5344CB8AC3E}">
        <p14:creationId xmlns:p14="http://schemas.microsoft.com/office/powerpoint/2010/main" val="96735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a:bodyPr>
          <a:lstStyle/>
          <a:p>
            <a:r>
              <a:rPr lang="en-US"/>
              <a:t>Demonstration</a:t>
            </a:r>
            <a:endParaRPr lang="en-US" i="1"/>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vert="horz" lIns="91440" tIns="45720" rIns="91440" bIns="45720" rtlCol="0" anchor="t">
            <a:normAutofit/>
          </a:bodyPr>
          <a:lstStyle/>
          <a:p>
            <a:pPr marL="0" indent="0">
              <a:buNone/>
            </a:pPr>
            <a:r>
              <a:rPr lang="en-US" sz="3600"/>
              <a:t>User Authentication Workflow</a:t>
            </a:r>
          </a:p>
        </p:txBody>
      </p:sp>
      <p:pic>
        <p:nvPicPr>
          <p:cNvPr id="4" name="Hình ảnh 3" descr="Ảnh có chứa văn bản, biểu đồ, Kế hoạch, Bản vẽ kỹ thuật&#10;&#10;Mô tả được tự động tạo">
            <a:extLst>
              <a:ext uri="{FF2B5EF4-FFF2-40B4-BE49-F238E27FC236}">
                <a16:creationId xmlns:a16="http://schemas.microsoft.com/office/drawing/2014/main" id="{FECB03EE-A6A7-5622-5289-3DC379A750DD}"/>
              </a:ext>
            </a:extLst>
          </p:cNvPr>
          <p:cNvPicPr>
            <a:picLocks noChangeAspect="1"/>
          </p:cNvPicPr>
          <p:nvPr/>
        </p:nvPicPr>
        <p:blipFill>
          <a:blip r:embed="rId2"/>
          <a:stretch>
            <a:fillRect/>
          </a:stretch>
        </p:blipFill>
        <p:spPr>
          <a:xfrm>
            <a:off x="1071390" y="1470178"/>
            <a:ext cx="7010399" cy="4789812"/>
          </a:xfrm>
          <a:prstGeom prst="rect">
            <a:avLst/>
          </a:prstGeom>
        </p:spPr>
      </p:pic>
    </p:spTree>
    <p:extLst>
      <p:ext uri="{BB962C8B-B14F-4D97-AF65-F5344CB8AC3E}">
        <p14:creationId xmlns:p14="http://schemas.microsoft.com/office/powerpoint/2010/main" val="107918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00C4-17DC-43EE-A901-28EA779F62AE}"/>
              </a:ext>
            </a:extLst>
          </p:cNvPr>
          <p:cNvSpPr>
            <a:spLocks noGrp="1"/>
          </p:cNvSpPr>
          <p:nvPr>
            <p:ph type="title"/>
          </p:nvPr>
        </p:nvSpPr>
        <p:spPr/>
        <p:txBody>
          <a:bodyPr>
            <a:normAutofit/>
          </a:bodyPr>
          <a:lstStyle/>
          <a:p>
            <a:r>
              <a:rPr lang="en-US"/>
              <a:t>Project Overview</a:t>
            </a:r>
          </a:p>
        </p:txBody>
      </p:sp>
      <p:sp>
        <p:nvSpPr>
          <p:cNvPr id="3" name="Content Placeholder 2">
            <a:extLst>
              <a:ext uri="{FF2B5EF4-FFF2-40B4-BE49-F238E27FC236}">
                <a16:creationId xmlns:a16="http://schemas.microsoft.com/office/drawing/2014/main" id="{C7C2EF73-F99E-4649-8375-F8A56925AAF7}"/>
              </a:ext>
            </a:extLst>
          </p:cNvPr>
          <p:cNvSpPr>
            <a:spLocks noGrp="1"/>
          </p:cNvSpPr>
          <p:nvPr>
            <p:ph idx="1"/>
          </p:nvPr>
        </p:nvSpPr>
        <p:spPr>
          <a:xfrm>
            <a:off x="402249" y="1064236"/>
            <a:ext cx="8284551" cy="5314147"/>
          </a:xfrm>
        </p:spPr>
        <p:txBody>
          <a:bodyPr vert="horz" lIns="91440" tIns="45720" rIns="91440" bIns="45720" rtlCol="0" anchor="t">
            <a:normAutofit/>
          </a:bodyPr>
          <a:lstStyle/>
          <a:p>
            <a:pPr marL="0" indent="0">
              <a:buNone/>
            </a:pPr>
            <a:r>
              <a:rPr lang="en-US" sz="2800">
                <a:cs typeface="Calibri"/>
              </a:rPr>
              <a:t>Product introduction &amp; scope:</a:t>
            </a:r>
          </a:p>
          <a:p>
            <a:pPr marL="0" indent="0">
              <a:buNone/>
            </a:pPr>
            <a:r>
              <a:rPr lang="en-US" sz="2800">
                <a:latin typeface="Calibri"/>
                <a:cs typeface="Calibri"/>
              </a:rPr>
              <a:t> - Introduction: </a:t>
            </a:r>
            <a:r>
              <a:rPr lang="en-US" sz="2400">
                <a:solidFill>
                  <a:schemeClr val="tx1"/>
                </a:solidFill>
                <a:ea typeface="+mn-lt"/>
                <a:cs typeface="+mn-lt"/>
              </a:rPr>
              <a:t>Managing projects across various teams and departments can be complex and challenging, especially as organizations grow. This Project Management System (PMS) was developed to address these challenges by providing an all-in-one online platform that improves collaboration, accountability, and oversight</a:t>
            </a:r>
            <a:r>
              <a:rPr lang="en-US" sz="2400">
                <a:solidFill>
                  <a:srgbClr val="000000"/>
                </a:solidFill>
                <a:latin typeface="Calibri"/>
                <a:cs typeface="Calibri"/>
              </a:rPr>
              <a:t>.</a:t>
            </a:r>
            <a:endParaRPr lang="en-US" sz="2400">
              <a:solidFill>
                <a:srgbClr val="000000"/>
              </a:solidFill>
              <a:latin typeface="Calibri"/>
              <a:ea typeface="Calibri"/>
              <a:cs typeface="Calibri"/>
            </a:endParaRPr>
          </a:p>
          <a:p>
            <a:pPr marL="0" indent="0">
              <a:buNone/>
            </a:pPr>
            <a:r>
              <a:rPr lang="en-US" sz="2800">
                <a:latin typeface="Calibri"/>
                <a:ea typeface="Calibri"/>
                <a:cs typeface="Calibri"/>
              </a:rPr>
              <a:t> - Scope: </a:t>
            </a:r>
            <a:r>
              <a:rPr lang="en-US" sz="2400">
                <a:solidFill>
                  <a:srgbClr val="000000"/>
                </a:solidFill>
                <a:latin typeface="Calibri"/>
                <a:ea typeface="Calibri"/>
                <a:cs typeface="Calibri"/>
              </a:rPr>
              <a:t>The Project Management System (PMS) is designed to assist organizations in managing their projects information online. The system provides a framework for managing project milestones, teams, allocation resources, set up domains and many more features.</a:t>
            </a:r>
            <a:endParaRPr lang="en-US" sz="2800"/>
          </a:p>
        </p:txBody>
      </p:sp>
    </p:spTree>
    <p:extLst>
      <p:ext uri="{BB962C8B-B14F-4D97-AF65-F5344CB8AC3E}">
        <p14:creationId xmlns:p14="http://schemas.microsoft.com/office/powerpoint/2010/main" val="73741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a:bodyPr>
          <a:lstStyle/>
          <a:p>
            <a:r>
              <a:rPr lang="en-US"/>
              <a:t>Demonstration</a:t>
            </a:r>
            <a:endParaRPr lang="en-US" i="1"/>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vert="horz" lIns="91440" tIns="45720" rIns="91440" bIns="45720" rtlCol="0" anchor="t">
            <a:normAutofit/>
          </a:bodyPr>
          <a:lstStyle/>
          <a:p>
            <a:pPr marL="0" indent="0">
              <a:buNone/>
            </a:pPr>
            <a:r>
              <a:rPr lang="en-US" sz="3600" err="1"/>
              <a:t>Adminstration</a:t>
            </a:r>
            <a:r>
              <a:rPr lang="en-US" sz="3600"/>
              <a:t> Workflow</a:t>
            </a:r>
          </a:p>
        </p:txBody>
      </p:sp>
      <p:pic>
        <p:nvPicPr>
          <p:cNvPr id="4" name="Hình ảnh 3" descr="Ảnh có chứa biểu đồ, văn bản, Kế hoạch, Bản vẽ kỹ thuật&#10;&#10;Mô tả được tự động tạo">
            <a:extLst>
              <a:ext uri="{FF2B5EF4-FFF2-40B4-BE49-F238E27FC236}">
                <a16:creationId xmlns:a16="http://schemas.microsoft.com/office/drawing/2014/main" id="{2D6CC0CC-9008-D198-72C8-93338A2A08AC}"/>
              </a:ext>
            </a:extLst>
          </p:cNvPr>
          <p:cNvPicPr>
            <a:picLocks noChangeAspect="1"/>
          </p:cNvPicPr>
          <p:nvPr/>
        </p:nvPicPr>
        <p:blipFill>
          <a:blip r:embed="rId2"/>
          <a:stretch>
            <a:fillRect/>
          </a:stretch>
        </p:blipFill>
        <p:spPr>
          <a:xfrm>
            <a:off x="268995" y="1634628"/>
            <a:ext cx="8606009" cy="4745515"/>
          </a:xfrm>
          <a:prstGeom prst="rect">
            <a:avLst/>
          </a:prstGeom>
        </p:spPr>
      </p:pic>
    </p:spTree>
    <p:extLst>
      <p:ext uri="{BB962C8B-B14F-4D97-AF65-F5344CB8AC3E}">
        <p14:creationId xmlns:p14="http://schemas.microsoft.com/office/powerpoint/2010/main" val="2130567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rmAutofit/>
          </a:bodyPr>
          <a:lstStyle/>
          <a:p>
            <a:r>
              <a:rPr lang="en-US"/>
              <a:t>Demonstration</a:t>
            </a:r>
            <a:endParaRPr lang="en-US" i="1"/>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p:txBody>
          <a:bodyPr vert="horz" lIns="91440" tIns="45720" rIns="91440" bIns="45720" rtlCol="0" anchor="t">
            <a:normAutofit/>
          </a:bodyPr>
          <a:lstStyle/>
          <a:p>
            <a:pPr marL="0" indent="0">
              <a:buNone/>
            </a:pPr>
            <a:r>
              <a:rPr lang="en-US" sz="3600"/>
              <a:t>Project management Workflow</a:t>
            </a:r>
            <a:endParaRPr lang="en-US" sz="3600">
              <a:cs typeface="Calibri"/>
            </a:endParaRPr>
          </a:p>
        </p:txBody>
      </p:sp>
      <p:pic>
        <p:nvPicPr>
          <p:cNvPr id="5" name="Hình ảnh 4" descr="Ảnh có chứa văn bản, biểu đồ, Kế hoạch, ảnh chụp màn hình&#10;&#10;Mô tả được tự động tạo">
            <a:extLst>
              <a:ext uri="{FF2B5EF4-FFF2-40B4-BE49-F238E27FC236}">
                <a16:creationId xmlns:a16="http://schemas.microsoft.com/office/drawing/2014/main" id="{24E9B65F-BC48-7595-B5D2-84DBBC9B9CEB}"/>
              </a:ext>
            </a:extLst>
          </p:cNvPr>
          <p:cNvPicPr>
            <a:picLocks noChangeAspect="1"/>
          </p:cNvPicPr>
          <p:nvPr/>
        </p:nvPicPr>
        <p:blipFill>
          <a:blip r:embed="rId2"/>
          <a:stretch>
            <a:fillRect/>
          </a:stretch>
        </p:blipFill>
        <p:spPr>
          <a:xfrm>
            <a:off x="461790" y="1717943"/>
            <a:ext cx="8220419" cy="4468716"/>
          </a:xfrm>
          <a:prstGeom prst="rect">
            <a:avLst/>
          </a:prstGeom>
        </p:spPr>
      </p:pic>
    </p:spTree>
    <p:extLst>
      <p:ext uri="{BB962C8B-B14F-4D97-AF65-F5344CB8AC3E}">
        <p14:creationId xmlns:p14="http://schemas.microsoft.com/office/powerpoint/2010/main" val="2651635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04E9-5FA8-BB81-5C52-3336C4F1234B}"/>
              </a:ext>
            </a:extLst>
          </p:cNvPr>
          <p:cNvSpPr>
            <a:spLocks noGrp="1"/>
          </p:cNvSpPr>
          <p:nvPr>
            <p:ph type="title"/>
          </p:nvPr>
        </p:nvSpPr>
        <p:spPr/>
        <p:txBody>
          <a:bodyPr/>
          <a:lstStyle/>
          <a:p>
            <a:r>
              <a:rPr lang="en-US">
                <a:cs typeface="Calibri"/>
              </a:rPr>
              <a:t>Demonstration</a:t>
            </a:r>
            <a:endParaRPr lang="en-US"/>
          </a:p>
        </p:txBody>
      </p:sp>
      <p:sp>
        <p:nvSpPr>
          <p:cNvPr id="3" name="Content Placeholder 2">
            <a:extLst>
              <a:ext uri="{FF2B5EF4-FFF2-40B4-BE49-F238E27FC236}">
                <a16:creationId xmlns:a16="http://schemas.microsoft.com/office/drawing/2014/main" id="{0DAA8300-B8F1-DD25-64C4-0B3C8CD25095}"/>
              </a:ext>
            </a:extLst>
          </p:cNvPr>
          <p:cNvSpPr>
            <a:spLocks noGrp="1"/>
          </p:cNvSpPr>
          <p:nvPr>
            <p:ph idx="1"/>
          </p:nvPr>
        </p:nvSpPr>
        <p:spPr/>
        <p:txBody>
          <a:bodyPr vert="horz" lIns="91440" tIns="45720" rIns="91440" bIns="45720" rtlCol="0" anchor="t">
            <a:normAutofit/>
          </a:bodyPr>
          <a:lstStyle/>
          <a:p>
            <a:r>
              <a:rPr lang="en-US" sz="3600">
                <a:cs typeface="Calibri"/>
              </a:rPr>
              <a:t>Domain management Workflow</a:t>
            </a:r>
            <a:endParaRPr lang="en-US" sz="3600"/>
          </a:p>
        </p:txBody>
      </p:sp>
      <p:pic>
        <p:nvPicPr>
          <p:cNvPr id="5" name="Hình ảnh 4">
            <a:extLst>
              <a:ext uri="{FF2B5EF4-FFF2-40B4-BE49-F238E27FC236}">
                <a16:creationId xmlns:a16="http://schemas.microsoft.com/office/drawing/2014/main" id="{DCC8B1CF-4DF1-80C8-D903-A747AA41D7F3}"/>
              </a:ext>
            </a:extLst>
          </p:cNvPr>
          <p:cNvPicPr>
            <a:picLocks noChangeAspect="1"/>
          </p:cNvPicPr>
          <p:nvPr/>
        </p:nvPicPr>
        <p:blipFill>
          <a:blip r:embed="rId2"/>
          <a:stretch>
            <a:fillRect/>
          </a:stretch>
        </p:blipFill>
        <p:spPr>
          <a:xfrm>
            <a:off x="0" y="1480435"/>
            <a:ext cx="9144000" cy="3897131"/>
          </a:xfrm>
          <a:prstGeom prst="rect">
            <a:avLst/>
          </a:prstGeom>
        </p:spPr>
      </p:pic>
    </p:spTree>
    <p:extLst>
      <p:ext uri="{BB962C8B-B14F-4D97-AF65-F5344CB8AC3E}">
        <p14:creationId xmlns:p14="http://schemas.microsoft.com/office/powerpoint/2010/main" val="269446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734FD03-FF43-ED32-D9E1-6C8B5C518CDB}"/>
              </a:ext>
            </a:extLst>
          </p:cNvPr>
          <p:cNvSpPr>
            <a:spLocks noGrp="1"/>
          </p:cNvSpPr>
          <p:nvPr>
            <p:ph type="title"/>
          </p:nvPr>
        </p:nvSpPr>
        <p:spPr/>
        <p:txBody>
          <a:bodyPr/>
          <a:lstStyle/>
          <a:p>
            <a:r>
              <a:rPr lang="en-US">
                <a:latin typeface="Calibri"/>
                <a:cs typeface="Calibri"/>
              </a:rPr>
              <a:t>Demonstration</a:t>
            </a:r>
            <a:endParaRPr lang="vi-VN"/>
          </a:p>
        </p:txBody>
      </p:sp>
      <p:sp>
        <p:nvSpPr>
          <p:cNvPr id="3" name="Chỗ dành sẵn cho Nội dung 2">
            <a:extLst>
              <a:ext uri="{FF2B5EF4-FFF2-40B4-BE49-F238E27FC236}">
                <a16:creationId xmlns:a16="http://schemas.microsoft.com/office/drawing/2014/main" id="{BAD80ADC-DE50-6724-01A3-47FD6404E451}"/>
              </a:ext>
            </a:extLst>
          </p:cNvPr>
          <p:cNvSpPr>
            <a:spLocks noGrp="1"/>
          </p:cNvSpPr>
          <p:nvPr>
            <p:ph idx="1"/>
          </p:nvPr>
        </p:nvSpPr>
        <p:spPr/>
        <p:txBody>
          <a:bodyPr vert="horz" lIns="91440" tIns="45720" rIns="91440" bIns="45720" rtlCol="0" anchor="t">
            <a:normAutofit/>
          </a:bodyPr>
          <a:lstStyle/>
          <a:p>
            <a:r>
              <a:rPr lang="vi-VN" err="1">
                <a:latin typeface="Arial"/>
                <a:cs typeface="Arial"/>
              </a:rPr>
              <a:t>Issue</a:t>
            </a:r>
            <a:r>
              <a:rPr lang="vi-VN">
                <a:latin typeface="Arial"/>
                <a:cs typeface="Arial"/>
              </a:rPr>
              <a:t> </a:t>
            </a:r>
            <a:r>
              <a:rPr lang="vi-VN" err="1">
                <a:latin typeface="Arial"/>
                <a:cs typeface="Arial"/>
              </a:rPr>
              <a:t>Workflow</a:t>
            </a:r>
          </a:p>
        </p:txBody>
      </p:sp>
      <p:pic>
        <p:nvPicPr>
          <p:cNvPr id="4" name="Hình ảnh 3" descr="Ảnh có chứa biểu đồ, văn bản, Bản vẽ kỹ thuật, Kế hoạch&#10;&#10;Mô tả được tự động tạo">
            <a:extLst>
              <a:ext uri="{FF2B5EF4-FFF2-40B4-BE49-F238E27FC236}">
                <a16:creationId xmlns:a16="http://schemas.microsoft.com/office/drawing/2014/main" id="{EC848FCC-44F9-8552-C80D-BBE47FB37089}"/>
              </a:ext>
            </a:extLst>
          </p:cNvPr>
          <p:cNvPicPr>
            <a:picLocks noChangeAspect="1"/>
          </p:cNvPicPr>
          <p:nvPr/>
        </p:nvPicPr>
        <p:blipFill>
          <a:blip r:embed="rId2"/>
          <a:srcRect l="4333" t="3765" r="4679" b="10118"/>
          <a:stretch/>
        </p:blipFill>
        <p:spPr>
          <a:xfrm>
            <a:off x="1083653" y="1563198"/>
            <a:ext cx="6976903" cy="4807849"/>
          </a:xfrm>
          <a:prstGeom prst="rect">
            <a:avLst/>
          </a:prstGeom>
        </p:spPr>
      </p:pic>
    </p:spTree>
    <p:extLst>
      <p:ext uri="{BB962C8B-B14F-4D97-AF65-F5344CB8AC3E}">
        <p14:creationId xmlns:p14="http://schemas.microsoft.com/office/powerpoint/2010/main" val="113187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35F5-1125-2DBA-62A0-7AED8A56ACE5}"/>
              </a:ext>
            </a:extLst>
          </p:cNvPr>
          <p:cNvSpPr>
            <a:spLocks noGrp="1"/>
          </p:cNvSpPr>
          <p:nvPr>
            <p:ph type="title"/>
          </p:nvPr>
        </p:nvSpPr>
        <p:spPr/>
        <p:txBody>
          <a:bodyPr/>
          <a:lstStyle/>
          <a:p>
            <a:r>
              <a:rPr lang="en-US">
                <a:ea typeface="Calibri"/>
                <a:cs typeface="Calibri"/>
              </a:rPr>
              <a:t>Demonstration</a:t>
            </a:r>
            <a:endParaRPr lang="en-US"/>
          </a:p>
        </p:txBody>
      </p:sp>
      <p:sp>
        <p:nvSpPr>
          <p:cNvPr id="3" name="Content Placeholder 2">
            <a:extLst>
              <a:ext uri="{FF2B5EF4-FFF2-40B4-BE49-F238E27FC236}">
                <a16:creationId xmlns:a16="http://schemas.microsoft.com/office/drawing/2014/main" id="{D878FA3C-6369-7123-7E54-134FE9519AE6}"/>
              </a:ext>
            </a:extLst>
          </p:cNvPr>
          <p:cNvSpPr>
            <a:spLocks noGrp="1"/>
          </p:cNvSpPr>
          <p:nvPr>
            <p:ph idx="1"/>
          </p:nvPr>
        </p:nvSpPr>
        <p:spPr/>
        <p:txBody>
          <a:bodyPr vert="horz" lIns="91440" tIns="45720" rIns="91440" bIns="45720" rtlCol="0" anchor="t">
            <a:normAutofit/>
          </a:bodyPr>
          <a:lstStyle/>
          <a:p>
            <a:r>
              <a:rPr lang="en-US" sz="3600">
                <a:ea typeface="Calibri"/>
                <a:cs typeface="Calibri"/>
              </a:rPr>
              <a:t>Defect Workflow</a:t>
            </a:r>
          </a:p>
        </p:txBody>
      </p:sp>
      <p:pic>
        <p:nvPicPr>
          <p:cNvPr id="4" name="Picture 3" descr="A diagram of a project management&#10;&#10;Description automatically generated">
            <a:extLst>
              <a:ext uri="{FF2B5EF4-FFF2-40B4-BE49-F238E27FC236}">
                <a16:creationId xmlns:a16="http://schemas.microsoft.com/office/drawing/2014/main" id="{F889160E-6053-A308-6564-0EDC96B15DAB}"/>
              </a:ext>
            </a:extLst>
          </p:cNvPr>
          <p:cNvPicPr>
            <a:picLocks noChangeAspect="1"/>
          </p:cNvPicPr>
          <p:nvPr/>
        </p:nvPicPr>
        <p:blipFill>
          <a:blip r:embed="rId2"/>
          <a:stretch>
            <a:fillRect/>
          </a:stretch>
        </p:blipFill>
        <p:spPr>
          <a:xfrm>
            <a:off x="1030995" y="1711726"/>
            <a:ext cx="7082009" cy="4337317"/>
          </a:xfrm>
          <a:prstGeom prst="rect">
            <a:avLst/>
          </a:prstGeom>
        </p:spPr>
      </p:pic>
    </p:spTree>
    <p:extLst>
      <p:ext uri="{BB962C8B-B14F-4D97-AF65-F5344CB8AC3E}">
        <p14:creationId xmlns:p14="http://schemas.microsoft.com/office/powerpoint/2010/main" val="183076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B90A-89D3-94F0-DDAB-2E235E2F6AFA}"/>
              </a:ext>
            </a:extLst>
          </p:cNvPr>
          <p:cNvSpPr>
            <a:spLocks noGrp="1"/>
          </p:cNvSpPr>
          <p:nvPr>
            <p:ph type="title"/>
          </p:nvPr>
        </p:nvSpPr>
        <p:spPr/>
        <p:txBody>
          <a:bodyPr/>
          <a:lstStyle/>
          <a:p>
            <a:r>
              <a:rPr lang="en-US">
                <a:cs typeface="Calibri"/>
              </a:rPr>
              <a:t>Demonstration</a:t>
            </a:r>
            <a:endParaRPr lang="en-US"/>
          </a:p>
        </p:txBody>
      </p:sp>
      <p:sp>
        <p:nvSpPr>
          <p:cNvPr id="3" name="Content Placeholder 2">
            <a:extLst>
              <a:ext uri="{FF2B5EF4-FFF2-40B4-BE49-F238E27FC236}">
                <a16:creationId xmlns:a16="http://schemas.microsoft.com/office/drawing/2014/main" id="{A9E712F5-D628-8E78-E0BF-787ADEF0EFBA}"/>
              </a:ext>
            </a:extLst>
          </p:cNvPr>
          <p:cNvSpPr>
            <a:spLocks noGrp="1"/>
          </p:cNvSpPr>
          <p:nvPr>
            <p:ph idx="1"/>
          </p:nvPr>
        </p:nvSpPr>
        <p:spPr/>
        <p:txBody>
          <a:bodyPr vert="horz" lIns="91440" tIns="45720" rIns="91440" bIns="45720" rtlCol="0" anchor="t">
            <a:normAutofit/>
          </a:bodyPr>
          <a:lstStyle/>
          <a:p>
            <a:r>
              <a:rPr lang="en-US" sz="3600">
                <a:cs typeface="Calibri"/>
              </a:rPr>
              <a:t>Requirement Workflow</a:t>
            </a:r>
          </a:p>
        </p:txBody>
      </p:sp>
      <p:pic>
        <p:nvPicPr>
          <p:cNvPr id="5" name="Hình ảnh 4">
            <a:extLst>
              <a:ext uri="{FF2B5EF4-FFF2-40B4-BE49-F238E27FC236}">
                <a16:creationId xmlns:a16="http://schemas.microsoft.com/office/drawing/2014/main" id="{36995517-2EA4-1789-4942-F1C1E02CD28B}"/>
              </a:ext>
            </a:extLst>
          </p:cNvPr>
          <p:cNvPicPr>
            <a:picLocks noChangeAspect="1"/>
          </p:cNvPicPr>
          <p:nvPr/>
        </p:nvPicPr>
        <p:blipFill>
          <a:blip r:embed="rId2"/>
          <a:srcRect l="-304" t="4840" r="-298" b="-613"/>
          <a:stretch/>
        </p:blipFill>
        <p:spPr>
          <a:xfrm>
            <a:off x="955504" y="1565828"/>
            <a:ext cx="6869879" cy="4647074"/>
          </a:xfrm>
          <a:prstGeom prst="rect">
            <a:avLst/>
          </a:prstGeom>
        </p:spPr>
      </p:pic>
    </p:spTree>
    <p:extLst>
      <p:ext uri="{BB962C8B-B14F-4D97-AF65-F5344CB8AC3E}">
        <p14:creationId xmlns:p14="http://schemas.microsoft.com/office/powerpoint/2010/main" val="2215999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35F5-1125-2DBA-62A0-7AED8A56ACE5}"/>
              </a:ext>
            </a:extLst>
          </p:cNvPr>
          <p:cNvSpPr>
            <a:spLocks noGrp="1"/>
          </p:cNvSpPr>
          <p:nvPr>
            <p:ph type="title"/>
          </p:nvPr>
        </p:nvSpPr>
        <p:spPr/>
        <p:txBody>
          <a:bodyPr/>
          <a:lstStyle/>
          <a:p>
            <a:r>
              <a:rPr lang="en-US">
                <a:ea typeface="Calibri"/>
                <a:cs typeface="Calibri"/>
              </a:rPr>
              <a:t>Demonstration</a:t>
            </a:r>
            <a:endParaRPr lang="en-US"/>
          </a:p>
        </p:txBody>
      </p:sp>
      <p:sp>
        <p:nvSpPr>
          <p:cNvPr id="3" name="Content Placeholder 2">
            <a:extLst>
              <a:ext uri="{FF2B5EF4-FFF2-40B4-BE49-F238E27FC236}">
                <a16:creationId xmlns:a16="http://schemas.microsoft.com/office/drawing/2014/main" id="{D878FA3C-6369-7123-7E54-134FE9519AE6}"/>
              </a:ext>
            </a:extLst>
          </p:cNvPr>
          <p:cNvSpPr>
            <a:spLocks noGrp="1"/>
          </p:cNvSpPr>
          <p:nvPr>
            <p:ph idx="1"/>
          </p:nvPr>
        </p:nvSpPr>
        <p:spPr/>
        <p:txBody>
          <a:bodyPr vert="horz" lIns="91440" tIns="45720" rIns="91440" bIns="45720" rtlCol="0" anchor="t">
            <a:normAutofit/>
          </a:bodyPr>
          <a:lstStyle/>
          <a:p>
            <a:r>
              <a:rPr lang="en-US" sz="3600">
                <a:ea typeface="Calibri"/>
                <a:cs typeface="Calibri"/>
              </a:rPr>
              <a:t>Allocation Workflow</a:t>
            </a:r>
          </a:p>
        </p:txBody>
      </p:sp>
      <p:pic>
        <p:nvPicPr>
          <p:cNvPr id="5" name="Hình ảnh 4" descr="Ảnh có chứa văn bản, biểu đồ, ảnh chụp màn hình, Kế hoạch&#10;&#10;Mô tả được tự động tạo">
            <a:extLst>
              <a:ext uri="{FF2B5EF4-FFF2-40B4-BE49-F238E27FC236}">
                <a16:creationId xmlns:a16="http://schemas.microsoft.com/office/drawing/2014/main" id="{3273BB5E-18CC-8E4D-1F27-2A4FD3AADF04}"/>
              </a:ext>
            </a:extLst>
          </p:cNvPr>
          <p:cNvPicPr>
            <a:picLocks noChangeAspect="1"/>
          </p:cNvPicPr>
          <p:nvPr/>
        </p:nvPicPr>
        <p:blipFill>
          <a:blip r:embed="rId2"/>
          <a:stretch>
            <a:fillRect/>
          </a:stretch>
        </p:blipFill>
        <p:spPr>
          <a:xfrm>
            <a:off x="1246513" y="1622865"/>
            <a:ext cx="6660155" cy="4484438"/>
          </a:xfrm>
          <a:prstGeom prst="rect">
            <a:avLst/>
          </a:prstGeom>
        </p:spPr>
      </p:pic>
    </p:spTree>
    <p:extLst>
      <p:ext uri="{BB962C8B-B14F-4D97-AF65-F5344CB8AC3E}">
        <p14:creationId xmlns:p14="http://schemas.microsoft.com/office/powerpoint/2010/main" val="2700745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E1C0-52E8-5495-6CD0-D6C7B88E88C9}"/>
              </a:ext>
            </a:extLst>
          </p:cNvPr>
          <p:cNvSpPr>
            <a:spLocks noGrp="1"/>
          </p:cNvSpPr>
          <p:nvPr>
            <p:ph type="title"/>
          </p:nvPr>
        </p:nvSpPr>
        <p:spPr>
          <a:xfrm>
            <a:off x="2031726" y="637441"/>
            <a:ext cx="6655074" cy="339146"/>
          </a:xfrm>
        </p:spPr>
        <p:txBody>
          <a:bodyPr>
            <a:normAutofit fontScale="90000"/>
          </a:bodyPr>
          <a:lstStyle/>
          <a:p>
            <a:r>
              <a:rPr lang="en-US" sz="4000">
                <a:ea typeface="+mj-lt"/>
                <a:cs typeface="+mj-lt"/>
              </a:rPr>
              <a:t>Project Overview</a:t>
            </a:r>
          </a:p>
          <a:p>
            <a:endParaRPr lang="en-US" sz="4500" b="0">
              <a:solidFill>
                <a:srgbClr val="2B6DB6"/>
              </a:solidFill>
              <a:cs typeface="Calibri"/>
            </a:endParaRPr>
          </a:p>
        </p:txBody>
      </p:sp>
      <p:sp>
        <p:nvSpPr>
          <p:cNvPr id="3" name="Content Placeholder 2">
            <a:extLst>
              <a:ext uri="{FF2B5EF4-FFF2-40B4-BE49-F238E27FC236}">
                <a16:creationId xmlns:a16="http://schemas.microsoft.com/office/drawing/2014/main" id="{DEF55A2C-AAEB-2F54-8DF6-6088B28F5A0D}"/>
              </a:ext>
            </a:extLst>
          </p:cNvPr>
          <p:cNvSpPr>
            <a:spLocks noGrp="1"/>
          </p:cNvSpPr>
          <p:nvPr>
            <p:ph idx="1"/>
          </p:nvPr>
        </p:nvSpPr>
        <p:spPr/>
        <p:txBody>
          <a:bodyPr vert="horz" lIns="91440" tIns="45720" rIns="91440" bIns="45720" rtlCol="0" anchor="t">
            <a:normAutofit/>
          </a:bodyPr>
          <a:lstStyle/>
          <a:p>
            <a:pPr marL="0" indent="0">
              <a:buNone/>
            </a:pPr>
            <a:r>
              <a:rPr lang="en-US">
                <a:ea typeface="Calibri"/>
                <a:cs typeface="Calibri"/>
              </a:rPr>
              <a:t>Member:</a:t>
            </a:r>
          </a:p>
          <a:p>
            <a:pPr algn="just">
              <a:buNone/>
            </a:pPr>
            <a:r>
              <a:rPr lang="en-US" sz="2500">
                <a:solidFill>
                  <a:srgbClr val="000000"/>
                </a:solidFill>
                <a:latin typeface="Arial"/>
                <a:ea typeface="Calibri"/>
                <a:cs typeface="Arial"/>
              </a:rPr>
              <a:t>  Team Member:</a:t>
            </a:r>
          </a:p>
          <a:p>
            <a:pPr algn="just">
              <a:buNone/>
            </a:pPr>
            <a:r>
              <a:rPr lang="en-US" sz="2500">
                <a:solidFill>
                  <a:srgbClr val="000000"/>
                </a:solidFill>
                <a:latin typeface="Arial"/>
                <a:ea typeface="Calibri"/>
                <a:cs typeface="Arial"/>
              </a:rPr>
              <a:t>+ Nguyễn Đức Đạt - HE187230 (Leader)</a:t>
            </a:r>
          </a:p>
          <a:p>
            <a:pPr algn="just">
              <a:buNone/>
            </a:pPr>
            <a:r>
              <a:rPr lang="en-US" sz="2500">
                <a:solidFill>
                  <a:srgbClr val="000000"/>
                </a:solidFill>
                <a:latin typeface="Arial"/>
                <a:ea typeface="Calibri"/>
                <a:cs typeface="Arial"/>
              </a:rPr>
              <a:t>+ Nguyễn Minh Nghĩa - HE172754 (Dev)</a:t>
            </a:r>
          </a:p>
          <a:p>
            <a:pPr algn="just">
              <a:buNone/>
            </a:pPr>
            <a:r>
              <a:rPr lang="en-US" sz="2500">
                <a:solidFill>
                  <a:srgbClr val="000000"/>
                </a:solidFill>
                <a:latin typeface="Arial"/>
                <a:ea typeface="Calibri"/>
                <a:cs typeface="Arial"/>
              </a:rPr>
              <a:t>+ Phạm Nhật Minh - HE187288 (Dev)</a:t>
            </a:r>
          </a:p>
          <a:p>
            <a:pPr algn="just">
              <a:buNone/>
            </a:pPr>
            <a:r>
              <a:rPr lang="en-US" sz="2500">
                <a:solidFill>
                  <a:srgbClr val="000000"/>
                </a:solidFill>
                <a:latin typeface="Arial"/>
                <a:ea typeface="Calibri"/>
                <a:cs typeface="Arial"/>
              </a:rPr>
              <a:t>+ Nguyễn Quốc Anh - HE180388 (Dev)</a:t>
            </a:r>
          </a:p>
          <a:p>
            <a:pPr algn="just">
              <a:buNone/>
            </a:pPr>
            <a:r>
              <a:rPr lang="en-US" sz="2400">
                <a:solidFill>
                  <a:srgbClr val="000000"/>
                </a:solidFill>
                <a:latin typeface="Arial"/>
                <a:ea typeface="Calibri"/>
                <a:cs typeface="Arial"/>
              </a:rPr>
              <a:t>+ Vũ Văn Trường - HE173305(Dev)  </a:t>
            </a:r>
          </a:p>
          <a:p>
            <a:pPr marL="0" indent="0">
              <a:buNone/>
            </a:pPr>
            <a:br>
              <a:rPr lang="en-US"/>
            </a:br>
            <a:endParaRPr lang="en-US"/>
          </a:p>
        </p:txBody>
      </p:sp>
    </p:spTree>
    <p:extLst>
      <p:ext uri="{BB962C8B-B14F-4D97-AF65-F5344CB8AC3E}">
        <p14:creationId xmlns:p14="http://schemas.microsoft.com/office/powerpoint/2010/main" val="192281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B052-3A02-4C59-0191-C1F9F13E876A}"/>
              </a:ext>
            </a:extLst>
          </p:cNvPr>
          <p:cNvSpPr>
            <a:spLocks noGrp="1"/>
          </p:cNvSpPr>
          <p:nvPr>
            <p:ph type="title"/>
          </p:nvPr>
        </p:nvSpPr>
        <p:spPr>
          <a:xfrm>
            <a:off x="1921822" y="252779"/>
            <a:ext cx="6764977" cy="822722"/>
          </a:xfrm>
        </p:spPr>
        <p:txBody>
          <a:bodyPr/>
          <a:lstStyle/>
          <a:p>
            <a:r>
              <a:rPr lang="en-US">
                <a:cs typeface="Calibri"/>
              </a:rPr>
              <a:t>Project Overview</a:t>
            </a:r>
            <a:endParaRPr lang="en-US" b="0">
              <a:solidFill>
                <a:srgbClr val="000000"/>
              </a:solidFill>
              <a:cs typeface="Calibri"/>
            </a:endParaRPr>
          </a:p>
          <a:p>
            <a:endParaRPr lang="en-US">
              <a:cs typeface="Calibri"/>
            </a:endParaRPr>
          </a:p>
        </p:txBody>
      </p:sp>
      <p:sp>
        <p:nvSpPr>
          <p:cNvPr id="3" name="Content Placeholder 2">
            <a:extLst>
              <a:ext uri="{FF2B5EF4-FFF2-40B4-BE49-F238E27FC236}">
                <a16:creationId xmlns:a16="http://schemas.microsoft.com/office/drawing/2014/main" id="{A7034B16-A501-F999-95E1-0BE58530D4C6}"/>
              </a:ext>
            </a:extLst>
          </p:cNvPr>
          <p:cNvSpPr>
            <a:spLocks noGrp="1"/>
          </p:cNvSpPr>
          <p:nvPr>
            <p:ph idx="1"/>
          </p:nvPr>
        </p:nvSpPr>
        <p:spPr>
          <a:xfrm>
            <a:off x="731959" y="1163149"/>
            <a:ext cx="7515226" cy="5105331"/>
          </a:xfrm>
        </p:spPr>
        <p:txBody>
          <a:bodyPr vert="horz" lIns="91440" tIns="45720" rIns="91440" bIns="45720" rtlCol="0" anchor="t">
            <a:normAutofit/>
          </a:bodyPr>
          <a:lstStyle/>
          <a:p>
            <a:pPr marL="0" indent="0">
              <a:buNone/>
            </a:pPr>
            <a:r>
              <a:rPr lang="en-US" sz="1800">
                <a:ea typeface="Calibri"/>
                <a:cs typeface="Calibri"/>
              </a:rPr>
              <a:t>Team Work</a:t>
            </a:r>
          </a:p>
          <a:p>
            <a:pPr marL="0" indent="0">
              <a:buNone/>
            </a:pPr>
            <a:r>
              <a:rPr lang="en-US" sz="1800">
                <a:solidFill>
                  <a:srgbClr val="000000"/>
                </a:solidFill>
                <a:latin typeface="Calibri"/>
                <a:ea typeface="Lato"/>
                <a:cs typeface="Lato"/>
              </a:rPr>
              <a:t>      1. Project communication</a:t>
            </a:r>
            <a:endParaRPr lang="en-US" sz="1800">
              <a:latin typeface="Calibri"/>
              <a:ea typeface="Calibri"/>
              <a:cs typeface="Calibri"/>
            </a:endParaRPr>
          </a:p>
          <a:p>
            <a:pPr marL="914400" lvl="1" indent="-514350">
              <a:buFont typeface="Calibri,Sans-Serif" panose="020B0604020202020204" pitchFamily="34" charset="0"/>
              <a:buChar char="-"/>
            </a:pPr>
            <a:r>
              <a:rPr lang="en-US" sz="1800">
                <a:solidFill>
                  <a:srgbClr val="000000"/>
                </a:solidFill>
                <a:latin typeface="Calibri"/>
                <a:ea typeface="Lato"/>
                <a:cs typeface="Calibri"/>
              </a:rPr>
              <a:t>When starting an iteration , the Leader will schedule a meeting to assign tasks to team members. </a:t>
            </a:r>
          </a:p>
          <a:p>
            <a:pPr marL="914400" lvl="1" indent="-514350">
              <a:buFont typeface="Calibri,Sans-Serif" panose="020B0604020202020204" pitchFamily="34" charset="0"/>
              <a:buChar char="-"/>
            </a:pPr>
            <a:r>
              <a:rPr lang="en-US" sz="1800">
                <a:solidFill>
                  <a:srgbClr val="000000"/>
                </a:solidFill>
                <a:latin typeface="Calibri"/>
                <a:ea typeface="Lato"/>
                <a:cs typeface="Calibri"/>
              </a:rPr>
              <a:t>Meeting: 2 times a week.</a:t>
            </a:r>
            <a:endParaRPr lang="en-US" sz="1800">
              <a:latin typeface="Calibri"/>
              <a:ea typeface="Lato"/>
              <a:cs typeface="Arial"/>
            </a:endParaRPr>
          </a:p>
          <a:p>
            <a:pPr marL="914400" lvl="1" indent="-514350">
              <a:buFont typeface="Calibri,Sans-Serif" panose="020B0604020202020204" pitchFamily="34" charset="0"/>
              <a:buChar char="-"/>
            </a:pPr>
            <a:r>
              <a:rPr lang="en-US" sz="1800">
                <a:solidFill>
                  <a:srgbClr val="000000"/>
                </a:solidFill>
                <a:latin typeface="Calibri"/>
                <a:ea typeface="Lato"/>
                <a:cs typeface="Lato"/>
              </a:rPr>
              <a:t>GG-meet.</a:t>
            </a:r>
          </a:p>
          <a:p>
            <a:pPr marL="400050" lvl="1" indent="0">
              <a:buNone/>
            </a:pPr>
            <a:r>
              <a:rPr lang="en-US" sz="1800">
                <a:solidFill>
                  <a:srgbClr val="000000"/>
                </a:solidFill>
                <a:latin typeface="Calibri"/>
                <a:ea typeface="Lato"/>
                <a:cs typeface="Lato"/>
              </a:rPr>
              <a:t>2.   Issue</a:t>
            </a:r>
            <a:endParaRPr lang="en-US" sz="1800">
              <a:latin typeface="Calibri"/>
              <a:ea typeface="Lato"/>
              <a:cs typeface="Arial"/>
            </a:endParaRPr>
          </a:p>
          <a:p>
            <a:pPr marL="228600" lvl="1" indent="0">
              <a:buNone/>
            </a:pPr>
            <a:r>
              <a:rPr lang="en-US" sz="1800">
                <a:solidFill>
                  <a:srgbClr val="000000"/>
                </a:solidFill>
                <a:latin typeface="Calibri"/>
                <a:ea typeface="Lato"/>
                <a:cs typeface="Calibri"/>
              </a:rPr>
              <a:t>    -  When there are difficulties or questions during work, team members will discuss with each other to come up with a final solution. </a:t>
            </a:r>
            <a:endParaRPr lang="en-US" sz="1800">
              <a:solidFill>
                <a:srgbClr val="000000"/>
              </a:solidFill>
              <a:ea typeface="Lato"/>
              <a:cs typeface="Calibri"/>
            </a:endParaRPr>
          </a:p>
          <a:p>
            <a:pPr lvl="1">
              <a:buFont typeface="Calibri,Sans-Serif" panose="020B0604020202020204" pitchFamily="34" charset="0"/>
              <a:buChar char="-"/>
            </a:pPr>
            <a:r>
              <a:rPr lang="en-US" sz="1800">
                <a:solidFill>
                  <a:srgbClr val="000000"/>
                </a:solidFill>
                <a:latin typeface="Calibri"/>
                <a:ea typeface="Lato"/>
                <a:cs typeface="Calibri"/>
              </a:rPr>
              <a:t>The group will ask questions so the instructor can help during the work process.</a:t>
            </a:r>
          </a:p>
          <a:p>
            <a:pPr marL="0" indent="0">
              <a:buNone/>
            </a:pPr>
            <a:r>
              <a:rPr lang="en-US" sz="1800">
                <a:solidFill>
                  <a:srgbClr val="000000"/>
                </a:solidFill>
                <a:latin typeface="Calibri"/>
                <a:ea typeface="Lato"/>
                <a:cs typeface="Calibri"/>
              </a:rPr>
              <a:t>         -        Project tracking: gitlab.com</a:t>
            </a:r>
          </a:p>
          <a:p>
            <a:pPr>
              <a:buFont typeface="Calibri" panose="020B0604020202020204" pitchFamily="34" charset="0"/>
              <a:buChar char="-"/>
            </a:pPr>
            <a:endParaRPr lang="en-US" sz="1800">
              <a:solidFill>
                <a:srgbClr val="000000"/>
              </a:solidFill>
              <a:latin typeface="Calibri"/>
              <a:ea typeface="Lato"/>
              <a:cs typeface="Calibri"/>
            </a:endParaRPr>
          </a:p>
          <a:p>
            <a:pPr marL="0" indent="0">
              <a:buNone/>
            </a:pPr>
            <a:endParaRPr lang="en-US" sz="1800">
              <a:solidFill>
                <a:srgbClr val="000000"/>
              </a:solidFill>
              <a:latin typeface="Calibri"/>
              <a:ea typeface="Lato"/>
              <a:cs typeface="Lato"/>
            </a:endParaRPr>
          </a:p>
          <a:p>
            <a:pPr marL="0" indent="0">
              <a:buNone/>
            </a:pPr>
            <a:endParaRPr lang="en-US" sz="1800">
              <a:solidFill>
                <a:srgbClr val="000000"/>
              </a:solidFill>
              <a:ea typeface="Calibri"/>
              <a:cs typeface="Arial"/>
            </a:endParaRPr>
          </a:p>
          <a:p>
            <a:pPr marL="400050" lvl="1" indent="0">
              <a:buNone/>
            </a:pPr>
            <a:endParaRPr lang="en-US" sz="1800">
              <a:solidFill>
                <a:srgbClr val="000000"/>
              </a:solidFill>
              <a:ea typeface="Calibri"/>
              <a:cs typeface="Calibri"/>
            </a:endParaRPr>
          </a:p>
          <a:p>
            <a:pPr marL="514350" indent="-514350">
              <a:buFont typeface="Calibri" panose="020B0604020202020204" pitchFamily="34" charset="0"/>
              <a:buChar char="-"/>
            </a:pPr>
            <a:endParaRPr lang="en-US" sz="1800">
              <a:ea typeface="Calibri"/>
              <a:cs typeface="Calibri"/>
            </a:endParaRPr>
          </a:p>
        </p:txBody>
      </p:sp>
    </p:spTree>
    <p:extLst>
      <p:ext uri="{BB962C8B-B14F-4D97-AF65-F5344CB8AC3E}">
        <p14:creationId xmlns:p14="http://schemas.microsoft.com/office/powerpoint/2010/main" val="375161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5600E-026F-7630-BB1F-E2171454A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C7D25-5A49-D648-0945-6141C6F231B1}"/>
              </a:ext>
            </a:extLst>
          </p:cNvPr>
          <p:cNvSpPr>
            <a:spLocks noGrp="1"/>
          </p:cNvSpPr>
          <p:nvPr>
            <p:ph type="title"/>
          </p:nvPr>
        </p:nvSpPr>
        <p:spPr/>
        <p:txBody>
          <a:bodyPr>
            <a:normAutofit/>
          </a:bodyPr>
          <a:lstStyle/>
          <a:p>
            <a:r>
              <a:rPr lang="en-US"/>
              <a:t>Project Overview</a:t>
            </a:r>
          </a:p>
        </p:txBody>
      </p:sp>
      <p:sp>
        <p:nvSpPr>
          <p:cNvPr id="3" name="Content Placeholder 2">
            <a:extLst>
              <a:ext uri="{FF2B5EF4-FFF2-40B4-BE49-F238E27FC236}">
                <a16:creationId xmlns:a16="http://schemas.microsoft.com/office/drawing/2014/main" id="{D6165770-FA95-DF59-1167-96DCB6B01F2D}"/>
              </a:ext>
            </a:extLst>
          </p:cNvPr>
          <p:cNvSpPr>
            <a:spLocks noGrp="1"/>
          </p:cNvSpPr>
          <p:nvPr>
            <p:ph idx="1"/>
          </p:nvPr>
        </p:nvSpPr>
        <p:spPr/>
        <p:txBody>
          <a:bodyPr vert="horz" lIns="91440" tIns="45720" rIns="91440" bIns="45720" rtlCol="0" anchor="t">
            <a:normAutofit/>
          </a:bodyPr>
          <a:lstStyle/>
          <a:p>
            <a:pPr marL="0" indent="0">
              <a:buNone/>
            </a:pPr>
            <a:r>
              <a:rPr lang="en-US" sz="2800">
                <a:cs typeface="Calibri"/>
              </a:rPr>
              <a:t>Context Diagram:</a:t>
            </a:r>
          </a:p>
        </p:txBody>
      </p:sp>
      <p:pic>
        <p:nvPicPr>
          <p:cNvPr id="5" name="Picture 4" descr="A diagram of a company's management system&#10;&#10;Description automatically generated">
            <a:extLst>
              <a:ext uri="{FF2B5EF4-FFF2-40B4-BE49-F238E27FC236}">
                <a16:creationId xmlns:a16="http://schemas.microsoft.com/office/drawing/2014/main" id="{8FBFC500-C70D-FC95-A371-60E308758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747" y="1440380"/>
            <a:ext cx="7311397" cy="4951656"/>
          </a:xfrm>
          <a:prstGeom prst="rect">
            <a:avLst/>
          </a:prstGeom>
        </p:spPr>
      </p:pic>
    </p:spTree>
    <p:extLst>
      <p:ext uri="{BB962C8B-B14F-4D97-AF65-F5344CB8AC3E}">
        <p14:creationId xmlns:p14="http://schemas.microsoft.com/office/powerpoint/2010/main" val="397277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A4FD-ED40-459B-8B6A-7F2A91DFBDA4}"/>
              </a:ext>
            </a:extLst>
          </p:cNvPr>
          <p:cNvSpPr>
            <a:spLocks noGrp="1"/>
          </p:cNvSpPr>
          <p:nvPr>
            <p:ph type="title"/>
          </p:nvPr>
        </p:nvSpPr>
        <p:spPr/>
        <p:txBody>
          <a:bodyPr>
            <a:noAutofit/>
          </a:bodyPr>
          <a:lstStyle/>
          <a:p>
            <a:r>
              <a:rPr lang="en-US" sz="3200"/>
              <a:t>Product Requirements</a:t>
            </a:r>
            <a:br>
              <a:rPr lang="en-US" sz="3200"/>
            </a:br>
            <a:r>
              <a:rPr lang="en-US" sz="2800" i="1"/>
              <a:t>Use Case Diagrams</a:t>
            </a:r>
            <a:endParaRPr lang="en-US" sz="3200" i="1"/>
          </a:p>
        </p:txBody>
      </p:sp>
      <p:sp>
        <p:nvSpPr>
          <p:cNvPr id="3" name="Content Placeholder 2">
            <a:extLst>
              <a:ext uri="{FF2B5EF4-FFF2-40B4-BE49-F238E27FC236}">
                <a16:creationId xmlns:a16="http://schemas.microsoft.com/office/drawing/2014/main" id="{CCCF5802-8C10-4582-92BA-1F081E9DC451}"/>
              </a:ext>
            </a:extLst>
          </p:cNvPr>
          <p:cNvSpPr>
            <a:spLocks noGrp="1"/>
          </p:cNvSpPr>
          <p:nvPr>
            <p:ph idx="1"/>
          </p:nvPr>
        </p:nvSpPr>
        <p:spPr>
          <a:xfrm>
            <a:off x="396240" y="1067753"/>
            <a:ext cx="8229600" cy="5402070"/>
          </a:xfrm>
        </p:spPr>
        <p:txBody>
          <a:bodyPr>
            <a:normAutofit/>
          </a:bodyPr>
          <a:lstStyle/>
          <a:p>
            <a:r>
              <a:rPr lang="en-US" sz="2400"/>
              <a:t>Guest </a:t>
            </a:r>
            <a:r>
              <a:rPr lang="en-US" sz="2400" err="1"/>
              <a:t>Usecase</a:t>
            </a:r>
            <a:endParaRPr lang="en-US" sz="2400"/>
          </a:p>
        </p:txBody>
      </p:sp>
      <p:pic>
        <p:nvPicPr>
          <p:cNvPr id="5" name="Hình ảnh 4" descr="Ảnh có chứa văn bản, biểu đồ, ảnh chụp màn hình, hàng&#10;&#10;Mô tả được tự động tạo">
            <a:extLst>
              <a:ext uri="{FF2B5EF4-FFF2-40B4-BE49-F238E27FC236}">
                <a16:creationId xmlns:a16="http://schemas.microsoft.com/office/drawing/2014/main" id="{5C03815E-A325-E89A-FD38-C94B9F35E728}"/>
              </a:ext>
            </a:extLst>
          </p:cNvPr>
          <p:cNvPicPr>
            <a:picLocks noChangeAspect="1"/>
          </p:cNvPicPr>
          <p:nvPr/>
        </p:nvPicPr>
        <p:blipFill>
          <a:blip r:embed="rId2"/>
          <a:stretch>
            <a:fillRect/>
          </a:stretch>
        </p:blipFill>
        <p:spPr>
          <a:xfrm>
            <a:off x="814387" y="1690056"/>
            <a:ext cx="7515225" cy="4781550"/>
          </a:xfrm>
          <a:prstGeom prst="rect">
            <a:avLst/>
          </a:prstGeom>
        </p:spPr>
      </p:pic>
    </p:spTree>
    <p:extLst>
      <p:ext uri="{BB962C8B-B14F-4D97-AF65-F5344CB8AC3E}">
        <p14:creationId xmlns:p14="http://schemas.microsoft.com/office/powerpoint/2010/main" val="90898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D1AF-BABF-D55D-B79B-C1D6BCFA3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3137A-1C25-1678-F004-8E75B95C2EE5}"/>
              </a:ext>
            </a:extLst>
          </p:cNvPr>
          <p:cNvSpPr>
            <a:spLocks noGrp="1"/>
          </p:cNvSpPr>
          <p:nvPr>
            <p:ph type="title"/>
          </p:nvPr>
        </p:nvSpPr>
        <p:spPr/>
        <p:txBody>
          <a:bodyPr>
            <a:noAutofit/>
          </a:bodyPr>
          <a:lstStyle/>
          <a:p>
            <a:r>
              <a:rPr lang="en-US" sz="3200"/>
              <a:t>Product Requirements</a:t>
            </a:r>
            <a:br>
              <a:rPr lang="en-US" sz="3200"/>
            </a:br>
            <a:r>
              <a:rPr lang="en-US" sz="2800" i="1"/>
              <a:t>Use Case Diagrams</a:t>
            </a:r>
            <a:endParaRPr lang="en-US" sz="3200" i="1"/>
          </a:p>
        </p:txBody>
      </p:sp>
      <p:sp>
        <p:nvSpPr>
          <p:cNvPr id="3" name="Content Placeholder 2">
            <a:extLst>
              <a:ext uri="{FF2B5EF4-FFF2-40B4-BE49-F238E27FC236}">
                <a16:creationId xmlns:a16="http://schemas.microsoft.com/office/drawing/2014/main" id="{429B6485-2DA6-0A81-E74D-226639293107}"/>
              </a:ext>
            </a:extLst>
          </p:cNvPr>
          <p:cNvSpPr>
            <a:spLocks noGrp="1"/>
          </p:cNvSpPr>
          <p:nvPr>
            <p:ph idx="1"/>
          </p:nvPr>
        </p:nvSpPr>
        <p:spPr>
          <a:xfrm>
            <a:off x="396240" y="1067753"/>
            <a:ext cx="8229600" cy="5402070"/>
          </a:xfrm>
        </p:spPr>
        <p:txBody>
          <a:bodyPr>
            <a:normAutofit/>
          </a:bodyPr>
          <a:lstStyle/>
          <a:p>
            <a:r>
              <a:rPr lang="en-US" sz="2400"/>
              <a:t>Member </a:t>
            </a:r>
            <a:r>
              <a:rPr lang="en-US" sz="2400" err="1"/>
              <a:t>Usecase</a:t>
            </a:r>
            <a:endParaRPr lang="en-US" sz="2400"/>
          </a:p>
        </p:txBody>
      </p:sp>
      <p:pic>
        <p:nvPicPr>
          <p:cNvPr id="5" name="Hình ảnh 4" descr="Ảnh có chứa văn bản, biểu đồ, hình vẽ, bản phác thảo&#10;&#10;Mô tả được tự động tạo">
            <a:extLst>
              <a:ext uri="{FF2B5EF4-FFF2-40B4-BE49-F238E27FC236}">
                <a16:creationId xmlns:a16="http://schemas.microsoft.com/office/drawing/2014/main" id="{EBCC2E9A-C2B2-AC8B-B4A8-7326369CC0C3}"/>
              </a:ext>
            </a:extLst>
          </p:cNvPr>
          <p:cNvPicPr>
            <a:picLocks noChangeAspect="1"/>
          </p:cNvPicPr>
          <p:nvPr/>
        </p:nvPicPr>
        <p:blipFill>
          <a:blip r:embed="rId2"/>
          <a:stretch>
            <a:fillRect/>
          </a:stretch>
        </p:blipFill>
        <p:spPr>
          <a:xfrm>
            <a:off x="1355592" y="1630725"/>
            <a:ext cx="6708239" cy="4854308"/>
          </a:xfrm>
          <a:prstGeom prst="rect">
            <a:avLst/>
          </a:prstGeom>
        </p:spPr>
      </p:pic>
    </p:spTree>
    <p:extLst>
      <p:ext uri="{BB962C8B-B14F-4D97-AF65-F5344CB8AC3E}">
        <p14:creationId xmlns:p14="http://schemas.microsoft.com/office/powerpoint/2010/main" val="20135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D1AF-BABF-D55D-B79B-C1D6BCFA3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3137A-1C25-1678-F004-8E75B95C2EE5}"/>
              </a:ext>
            </a:extLst>
          </p:cNvPr>
          <p:cNvSpPr>
            <a:spLocks noGrp="1"/>
          </p:cNvSpPr>
          <p:nvPr>
            <p:ph type="title"/>
          </p:nvPr>
        </p:nvSpPr>
        <p:spPr/>
        <p:txBody>
          <a:bodyPr>
            <a:noAutofit/>
          </a:bodyPr>
          <a:lstStyle/>
          <a:p>
            <a:r>
              <a:rPr lang="en-US" sz="3200"/>
              <a:t>Product Requirements</a:t>
            </a:r>
            <a:br>
              <a:rPr lang="en-US" sz="3200"/>
            </a:br>
            <a:r>
              <a:rPr lang="en-US" sz="2800" i="1"/>
              <a:t>Use Case Diagrams</a:t>
            </a:r>
            <a:endParaRPr lang="en-US" sz="3200" i="1"/>
          </a:p>
        </p:txBody>
      </p:sp>
      <p:sp>
        <p:nvSpPr>
          <p:cNvPr id="3" name="Content Placeholder 2">
            <a:extLst>
              <a:ext uri="{FF2B5EF4-FFF2-40B4-BE49-F238E27FC236}">
                <a16:creationId xmlns:a16="http://schemas.microsoft.com/office/drawing/2014/main" id="{429B6485-2DA6-0A81-E74D-226639293107}"/>
              </a:ext>
            </a:extLst>
          </p:cNvPr>
          <p:cNvSpPr>
            <a:spLocks noGrp="1"/>
          </p:cNvSpPr>
          <p:nvPr>
            <p:ph idx="1"/>
          </p:nvPr>
        </p:nvSpPr>
        <p:spPr>
          <a:xfrm>
            <a:off x="396240" y="1067753"/>
            <a:ext cx="8229600" cy="5402070"/>
          </a:xfrm>
        </p:spPr>
        <p:txBody>
          <a:bodyPr vert="horz" lIns="91440" tIns="45720" rIns="91440" bIns="45720" rtlCol="0" anchor="t">
            <a:normAutofit/>
          </a:bodyPr>
          <a:lstStyle/>
          <a:p>
            <a:r>
              <a:rPr lang="en-US" sz="2400"/>
              <a:t>Team Leader </a:t>
            </a:r>
            <a:r>
              <a:rPr lang="en-US" sz="2400" err="1"/>
              <a:t>Usecase</a:t>
            </a:r>
            <a:endParaRPr lang="en-US" sz="2400" err="1">
              <a:ea typeface="Calibri"/>
              <a:cs typeface="Calibri"/>
            </a:endParaRPr>
          </a:p>
          <a:p>
            <a:endParaRPr lang="en-US" sz="2400">
              <a:ea typeface="Calibri"/>
              <a:cs typeface="Calibri"/>
            </a:endParaRPr>
          </a:p>
        </p:txBody>
      </p:sp>
      <p:pic>
        <p:nvPicPr>
          <p:cNvPr id="5" name="Hình ảnh 4" descr="Ảnh có chứa văn bản, biểu đồ, hình vẽ, bản phác thảo&#10;&#10;Mô tả được tự động tạo">
            <a:extLst>
              <a:ext uri="{FF2B5EF4-FFF2-40B4-BE49-F238E27FC236}">
                <a16:creationId xmlns:a16="http://schemas.microsoft.com/office/drawing/2014/main" id="{3E011AFB-218D-3A2A-7C3C-30375009ADCC}"/>
              </a:ext>
            </a:extLst>
          </p:cNvPr>
          <p:cNvPicPr>
            <a:picLocks noChangeAspect="1"/>
          </p:cNvPicPr>
          <p:nvPr/>
        </p:nvPicPr>
        <p:blipFill>
          <a:blip r:embed="rId2"/>
          <a:stretch>
            <a:fillRect/>
          </a:stretch>
        </p:blipFill>
        <p:spPr>
          <a:xfrm>
            <a:off x="1360812" y="1530025"/>
            <a:ext cx="6413194" cy="4954721"/>
          </a:xfrm>
          <a:prstGeom prst="rect">
            <a:avLst/>
          </a:prstGeom>
        </p:spPr>
      </p:pic>
    </p:spTree>
    <p:extLst>
      <p:ext uri="{BB962C8B-B14F-4D97-AF65-F5344CB8AC3E}">
        <p14:creationId xmlns:p14="http://schemas.microsoft.com/office/powerpoint/2010/main" val="394467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1800B-1E32-FE23-EA88-439F0AA1A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660BD-37FA-B726-3585-D08ECC7A9894}"/>
              </a:ext>
            </a:extLst>
          </p:cNvPr>
          <p:cNvSpPr>
            <a:spLocks noGrp="1"/>
          </p:cNvSpPr>
          <p:nvPr>
            <p:ph type="title"/>
          </p:nvPr>
        </p:nvSpPr>
        <p:spPr/>
        <p:txBody>
          <a:bodyPr>
            <a:noAutofit/>
          </a:bodyPr>
          <a:lstStyle/>
          <a:p>
            <a:r>
              <a:rPr lang="en-US" sz="3200"/>
              <a:t>Product Requirements</a:t>
            </a:r>
            <a:br>
              <a:rPr lang="en-US" sz="3200"/>
            </a:br>
            <a:r>
              <a:rPr lang="en-US" sz="2800" i="1"/>
              <a:t>Use Case Diagrams</a:t>
            </a:r>
            <a:endParaRPr lang="en-US" sz="3200" i="1"/>
          </a:p>
        </p:txBody>
      </p:sp>
      <p:sp>
        <p:nvSpPr>
          <p:cNvPr id="3" name="Content Placeholder 2">
            <a:extLst>
              <a:ext uri="{FF2B5EF4-FFF2-40B4-BE49-F238E27FC236}">
                <a16:creationId xmlns:a16="http://schemas.microsoft.com/office/drawing/2014/main" id="{A313AA18-8BFA-6240-D00D-F10472694334}"/>
              </a:ext>
            </a:extLst>
          </p:cNvPr>
          <p:cNvSpPr>
            <a:spLocks noGrp="1"/>
          </p:cNvSpPr>
          <p:nvPr>
            <p:ph idx="1"/>
          </p:nvPr>
        </p:nvSpPr>
        <p:spPr>
          <a:xfrm>
            <a:off x="396240" y="1067753"/>
            <a:ext cx="8229600" cy="5402070"/>
          </a:xfrm>
        </p:spPr>
        <p:txBody>
          <a:bodyPr>
            <a:normAutofit/>
          </a:bodyPr>
          <a:lstStyle/>
          <a:p>
            <a:r>
              <a:rPr lang="en-US" sz="2400"/>
              <a:t>Project Manger </a:t>
            </a:r>
            <a:r>
              <a:rPr lang="en-US" sz="2400" err="1"/>
              <a:t>Usecase</a:t>
            </a:r>
            <a:endParaRPr lang="en-US" sz="2400"/>
          </a:p>
        </p:txBody>
      </p:sp>
      <p:pic>
        <p:nvPicPr>
          <p:cNvPr id="5" name="Hình ảnh 4" descr="Ảnh có chứa văn bản, biểu đồ, hàng, Song song&#10;&#10;Mô tả được tự động tạo">
            <a:extLst>
              <a:ext uri="{FF2B5EF4-FFF2-40B4-BE49-F238E27FC236}">
                <a16:creationId xmlns:a16="http://schemas.microsoft.com/office/drawing/2014/main" id="{6B040DD7-CF0C-A4A0-F0FA-6966FBB18526}"/>
              </a:ext>
            </a:extLst>
          </p:cNvPr>
          <p:cNvPicPr>
            <a:picLocks noChangeAspect="1"/>
          </p:cNvPicPr>
          <p:nvPr/>
        </p:nvPicPr>
        <p:blipFill>
          <a:blip r:embed="rId2"/>
          <a:stretch>
            <a:fillRect/>
          </a:stretch>
        </p:blipFill>
        <p:spPr>
          <a:xfrm>
            <a:off x="1082005" y="1495482"/>
            <a:ext cx="6979989" cy="5189060"/>
          </a:xfrm>
          <a:prstGeom prst="rect">
            <a:avLst/>
          </a:prstGeom>
        </p:spPr>
      </p:pic>
    </p:spTree>
    <p:extLst>
      <p:ext uri="{BB962C8B-B14F-4D97-AF65-F5344CB8AC3E}">
        <p14:creationId xmlns:p14="http://schemas.microsoft.com/office/powerpoint/2010/main" val="2661144674"/>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Ch01_Introduction</Template>
  <Application>Microsoft Office PowerPoint</Application>
  <PresentationFormat>Trình chiếu Trên màn hình (4:3)</PresentationFormat>
  <Slides>27</Slides>
  <Notes>0</Notes>
  <HiddenSlides>0</HiddenSlides>
  <ScaleCrop>false</ScaleCrop>
  <HeadingPairs>
    <vt:vector size="4" baseType="variant">
      <vt:variant>
        <vt:lpstr>Chủ đề</vt:lpstr>
      </vt:variant>
      <vt:variant>
        <vt:i4>1</vt:i4>
      </vt:variant>
      <vt:variant>
        <vt:lpstr>Tiêu đề Bản chiếu</vt:lpstr>
      </vt:variant>
      <vt:variant>
        <vt:i4>27</vt:i4>
      </vt:variant>
    </vt:vector>
  </HeadingPairs>
  <TitlesOfParts>
    <vt:vector size="28" baseType="lpstr">
      <vt:lpstr>Session 02_Integration Management</vt:lpstr>
      <vt:lpstr>SWP391: Final Project Presentation</vt:lpstr>
      <vt:lpstr>Project Overview</vt:lpstr>
      <vt:lpstr>Project Overview </vt:lpstr>
      <vt:lpstr>Project Overview </vt:lpstr>
      <vt:lpstr>Project Overview</vt:lpstr>
      <vt:lpstr>Product Requirements Use Case Diagrams</vt:lpstr>
      <vt:lpstr>Product Requirements Use Case Diagrams</vt:lpstr>
      <vt:lpstr>Product Requirements Use Case Diagrams</vt:lpstr>
      <vt:lpstr>Product Requirements Use Case Diagrams</vt:lpstr>
      <vt:lpstr>Product Requirements Use Case Diagrams</vt:lpstr>
      <vt:lpstr>Product Requirements Use Case Diagrams</vt:lpstr>
      <vt:lpstr>Product Requirements Use Case Diagrams</vt:lpstr>
      <vt:lpstr>Product Requirements Use Case Diagrams</vt:lpstr>
      <vt:lpstr>Product Requirements Product Functionalities</vt:lpstr>
      <vt:lpstr>Product Requirements Main Screen UI Design</vt:lpstr>
      <vt:lpstr>Product Requirements Main Screen UI Design</vt:lpstr>
      <vt:lpstr>System Design Database Design</vt:lpstr>
      <vt:lpstr>System Design Package Diagram</vt:lpstr>
      <vt:lpstr>Demonstration</vt:lpstr>
      <vt:lpstr>Demonstration</vt:lpstr>
      <vt:lpstr>Demonstration</vt:lpstr>
      <vt:lpstr>Demonstration</vt:lpstr>
      <vt:lpstr>Demonstration</vt:lpstr>
      <vt:lpstr>Demonstration</vt:lpstr>
      <vt:lpstr>Demonstration</vt:lpstr>
      <vt:lpstr>Demonstration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(swD392)</dc:title>
  <dc:creator>Kien Nguyen</dc:creator>
  <cp:revision>9</cp:revision>
  <dcterms:created xsi:type="dcterms:W3CDTF">2023-06-06T00:47:32Z</dcterms:created>
  <dcterms:modified xsi:type="dcterms:W3CDTF">2024-11-10T01:11:15Z</dcterms:modified>
</cp:coreProperties>
</file>