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Roboto Condensed" charset="0"/>
      <p:regular r:id="rId24"/>
      <p:bold r:id="rId25"/>
      <p:italic r:id="rId26"/>
      <p:boldItalic r:id="rId27"/>
    </p:embeddedFont>
    <p:embeddedFont>
      <p:font typeface="Roboto Condensed Light" charset="0"/>
      <p:regular r:id="rId28"/>
      <p:bold r:id="rId29"/>
      <p:italic r:id="rId30"/>
      <p:boldItalic r:id="rId31"/>
    </p:embeddedFont>
    <p:embeddedFont>
      <p:font typeface="Lato" charset="0"/>
      <p:regular r:id="rId32"/>
      <p:bold r:id="rId33"/>
      <p:italic r:id="rId34"/>
      <p:boldItalic r:id="rId35"/>
    </p:embeddedFont>
    <p:embeddedFont>
      <p:font typeface="Arvo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2991F6-C97C-404D-8739-B214F0EF5DFA}">
  <a:tblStyle styleId="{F82991F6-C97C-404D-8739-B214F0EF5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0B3DEF-B35D-4C80-AEB1-D8E1E3DE82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34399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a7455a407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4a7455a407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a7455a407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g4a7455a407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a7455a407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4a7455a407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d91b645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g4d91b645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4d91b6455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4d91b6455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4a7455a407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g4a7455a407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a7455a407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g4a7455a407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a7455a407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g4a7455a407_0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4a7455a407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g4a7455a407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a7455a407_9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g4a7455a407_9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a7455a407_9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g4a7455a407_9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a7455a407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4a7455a407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a7455a407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4a7455a407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a7455a407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4a7455a407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a7455a407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4a7455a407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a7455a40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4a7455a40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009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-5" y="1090828"/>
            <a:ext cx="8847502" cy="2483858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009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4267" y="364358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92"/>
              </a:buClr>
              <a:buSzPts val="2000"/>
              <a:buNone/>
              <a:defRPr sz="2000">
                <a:solidFill>
                  <a:srgbClr val="009892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None/>
              <a:defRPr sz="2000">
                <a:solidFill>
                  <a:srgbClr val="009892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None/>
              <a:defRPr sz="2000">
                <a:solidFill>
                  <a:srgbClr val="009892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None/>
              <a:defRPr sz="2000">
                <a:solidFill>
                  <a:srgbClr val="009892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None/>
              <a:defRPr sz="2000">
                <a:solidFill>
                  <a:srgbClr val="009892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None/>
              <a:defRPr sz="2000">
                <a:solidFill>
                  <a:srgbClr val="009892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None/>
              <a:defRPr sz="2000">
                <a:solidFill>
                  <a:srgbClr val="009892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None/>
              <a:defRPr sz="2000">
                <a:solidFill>
                  <a:srgbClr val="009892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9892"/>
              </a:buClr>
              <a:buSzPts val="2000"/>
              <a:buNone/>
              <a:defRPr sz="2000">
                <a:solidFill>
                  <a:srgbClr val="00989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1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84" name="Google Shape;184;p11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" name="Google Shape;185;p11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2" cy="1699506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89" name="Google Shape;189;p11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2757500" y="4650325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94" name="Google Shape;194;p1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p1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99" name="Google Shape;199;p1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009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07" name="Google Shape;207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08" name="Google Shape;208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 rot="10800000" flipH="1">
            <a:off x="-5" y="1090828"/>
            <a:ext cx="8847502" cy="2483858"/>
            <a:chOff x="-8178042" y="-4493254"/>
            <a:chExt cx="19483597" cy="6522736"/>
          </a:xfrm>
        </p:grpSpPr>
        <p:sp>
          <p:nvSpPr>
            <p:cNvPr id="211" name="Google Shape;211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009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13" name="Google Shape;213;p1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214" name="Google Shape;214;p1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Google Shape;215;p1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Roboto Condensed"/>
              <a:buNone/>
              <a:defRPr sz="45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"/>
          </p:nvPr>
        </p:nvSpPr>
        <p:spPr>
          <a:xfrm>
            <a:off x="184267" y="364358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92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92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9892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1">
  <p:cSld name="TITLE_AND_BODY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4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22" name="Google Shape;222;p1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23" name="Google Shape;223;p14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26" name="Google Shape;226;p14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227" name="Google Shape;227;p1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AutoNum type="arabicPeriod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AutoNum type="alphaLcPeriod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AutoNum type="romanLcPeriod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AutoNum type="arabicPeriod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AutoNum type="alphaLcPeriod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AutoNum type="romanLcPeriod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AutoNum type="arabicPeriod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AutoNum type="alphaLcPeriod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AutoNum type="romanLcPeriod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grpSp>
        <p:nvGrpSpPr>
          <p:cNvPr id="231" name="Google Shape;231;p1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32" name="Google Shape;232;p1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" name="Google Shape;233;p1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34" name="Google Shape;234;p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1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7" name="Google Shape;237;p1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9" name="Google Shape;239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/>
          <p:nvPr/>
        </p:nvSpPr>
        <p:spPr>
          <a:xfrm>
            <a:off x="6057639" y="2294044"/>
            <a:ext cx="889200" cy="296400"/>
          </a:xfrm>
          <a:prstGeom prst="triangle">
            <a:avLst>
              <a:gd name="adj" fmla="val 32425"/>
            </a:avLst>
          </a:prstGeom>
          <a:solidFill>
            <a:srgbClr val="009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42" name="Google Shape;242;p1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43" name="Google Shape;243;p1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45" name="Google Shape;245;p15"/>
          <p:cNvGrpSpPr/>
          <p:nvPr/>
        </p:nvGrpSpPr>
        <p:grpSpPr>
          <a:xfrm rot="10800000" flipH="1">
            <a:off x="-283" y="2592938"/>
            <a:ext cx="6926173" cy="2091843"/>
            <a:chOff x="-9894852" y="-4493254"/>
            <a:chExt cx="21200407" cy="6522740"/>
          </a:xfrm>
        </p:grpSpPr>
        <p:sp>
          <p:nvSpPr>
            <p:cNvPr id="246" name="Google Shape;246;p1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009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48" name="Google Shape;248;p1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49" name="Google Shape;249;p1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1" name="Google Shape;251;p1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6" name="Google Shape;256;p15"/>
          <p:cNvSpPr txBox="1">
            <a:spLocks noGrp="1"/>
          </p:cNvSpPr>
          <p:nvPr>
            <p:ph type="ctrTitle"/>
          </p:nvPr>
        </p:nvSpPr>
        <p:spPr>
          <a:xfrm>
            <a:off x="463525" y="2657723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subTitle" idx="1"/>
          </p:nvPr>
        </p:nvSpPr>
        <p:spPr>
          <a:xfrm>
            <a:off x="463525" y="3593424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sz="2000" b="0" i="0" u="none" strike="noStrike" cap="non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258" name="Google Shape;258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6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61" name="Google Shape;261;p1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2" name="Google Shape;262;p16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63" name="Google Shape;263;p1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65" name="Google Shape;265;p16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266" name="Google Shape;266;p1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grpSp>
        <p:nvGrpSpPr>
          <p:cNvPr id="270" name="Google Shape;270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71" name="Google Shape;271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3" name="Google Shape;273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8" name="Google Shape;27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81" name="Google Shape;281;p1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" name="Google Shape;282;p1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83" name="Google Shape;283;p1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1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8" name="Google Shape;288;p17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89" name="Google Shape;289;p1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90" name="Google Shape;290;p17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3" name="Google Shape;293;p17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294" name="Google Shape;294;p1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296" name="Google Shape;296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7" name="Google Shape;297;p1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298" name="Google Shape;298;p17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sldNum" idx="12"/>
          </p:nvPr>
        </p:nvSpPr>
        <p:spPr>
          <a:xfrm>
            <a:off x="7662275" y="4650325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03" name="Google Shape;303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" name="Google Shape;304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5" name="Google Shape;305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08" name="Google Shape;308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0" name="Google Shape;310;p18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311" name="Google Shape;311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13" name="Google Shape;313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009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320" name="Google Shape;320;p19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321" name="Google Shape;321;p19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3" name="Google Shape;323;p19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324" name="Google Shape;324;p1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009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▰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1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9" name="Google Shape;329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" name="Google Shape;330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31" name="Google Shape;331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Google Shape;333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34" name="Google Shape;334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6" name="Google Shape;336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9" name="Google Shape;339;p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3" name="Google Shape;343;p2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6" name="Google Shape;346;p20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347" name="Google Shape;347;p2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48" name="Google Shape;348;p20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51" name="Google Shape;351;p20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52" name="Google Shape;352;p2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354" name="Google Shape;354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1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361" name="Google Shape;361;p2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62" name="Google Shape;362;p21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363" name="Google Shape;363;p21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65" name="Google Shape;365;p21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66" name="Google Shape;366;p2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68" name="Google Shape;368;p2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69" name="Google Shape;369;p2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0" name="Google Shape;370;p2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2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6" name="Google Shape;376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1">
  <p:cSld name="TITLE_AND_BOD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6" name="Google Shape;26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  <a:defRPr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romanLcPeriod"/>
              <a:defRPr/>
            </a:lvl3pPr>
            <a:lvl4pPr marL="1828800" lvl="3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4pPr>
            <a:lvl5pPr marL="2286000" lvl="4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  <a:defRPr/>
            </a:lvl5pPr>
            <a:lvl6pPr marL="2743200" lvl="5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romanLcPeriod"/>
              <a:defRPr/>
            </a:lvl6pPr>
            <a:lvl7pPr marL="3200400" lvl="6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7pPr>
            <a:lvl8pPr marL="3657600" lvl="7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  <a:defRPr/>
            </a:lvl8pPr>
            <a:lvl9pPr marL="4114800" lvl="8" indent="-3810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6" name="Google Shape;36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2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380" name="Google Shape;380;p22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22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382" name="Google Shape;382;p22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22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1" cy="1699569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-30922587" y="330144"/>
                <a:ext cx="355881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7" name="Google Shape;387;p22"/>
          <p:cNvSpPr txBox="1">
            <a:spLocks noGrp="1"/>
          </p:cNvSpPr>
          <p:nvPr>
            <p:ph type="body" idx="1"/>
          </p:nvPr>
        </p:nvSpPr>
        <p:spPr>
          <a:xfrm>
            <a:off x="2757500" y="4650325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9" name="Google Shape;389;p2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390" name="Google Shape;390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" name="Google Shape;391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92" name="Google Shape;392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5" name="Google Shape;395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6057639" y="2294044"/>
            <a:ext cx="889200" cy="296400"/>
          </a:xfrm>
          <a:prstGeom prst="triangle">
            <a:avLst>
              <a:gd name="adj" fmla="val 32425"/>
            </a:avLst>
          </a:prstGeom>
          <a:solidFill>
            <a:srgbClr val="009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7" name="Google Shape;47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9" name="Google Shape;49;p4"/>
          <p:cNvGrpSpPr/>
          <p:nvPr/>
        </p:nvGrpSpPr>
        <p:grpSpPr>
          <a:xfrm rot="10800000" flipH="1">
            <a:off x="-283" y="2592938"/>
            <a:ext cx="6926173" cy="2091843"/>
            <a:chOff x="-9894852" y="-4493254"/>
            <a:chExt cx="21200408" cy="6522740"/>
          </a:xfrm>
        </p:grpSpPr>
        <p:sp>
          <p:nvSpPr>
            <p:cNvPr id="50" name="Google Shape;50;p4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009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ctrTitle"/>
          </p:nvPr>
        </p:nvSpPr>
        <p:spPr>
          <a:xfrm>
            <a:off x="463525" y="2657723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1"/>
          </p:nvPr>
        </p:nvSpPr>
        <p:spPr>
          <a:xfrm>
            <a:off x="463525" y="3593424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5" name="Google Shape;65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6" name="Google Shape;66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9" name="Google Shape;69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0" name="Google Shape;70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5" name="Google Shape;75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" name="Google Shape;76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85" name="Google Shape;85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7" name="Google Shape;87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0" name="Google Shape;90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2" name="Google Shape;9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93" name="Google Shape;9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4" name="Google Shape;9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7" name="Google Shape;9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sldNum" idx="12"/>
          </p:nvPr>
        </p:nvSpPr>
        <p:spPr>
          <a:xfrm>
            <a:off x="7662275" y="4650325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7" name="Google Shape;107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" name="Google Shape;108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4" name="Google Shape;114;p7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15" name="Google Shape;115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0" name="Google Shape;120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009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24" name="Google Shape;124;p8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5" name="Google Shape;125;p8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27" name="Google Shape;127;p8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28" name="Google Shape;128;p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009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3" name="Google Shape;133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" name="Google Shape;134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43" name="Google Shape;143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" name="Google Shape;144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45" name="Google Shape;145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" name="Google Shape;150;p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51" name="Google Shape;151;p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52" name="Google Shape;152;p9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53" name="Google Shape;153;p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5" name="Google Shape;155;p9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56" name="Google Shape;156;p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65" name="Google Shape;165;p1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9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66" name="Google Shape;166;p10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9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98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78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_trend/key-value+sto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it-cooking.com/technology/web/php/redis-vs-memcached-201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journ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://www.flickr.com/" TargetMode="External"/><Relationship Id="rId4" Type="http://schemas.openxmlformats.org/officeDocument/2006/relationships/hyperlink" Target="http://www.wikipedia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"/>
          <p:cNvSpPr txBox="1">
            <a:spLocks noGrp="1"/>
          </p:cNvSpPr>
          <p:nvPr>
            <p:ph type="ctrTitle"/>
          </p:nvPr>
        </p:nvSpPr>
        <p:spPr>
          <a:xfrm>
            <a:off x="685800" y="1319350"/>
            <a:ext cx="6111900" cy="20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sz="4300"/>
              <a:t>Tìm hiểu về Memcached</a:t>
            </a:r>
            <a:endParaRPr sz="4300"/>
          </a:p>
        </p:txBody>
      </p:sp>
      <p:sp>
        <p:nvSpPr>
          <p:cNvPr id="402" name="Google Shape;402;p23"/>
          <p:cNvSpPr txBox="1"/>
          <p:nvPr/>
        </p:nvSpPr>
        <p:spPr>
          <a:xfrm>
            <a:off x="289375" y="3333750"/>
            <a:ext cx="52926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dirty="0">
                <a:solidFill>
                  <a:srgbClr val="00989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Người hướng dẫn:</a:t>
            </a:r>
            <a:r>
              <a:rPr lang="en" sz="1800" dirty="0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PGS. TS. Nguyễn Ngọc Hóa</a:t>
            </a:r>
            <a:endParaRPr sz="1800" dirty="0">
              <a:solidFill>
                <a:srgbClr val="00989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dirty="0">
                <a:solidFill>
                  <a:srgbClr val="00989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Học viên:</a:t>
            </a:r>
            <a:r>
              <a:rPr lang="en" sz="1800" dirty="0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Nguyễn Đức Đông</a:t>
            </a:r>
            <a:endParaRPr sz="1800" dirty="0">
              <a:solidFill>
                <a:srgbClr val="00989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          Nguyễn Thị Quyền</a:t>
            </a:r>
            <a:endParaRPr sz="1800" dirty="0">
              <a:solidFill>
                <a:srgbClr val="00989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00989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          Phạm Minh Nguyên</a:t>
            </a:r>
            <a:endParaRPr sz="1800" dirty="0">
              <a:solidFill>
                <a:srgbClr val="00989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>
                <a:solidFill>
                  <a:schemeClr val="lt1"/>
                </a:solidFill>
              </a:rPr>
              <a:t>So sánh Memcached với Redis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7" name="Google Shape;507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8" name="Google Shape;508;p32"/>
          <p:cNvSpPr txBox="1">
            <a:spLocks noGrp="1"/>
          </p:cNvSpPr>
          <p:nvPr>
            <p:ph type="body" idx="1"/>
          </p:nvPr>
        </p:nvSpPr>
        <p:spPr>
          <a:xfrm>
            <a:off x="6486300" y="1339800"/>
            <a:ext cx="2718900" cy="31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Redis cũng là một hệ quản trị cơ sở dữ liệu dạng quan hệ, đang đứng thứ #1 trong nhóm Key-Value theo xếp hạng của DB Engines </a:t>
            </a:r>
            <a:endParaRPr sz="20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09" name="Google Shape;509;p32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510" name="Google Shape;510;p3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17" name="Google Shape;517;p32"/>
          <p:cNvGraphicFramePr/>
          <p:nvPr/>
        </p:nvGraphicFramePr>
        <p:xfrm>
          <a:off x="77525" y="1553225"/>
          <a:ext cx="6324600" cy="2791587"/>
        </p:xfrm>
        <a:graphic>
          <a:graphicData uri="http://schemas.openxmlformats.org/drawingml/2006/table">
            <a:tbl>
              <a:tblPr>
                <a:noFill/>
                <a:tableStyleId>{620B3DEF-B35D-4C80-AEB1-D8E1E3DE826B}</a:tableStyleId>
              </a:tblPr>
              <a:tblGrid>
                <a:gridCol w="3095625"/>
                <a:gridCol w="1581150"/>
                <a:gridCol w="1647825"/>
              </a:tblGrid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Tính năng</a:t>
                      </a:r>
                      <a:endParaRPr sz="180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Redis</a:t>
                      </a:r>
                      <a:endParaRPr sz="180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Memcached</a:t>
                      </a:r>
                      <a:endParaRPr sz="180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Lưu trong bộ nhớ</a:t>
                      </a:r>
                      <a:endParaRPr sz="105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Nhân bản</a:t>
                      </a:r>
                      <a:endParaRPr sz="105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Phân vùng</a:t>
                      </a:r>
                      <a:endParaRPr sz="105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Nhiều kiểu dữ liệu</a:t>
                      </a:r>
                      <a:endParaRPr sz="105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Xác thực</a:t>
                      </a:r>
                      <a:endParaRPr sz="105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Mô hình phân phối/theo dõi</a:t>
                      </a:r>
                      <a:endParaRPr sz="105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Toàn vẹn dữ liệu</a:t>
                      </a:r>
                      <a:endParaRPr sz="105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Bộ nhớ ảo</a:t>
                      </a:r>
                      <a:endParaRPr sz="1050" b="1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050">
                        <a:solidFill>
                          <a:srgbClr val="2226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>
                <a:solidFill>
                  <a:schemeClr val="lt1"/>
                </a:solidFill>
              </a:rPr>
              <a:t>So sánh Memcached với Redis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24" name="Google Shape;524;p33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525" name="Google Shape;525;p3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33"/>
          <p:cNvSpPr txBox="1"/>
          <p:nvPr/>
        </p:nvSpPr>
        <p:spPr>
          <a:xfrm>
            <a:off x="266525" y="4821225"/>
            <a:ext cx="6516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900" b="1">
                <a:solidFill>
                  <a:srgbClr val="595959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https://db-engines.com/en/ranking_trend/key-value+store</a:t>
            </a:r>
            <a:endParaRPr sz="9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3" name="Google Shape;5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75" y="1463575"/>
            <a:ext cx="5806173" cy="3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>
                <a:solidFill>
                  <a:schemeClr val="lt1"/>
                </a:solidFill>
              </a:rPr>
              <a:t>So sánh Memcached với Redis</a:t>
            </a:r>
            <a:endParaRPr/>
          </a:p>
        </p:txBody>
      </p:sp>
      <p:sp>
        <p:nvSpPr>
          <p:cNvPr id="539" name="Google Shape;539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40" name="Google Shape;540;p34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541" name="Google Shape;541;p3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8" name="Google Shape;5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50" y="1450725"/>
            <a:ext cx="44386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4"/>
          <p:cNvSpPr txBox="1"/>
          <p:nvPr/>
        </p:nvSpPr>
        <p:spPr>
          <a:xfrm>
            <a:off x="266525" y="4821225"/>
            <a:ext cx="6516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900" b="1" u="sng">
                <a:solidFill>
                  <a:schemeClr val="hlink"/>
                </a:solidFill>
                <a:hlinkClick r:id="rId4"/>
              </a:rPr>
              <a:t>https://www.it-cooking.com/technology/web/php/redis-vs-memcached-2018/</a:t>
            </a:r>
            <a:endParaRPr sz="9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>
                <a:solidFill>
                  <a:schemeClr val="lt1"/>
                </a:solidFill>
              </a:rPr>
              <a:t>So sánh Memcached với MySQL</a:t>
            </a:r>
            <a:endParaRPr/>
          </a:p>
        </p:txBody>
      </p:sp>
      <p:sp>
        <p:nvSpPr>
          <p:cNvPr id="555" name="Google Shape;555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56" name="Google Shape;556;p35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557" name="Google Shape;557;p3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4" name="Google Shape;5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681" y="1528775"/>
            <a:ext cx="5608337" cy="2890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5"/>
          <p:cNvSpPr txBox="1">
            <a:spLocks noGrp="1"/>
          </p:cNvSpPr>
          <p:nvPr>
            <p:ph type="body" idx="1"/>
          </p:nvPr>
        </p:nvSpPr>
        <p:spPr>
          <a:xfrm>
            <a:off x="132550" y="1420625"/>
            <a:ext cx="3811800" cy="31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Dữ liệu đầu vào ~100.000.000 bản ghi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Phiên bản sử dụng: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▻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Memached: 1.5.12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▻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MySQL: 5.7.24 (MySQL Community Server)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Môi trường: Máy CPU 8 core, RAM 52GB, HDD: 150GB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>
                <a:solidFill>
                  <a:schemeClr val="lt1"/>
                </a:solidFill>
              </a:rPr>
              <a:t>So sánh Memcached với MySQL</a:t>
            </a:r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72" name="Google Shape;572;p36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573" name="Google Shape;573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80" name="Google Shape;580;p36"/>
          <p:cNvGraphicFramePr/>
          <p:nvPr>
            <p:extLst>
              <p:ext uri="{D42A27DB-BD31-4B8C-83A1-F6EECF244321}">
                <p14:modId xmlns:p14="http://schemas.microsoft.com/office/powerpoint/2010/main" val="3790353291"/>
              </p:ext>
            </p:extLst>
          </p:nvPr>
        </p:nvGraphicFramePr>
        <p:xfrm>
          <a:off x="152400" y="1367940"/>
          <a:ext cx="8365500" cy="3261210"/>
        </p:xfrm>
        <a:graphic>
          <a:graphicData uri="http://schemas.openxmlformats.org/drawingml/2006/table">
            <a:tbl>
              <a:tblPr>
                <a:noFill/>
                <a:tableStyleId>{F82991F6-C97C-404D-8739-B214F0EF5DFA}</a:tableStyleId>
              </a:tblPr>
              <a:tblGrid>
                <a:gridCol w="1652286"/>
                <a:gridCol w="1372985"/>
                <a:gridCol w="1827519"/>
                <a:gridCol w="1756355"/>
                <a:gridCol w="1756355"/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Tính năng/Điều kiện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Memcached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MySQL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/>
                        <a:t>MySQL</a:t>
                      </a:r>
                      <a:r>
                        <a:rPr lang="en-US" b="1" baseline="0" dirty="0" smtClean="0"/>
                        <a:t> In-Memory</a:t>
                      </a:r>
                      <a:endParaRPr b="1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Dung lượng lưu trữ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~100.000.000 rows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44.2GB RAM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12GB HDD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9.6GB RAM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Thời gian import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~100.000.000 rows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~18 phút (500 Connection)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~10 phút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8 phút</a:t>
                      </a:r>
                      <a:r>
                        <a:rPr lang="en-US" baseline="0" dirty="0" smtClean="0"/>
                        <a:t> 30 giây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Tốc độ query theo key/ID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Bảng order_detail (80.000.000 rows)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~1ms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~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15ms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~1ms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Tốc độ query dữ liệu từ nhiều bảng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Tính tổng tiền của 1 order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mtClean="0"/>
                        <a:t>~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mtClean="0">
                          <a:solidFill>
                            <a:schemeClr val="dk1"/>
                          </a:solidFill>
                        </a:rPr>
                        <a:t>ms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mtClean="0"/>
                        <a:t>~38ms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~1ms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>
            <a:spLocks noGrp="1"/>
          </p:cNvSpPr>
          <p:nvPr>
            <p:ph type="ctrTitle"/>
          </p:nvPr>
        </p:nvSpPr>
        <p:spPr>
          <a:xfrm>
            <a:off x="463525" y="2871150"/>
            <a:ext cx="4908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/>
              <a:t>Tích hợp Memcached vào các ứng dụng khác</a:t>
            </a:r>
            <a:endParaRPr sz="30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6" name="Google Shape;586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463525" y="0"/>
            <a:ext cx="2181600" cy="2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/>
              <a:t>Tích hợp Memcached vào các ứng dụng khác</a:t>
            </a:r>
            <a:endParaRPr sz="20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3" name="Google Shape;593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94" name="Google Shape;594;p38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595" name="Google Shape;59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2" name="Google Shape;6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250" y="1418650"/>
            <a:ext cx="5697199" cy="29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>
                <a:solidFill>
                  <a:schemeClr val="lt1"/>
                </a:solidFill>
              </a:rPr>
              <a:t>Tích hợp Memcached vào các ứng dụng khác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8" name="Google Shape;608;p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17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09" name="Google Shape;609;p39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610" name="Google Shape;61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7" name="Google Shape;6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49" y="1337100"/>
            <a:ext cx="2949488" cy="3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475" y="2600913"/>
            <a:ext cx="629949" cy="115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056" y="2441662"/>
            <a:ext cx="1532400" cy="7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713" y="3453225"/>
            <a:ext cx="2473975" cy="10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9"/>
          <p:cNvSpPr txBox="1"/>
          <p:nvPr/>
        </p:nvSpPr>
        <p:spPr>
          <a:xfrm>
            <a:off x="4990725" y="1643575"/>
            <a:ext cx="37533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Hỗ trợ cho nhiều ngôn ngữ lập trình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0"/>
          <p:cNvSpPr txBox="1">
            <a:spLocks noGrp="1"/>
          </p:cNvSpPr>
          <p:nvPr>
            <p:ph type="ctrTitle"/>
          </p:nvPr>
        </p:nvSpPr>
        <p:spPr>
          <a:xfrm>
            <a:off x="463525" y="2871150"/>
            <a:ext cx="4908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 dirty="0"/>
              <a:t>Kết luận</a:t>
            </a:r>
            <a:endParaRPr sz="3000" b="1" i="0" u="none" strike="noStrike" cap="none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7" name="Google Shape;627;p4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8" name="Google Shape;628;p40"/>
          <p:cNvSpPr txBox="1"/>
          <p:nvPr/>
        </p:nvSpPr>
        <p:spPr>
          <a:xfrm>
            <a:off x="463525" y="0"/>
            <a:ext cx="2181600" cy="2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634" name="Google Shape;634;p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35" name="Google Shape;6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4" y="0"/>
            <a:ext cx="729896" cy="58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41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637" name="Google Shape;637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41"/>
          <p:cNvSpPr txBox="1"/>
          <p:nvPr/>
        </p:nvSpPr>
        <p:spPr>
          <a:xfrm>
            <a:off x="240225" y="1529150"/>
            <a:ext cx="8357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Ưu điểm</a:t>
            </a:r>
            <a:endParaRPr sz="20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Đơn giản, dễ sử dụng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Phù hợp để lưu trữ dữ liệu đã được tính toán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Hiệu năng cao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Hỗ trợ cho nhiều ngôn ngữ lập trình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Nhược điểm</a:t>
            </a:r>
            <a:endParaRPr sz="20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Dữ liệu không có cơ chế tự backup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Sử dụng RAM làm nơi lưu trữ nên triển khai sẽ tốn chi phí hơn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Cần đặc biệt chú ý tới vấn đề bảo mật khi sử dụng Memcached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Giới thiệu về hệ quản trị cơ sở dữ liệu Key-Value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Giới thiệu về Memcached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So sánh Memcached với </a:t>
            </a:r>
            <a:r>
              <a:rPr lang="en" sz="2000" dirty="0" smtClean="0">
                <a:solidFill>
                  <a:srgbClr val="000000"/>
                </a:solidFill>
              </a:rPr>
              <a:t>Redis, MySQL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Tích hợp Memcached vào các ứng dụng khác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Kết luận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409" name="Google Shape;409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10" name="Google Shape;410;p2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411" name="Google Shape;411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0" name="Google Shape;650;p42"/>
          <p:cNvSpPr txBox="1">
            <a:spLocks noGrp="1"/>
          </p:cNvSpPr>
          <p:nvPr>
            <p:ph type="ctrTitle" idx="4294967295"/>
          </p:nvPr>
        </p:nvSpPr>
        <p:spPr>
          <a:xfrm>
            <a:off x="1275150" y="20936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6000" b="1" i="0" u="none" strike="noStrike" cap="non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  <a:endParaRPr sz="6000" b="1" i="0" u="none" strike="noStrike" cap="none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>
            <a:spLocks noGrp="1"/>
          </p:cNvSpPr>
          <p:nvPr>
            <p:ph type="ctrTitle"/>
          </p:nvPr>
        </p:nvSpPr>
        <p:spPr>
          <a:xfrm>
            <a:off x="463525" y="2871150"/>
            <a:ext cx="4908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Giới thiệu về hệ quản trị cơ sở dữ liệu Key-Value</a:t>
            </a:r>
            <a:endParaRPr/>
          </a:p>
        </p:txBody>
      </p:sp>
      <p:sp>
        <p:nvSpPr>
          <p:cNvPr id="420" name="Google Shape;420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21" name="Google Shape;421;p25"/>
          <p:cNvSpPr txBox="1"/>
          <p:nvPr/>
        </p:nvSpPr>
        <p:spPr>
          <a:xfrm>
            <a:off x="463525" y="0"/>
            <a:ext cx="2181600" cy="2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Giới thiệu về CSDL Key-Value</a:t>
            </a:r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body" idx="1"/>
          </p:nvPr>
        </p:nvSpPr>
        <p:spPr>
          <a:xfrm>
            <a:off x="6076900" y="1378138"/>
            <a:ext cx="3028500" cy="314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 b="1">
                <a:solidFill>
                  <a:srgbClr val="000000"/>
                </a:solidFill>
              </a:rPr>
              <a:t>Được lưu trữ thành</a:t>
            </a:r>
            <a:r>
              <a:rPr lang="en" sz="2000" b="1">
                <a:solidFill>
                  <a:srgbClr val="FF9900"/>
                </a:solidFill>
              </a:rPr>
              <a:t> cặp Key-Value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 b="1"/>
              <a:t>Tìm kiếm thông qua </a:t>
            </a:r>
            <a:r>
              <a:rPr lang="en" sz="2000" b="1">
                <a:solidFill>
                  <a:srgbClr val="FF9900"/>
                </a:solidFill>
              </a:rPr>
              <a:t>key</a:t>
            </a:r>
            <a:endParaRPr sz="2000" b="1">
              <a:solidFill>
                <a:srgbClr val="FF99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 b="1">
                <a:solidFill>
                  <a:srgbClr val="000000"/>
                </a:solidFill>
              </a:rPr>
              <a:t>Dữ liệu được lưu trữ trong Value có thể có nhiều dạng dữ liệu khác nhau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28" name="Google Shape;428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302325" y="4636500"/>
            <a:ext cx="6516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26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431" name="Google Shape;431;p2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8" name="Google Shape;4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2788"/>
            <a:ext cx="5772099" cy="21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ctrTitle"/>
          </p:nvPr>
        </p:nvSpPr>
        <p:spPr>
          <a:xfrm>
            <a:off x="463525" y="2871150"/>
            <a:ext cx="4908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/>
              <a:t>Giới thiệu về Memcached</a:t>
            </a:r>
            <a:endParaRPr sz="30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4" name="Google Shape;444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5" name="Google Shape;445;p27"/>
          <p:cNvSpPr txBox="1"/>
          <p:nvPr/>
        </p:nvSpPr>
        <p:spPr>
          <a:xfrm>
            <a:off x="463525" y="0"/>
            <a:ext cx="2181600" cy="2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/>
              <a:t>Giới thiệu về Memcached</a:t>
            </a:r>
            <a:endParaRPr sz="20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1" name="Google Shape;451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52" name="Google Shape;452;p28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453" name="Google Shape;453;p2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28"/>
          <p:cNvSpPr txBox="1">
            <a:spLocks noGrp="1"/>
          </p:cNvSpPr>
          <p:nvPr>
            <p:ph type="body" idx="1"/>
          </p:nvPr>
        </p:nvSpPr>
        <p:spPr>
          <a:xfrm>
            <a:off x="266525" y="1469750"/>
            <a:ext cx="7528800" cy="28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Là một hệ quản trị cơ sở dữ liệu chuyên biệt về Key-Value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Được ra đời ngày 22/05/2003 và miễn phí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Đứng thứ #3 trong nhóm Key-Value và đứng thứ #24 toàn bộ theo xếp hạng của DB Engines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Được sử dụng bởi nhiều ứng dụng nổi tiếng như </a:t>
            </a:r>
            <a:r>
              <a:rPr lang="en" sz="200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LiveJournal, </a:t>
            </a:r>
            <a:r>
              <a:rPr lang="en" sz="200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Wikipedia, </a:t>
            </a:r>
            <a:r>
              <a:rPr lang="en" sz="200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Flickr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,...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Hỗ trợ chính thức cho các hệ điều hành dựa trên Linux và BSD (Berkeley Software Distribution)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1" name="Google Shape;461;p28"/>
          <p:cNvSpPr txBox="1"/>
          <p:nvPr/>
        </p:nvSpPr>
        <p:spPr>
          <a:xfrm>
            <a:off x="266525" y="4821225"/>
            <a:ext cx="6516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Ranking source: https://db-engines.com/en/ranking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813" y="195450"/>
            <a:ext cx="2317776" cy="10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>
                <a:solidFill>
                  <a:schemeClr val="lt1"/>
                </a:solidFill>
              </a:rPr>
              <a:t>Giới thiệu về Memcached</a:t>
            </a:r>
            <a:endParaRPr/>
          </a:p>
        </p:txBody>
      </p:sp>
      <p:sp>
        <p:nvSpPr>
          <p:cNvPr id="468" name="Google Shape;468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9" name="Google Shape;469;p29"/>
          <p:cNvSpPr txBox="1">
            <a:spLocks noGrp="1"/>
          </p:cNvSpPr>
          <p:nvPr>
            <p:ph type="body" idx="1"/>
          </p:nvPr>
        </p:nvSpPr>
        <p:spPr>
          <a:xfrm>
            <a:off x="457425" y="1567100"/>
            <a:ext cx="7562700" cy="28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Cách thức cài đặt:</a:t>
            </a:r>
            <a:endParaRPr sz="20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Trên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hệ điều hành Debian hoặc Ubuntu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apt-get install memcached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Trên các hệ điều hành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Redhat/Fedora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yum install memcached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▰"/>
            </a:pPr>
            <a:r>
              <a:rPr lang="en" sz="2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Cài đặt từ mã nguồn</a:t>
            </a:r>
            <a:endParaRPr sz="20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70" name="Google Shape;470;p29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471" name="Google Shape;471;p2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29"/>
          <p:cNvSpPr txBox="1"/>
          <p:nvPr/>
        </p:nvSpPr>
        <p:spPr>
          <a:xfrm>
            <a:off x="266525" y="4821225"/>
            <a:ext cx="6516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Image source: https://docs.docker.com/engine/docker-overview/#docker-architecture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>
                <a:solidFill>
                  <a:schemeClr val="lt1"/>
                </a:solidFill>
              </a:rPr>
              <a:t>Giới thiệu về Memcached</a:t>
            </a:r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85" name="Google Shape;485;p30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486" name="Google Shape;486;p3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30"/>
          <p:cNvSpPr txBox="1"/>
          <p:nvPr/>
        </p:nvSpPr>
        <p:spPr>
          <a:xfrm>
            <a:off x="266525" y="4821225"/>
            <a:ext cx="6516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Image source: https://blog.risingstack.com/what-is-kubernetes-how-to-get-started/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4" name="Google Shape;494;p30"/>
          <p:cNvGraphicFramePr/>
          <p:nvPr/>
        </p:nvGraphicFramePr>
        <p:xfrm>
          <a:off x="952500" y="1655475"/>
          <a:ext cx="7239000" cy="2103060"/>
        </p:xfrm>
        <a:graphic>
          <a:graphicData uri="http://schemas.openxmlformats.org/drawingml/2006/table">
            <a:tbl>
              <a:tblPr>
                <a:noFill/>
                <a:tableStyleId>{F82991F6-C97C-404D-8739-B214F0EF5DFA}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API lưu trữ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API lấy dữ liệu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API thống kê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replace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append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prepend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gets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incr/decr</a:t>
                      </a: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stats</a:t>
                      </a: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stats items</a:t>
                      </a: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stats slabs</a:t>
                      </a: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ctrTitle"/>
          </p:nvPr>
        </p:nvSpPr>
        <p:spPr>
          <a:xfrm>
            <a:off x="463525" y="2871150"/>
            <a:ext cx="4908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/>
              <a:t>So sánh Memcached với Redis, MySQL</a:t>
            </a:r>
            <a:endParaRPr sz="30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0" name="Google Shape;50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463525" y="0"/>
            <a:ext cx="2181600" cy="2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632</Words>
  <Application>Microsoft Office PowerPoint</Application>
  <PresentationFormat>On-screen Show (16:9)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Roboto Condensed</vt:lpstr>
      <vt:lpstr>Courier New</vt:lpstr>
      <vt:lpstr>Roboto Condensed Light</vt:lpstr>
      <vt:lpstr>Lato</vt:lpstr>
      <vt:lpstr>Arvo</vt:lpstr>
      <vt:lpstr>Times New Roman</vt:lpstr>
      <vt:lpstr>Salerio template</vt:lpstr>
      <vt:lpstr>Salerio template</vt:lpstr>
      <vt:lpstr>Tìm hiểu về Memcached</vt:lpstr>
      <vt:lpstr>Nội dung</vt:lpstr>
      <vt:lpstr>Giới thiệu về hệ quản trị cơ sở dữ liệu Key-Value</vt:lpstr>
      <vt:lpstr>Giới thiệu về CSDL Key-Value</vt:lpstr>
      <vt:lpstr>Giới thiệu về Memcached</vt:lpstr>
      <vt:lpstr>Giới thiệu về Memcached</vt:lpstr>
      <vt:lpstr>Giới thiệu về Memcached</vt:lpstr>
      <vt:lpstr>Giới thiệu về Memcached</vt:lpstr>
      <vt:lpstr>So sánh Memcached với Redis, MySQL</vt:lpstr>
      <vt:lpstr>So sánh Memcached với Redis</vt:lpstr>
      <vt:lpstr>So sánh Memcached với Redis</vt:lpstr>
      <vt:lpstr>So sánh Memcached với Redis</vt:lpstr>
      <vt:lpstr>So sánh Memcached với MySQL</vt:lpstr>
      <vt:lpstr>So sánh Memcached với MySQL</vt:lpstr>
      <vt:lpstr>Tích hợp Memcached vào các ứng dụng khác</vt:lpstr>
      <vt:lpstr>Tích hợp Memcached vào các ứng dụng khác</vt:lpstr>
      <vt:lpstr>Tích hợp Memcached vào các ứng dụng khác</vt:lpstr>
      <vt:lpstr>Kết luận</vt:lpstr>
      <vt:lpstr>Kết luận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Memcached</dc:title>
  <cp:lastModifiedBy>dongnd3</cp:lastModifiedBy>
  <cp:revision>6</cp:revision>
  <dcterms:modified xsi:type="dcterms:W3CDTF">2019-01-21T11:14:23Z</dcterms:modified>
</cp:coreProperties>
</file>