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4" r:id="rId8"/>
    <p:sldId id="267" r:id="rId9"/>
    <p:sldId id="273" r:id="rId10"/>
    <p:sldId id="272" r:id="rId11"/>
    <p:sldId id="262" r:id="rId12"/>
    <p:sldId id="263" r:id="rId13"/>
    <p:sldId id="274" r:id="rId14"/>
    <p:sldId id="275" r:id="rId15"/>
    <p:sldId id="270" r:id="rId16"/>
    <p:sldId id="269" r:id="rId17"/>
    <p:sldId id="276" r:id="rId18"/>
    <p:sldId id="277" r:id="rId19"/>
    <p:sldId id="278" r:id="rId20"/>
    <p:sldId id="280" r:id="rId21"/>
    <p:sldId id="279" r:id="rId22"/>
    <p:sldId id="271" r:id="rId23"/>
    <p:sldId id="281" r:id="rId24"/>
    <p:sldId id="282" r:id="rId2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77"/>
    <p:restoredTop sz="93057"/>
  </p:normalViewPr>
  <p:slideViewPr>
    <p:cSldViewPr snapToGrid="0">
      <p:cViewPr varScale="1">
        <p:scale>
          <a:sx n="196" d="100"/>
          <a:sy n="196" d="100"/>
        </p:scale>
        <p:origin x="8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FB056-F3F4-974E-A09B-D8EB0CF45E9C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60F1568-0321-FB4F-A8B9-FADAFDF8452B}">
      <dgm:prSet phldrT="[Text]"/>
      <dgm:spPr/>
      <dgm:t>
        <a:bodyPr/>
        <a:lstStyle/>
        <a:p>
          <a:r>
            <a:rPr lang="en-GB" dirty="0"/>
            <a:t>2011</a:t>
          </a:r>
        </a:p>
      </dgm:t>
    </dgm:pt>
    <dgm:pt modelId="{C774FDA1-68B9-D949-B34F-7C787A35FEFC}" type="parTrans" cxnId="{550099D3-2455-2F42-BE81-71C7072124DC}">
      <dgm:prSet/>
      <dgm:spPr/>
      <dgm:t>
        <a:bodyPr/>
        <a:lstStyle/>
        <a:p>
          <a:endParaRPr lang="en-GB"/>
        </a:p>
      </dgm:t>
    </dgm:pt>
    <dgm:pt modelId="{C1D2D406-A1AC-8949-A707-3537EE224824}" type="sibTrans" cxnId="{550099D3-2455-2F42-BE81-71C7072124DC}">
      <dgm:prSet/>
      <dgm:spPr/>
      <dgm:t>
        <a:bodyPr/>
        <a:lstStyle/>
        <a:p>
          <a:endParaRPr lang="en-GB"/>
        </a:p>
      </dgm:t>
    </dgm:pt>
    <dgm:pt modelId="{C32CC297-C255-C44B-A3B1-E31572ADBE53}">
      <dgm:prSet phldrT="[Text]"/>
      <dgm:spPr/>
      <dgm:t>
        <a:bodyPr/>
        <a:lstStyle/>
        <a:p>
          <a:r>
            <a:rPr lang="en-GB" b="0" i="0" dirty="0"/>
            <a:t>July 2014</a:t>
          </a:r>
          <a:endParaRPr lang="en-GB" dirty="0"/>
        </a:p>
      </dgm:t>
    </dgm:pt>
    <dgm:pt modelId="{17E2E530-6A6A-2246-AE37-AAE3247A57DE}" type="parTrans" cxnId="{E2CC57ED-43C7-2E41-8530-EF585767A657}">
      <dgm:prSet/>
      <dgm:spPr/>
      <dgm:t>
        <a:bodyPr/>
        <a:lstStyle/>
        <a:p>
          <a:endParaRPr lang="en-GB"/>
        </a:p>
      </dgm:t>
    </dgm:pt>
    <dgm:pt modelId="{C980FB45-8ACC-C449-A1E8-E23BFF73CE78}" type="sibTrans" cxnId="{E2CC57ED-43C7-2E41-8530-EF585767A657}">
      <dgm:prSet/>
      <dgm:spPr/>
      <dgm:t>
        <a:bodyPr/>
        <a:lstStyle/>
        <a:p>
          <a:endParaRPr lang="en-GB"/>
        </a:p>
      </dgm:t>
    </dgm:pt>
    <dgm:pt modelId="{8160FAE7-36B9-3141-8807-DB1DAA86D9EF}">
      <dgm:prSet phldrT="[Text]"/>
      <dgm:spPr/>
      <dgm:t>
        <a:bodyPr/>
        <a:lstStyle/>
        <a:p>
          <a:r>
            <a:rPr lang="en-GB" b="0" i="0" dirty="0"/>
            <a:t>Early Challenges</a:t>
          </a:r>
          <a:endParaRPr lang="en-GB" dirty="0"/>
        </a:p>
      </dgm:t>
    </dgm:pt>
    <dgm:pt modelId="{1B8C5CD9-6343-0447-AC2F-163986F99BD1}" type="parTrans" cxnId="{662017D7-046F-154C-8505-F9CA727A75CF}">
      <dgm:prSet/>
      <dgm:spPr/>
      <dgm:t>
        <a:bodyPr/>
        <a:lstStyle/>
        <a:p>
          <a:endParaRPr lang="en-GB"/>
        </a:p>
      </dgm:t>
    </dgm:pt>
    <dgm:pt modelId="{6FFF8E09-9E6E-E94E-AD70-12C407BEA507}" type="sibTrans" cxnId="{662017D7-046F-154C-8505-F9CA727A75CF}">
      <dgm:prSet/>
      <dgm:spPr/>
      <dgm:t>
        <a:bodyPr/>
        <a:lstStyle/>
        <a:p>
          <a:endParaRPr lang="en-GB"/>
        </a:p>
      </dgm:t>
    </dgm:pt>
    <dgm:pt modelId="{1250B9C6-8CB1-9047-9E64-A2660CD22F06}">
      <dgm:prSet/>
      <dgm:spPr/>
      <dgm:t>
        <a:bodyPr/>
        <a:lstStyle/>
        <a:p>
          <a:r>
            <a:rPr lang="en-IT" b="0" i="0" dirty="0"/>
            <a:t>2018-2020</a:t>
          </a:r>
          <a:endParaRPr lang="en-GB" dirty="0"/>
        </a:p>
      </dgm:t>
    </dgm:pt>
    <dgm:pt modelId="{3BFAD06C-EE43-5143-A6F7-0F2FC98A9D0B}" type="parTrans" cxnId="{0BA2CCB8-C49E-394D-99B3-43A7A91A297B}">
      <dgm:prSet/>
      <dgm:spPr/>
      <dgm:t>
        <a:bodyPr/>
        <a:lstStyle/>
        <a:p>
          <a:endParaRPr lang="en-GB"/>
        </a:p>
      </dgm:t>
    </dgm:pt>
    <dgm:pt modelId="{A8811E74-0F07-8C4B-838D-A68B0EC04FEC}" type="sibTrans" cxnId="{0BA2CCB8-C49E-394D-99B3-43A7A91A297B}">
      <dgm:prSet/>
      <dgm:spPr/>
      <dgm:t>
        <a:bodyPr/>
        <a:lstStyle/>
        <a:p>
          <a:endParaRPr lang="en-GB"/>
        </a:p>
      </dgm:t>
    </dgm:pt>
    <dgm:pt modelId="{B81087A2-70EC-A346-BBBE-44E55765E617}">
      <dgm:prSet/>
      <dgm:spPr/>
      <dgm:t>
        <a:bodyPr/>
        <a:lstStyle/>
        <a:p>
          <a:r>
            <a:rPr lang="en-IT" b="0" i="0" dirty="0"/>
            <a:t>2016/2017</a:t>
          </a:r>
          <a:endParaRPr lang="en-IT" dirty="0"/>
        </a:p>
      </dgm:t>
    </dgm:pt>
    <dgm:pt modelId="{E2C1AF8C-2425-4849-9232-D8E06C398BEB}" type="parTrans" cxnId="{765EAB2A-BB63-144C-92EC-D61E9172A7F7}">
      <dgm:prSet/>
      <dgm:spPr/>
      <dgm:t>
        <a:bodyPr/>
        <a:lstStyle/>
        <a:p>
          <a:endParaRPr lang="en-GB"/>
        </a:p>
      </dgm:t>
    </dgm:pt>
    <dgm:pt modelId="{1DDE342C-0456-2340-BCB2-6E20160BAE71}" type="sibTrans" cxnId="{765EAB2A-BB63-144C-92EC-D61E9172A7F7}">
      <dgm:prSet/>
      <dgm:spPr/>
      <dgm:t>
        <a:bodyPr/>
        <a:lstStyle/>
        <a:p>
          <a:endParaRPr lang="en-GB"/>
        </a:p>
      </dgm:t>
    </dgm:pt>
    <dgm:pt modelId="{66965E13-0310-FD4F-A7F0-A4F2EECE6A23}">
      <dgm:prSet/>
      <dgm:spPr/>
      <dgm:t>
        <a:bodyPr/>
        <a:lstStyle/>
        <a:p>
          <a:r>
            <a:rPr lang="en-GB" dirty="0"/>
            <a:t>August 10th 2023</a:t>
          </a:r>
        </a:p>
      </dgm:t>
    </dgm:pt>
    <dgm:pt modelId="{329BD630-B368-BB45-AC7D-F168799D476D}" type="parTrans" cxnId="{43DFB0C0-B5B0-4E40-B034-3728E701C9A9}">
      <dgm:prSet/>
      <dgm:spPr/>
      <dgm:t>
        <a:bodyPr/>
        <a:lstStyle/>
        <a:p>
          <a:endParaRPr lang="en-GB"/>
        </a:p>
      </dgm:t>
    </dgm:pt>
    <dgm:pt modelId="{B35B5496-B4B3-9A46-AE5F-AACD72FDAB4A}" type="sibTrans" cxnId="{43DFB0C0-B5B0-4E40-B034-3728E701C9A9}">
      <dgm:prSet/>
      <dgm:spPr/>
      <dgm:t>
        <a:bodyPr/>
        <a:lstStyle/>
        <a:p>
          <a:endParaRPr lang="en-GB"/>
        </a:p>
      </dgm:t>
    </dgm:pt>
    <dgm:pt modelId="{6A6892E8-72B5-CD4C-8B74-D1F588918A2A}">
      <dgm:prSet/>
      <dgm:spPr/>
      <dgm:t>
        <a:bodyPr/>
        <a:lstStyle/>
        <a:p>
          <a:r>
            <a:rPr lang="en-GB" dirty="0"/>
            <a:t>August 25th 2023</a:t>
          </a:r>
        </a:p>
      </dgm:t>
    </dgm:pt>
    <dgm:pt modelId="{2FCBBCBF-14B5-2044-A284-0F455C88DD27}" type="parTrans" cxnId="{F3BC4A1A-4D0B-0D47-A4D0-8FDABEC58D7F}">
      <dgm:prSet/>
      <dgm:spPr/>
      <dgm:t>
        <a:bodyPr/>
        <a:lstStyle/>
        <a:p>
          <a:endParaRPr lang="en-GB"/>
        </a:p>
      </dgm:t>
    </dgm:pt>
    <dgm:pt modelId="{C7BB67D4-F099-3D49-9627-8644F0AC661A}" type="sibTrans" cxnId="{F3BC4A1A-4D0B-0D47-A4D0-8FDABEC58D7F}">
      <dgm:prSet/>
      <dgm:spPr/>
      <dgm:t>
        <a:bodyPr/>
        <a:lstStyle/>
        <a:p>
          <a:endParaRPr lang="en-GB"/>
        </a:p>
      </dgm:t>
    </dgm:pt>
    <dgm:pt modelId="{6AF0A9F1-55C5-C141-8702-7D82CCD99DE7}">
      <dgm:prSet/>
      <dgm:spPr/>
      <dgm:t>
        <a:bodyPr/>
        <a:lstStyle/>
        <a:p>
          <a:r>
            <a:rPr lang="en-GB" dirty="0"/>
            <a:t>January 10th 2024</a:t>
          </a:r>
        </a:p>
      </dgm:t>
    </dgm:pt>
    <dgm:pt modelId="{4725A5E5-BEF2-1A42-B5AA-C3F53EC1A12D}" type="parTrans" cxnId="{4E9B663C-58FB-C644-98F5-ECE58E6F0CE0}">
      <dgm:prSet/>
      <dgm:spPr/>
      <dgm:t>
        <a:bodyPr/>
        <a:lstStyle/>
        <a:p>
          <a:endParaRPr lang="en-GB"/>
        </a:p>
      </dgm:t>
    </dgm:pt>
    <dgm:pt modelId="{85D9DF28-E5AA-7947-B5E6-98DC739DC38F}" type="sibTrans" cxnId="{4E9B663C-58FB-C644-98F5-ECE58E6F0CE0}">
      <dgm:prSet/>
      <dgm:spPr/>
      <dgm:t>
        <a:bodyPr/>
        <a:lstStyle/>
        <a:p>
          <a:endParaRPr lang="en-GB"/>
        </a:p>
      </dgm:t>
    </dgm:pt>
    <dgm:pt modelId="{1DE02575-9289-2344-BD1B-7130809E4DEC}" type="pres">
      <dgm:prSet presAssocID="{649FB056-F3F4-974E-A09B-D8EB0CF45E9C}" presName="Name0" presStyleCnt="0">
        <dgm:presLayoutVars>
          <dgm:dir/>
          <dgm:animLvl val="lvl"/>
          <dgm:resizeHandles val="exact"/>
        </dgm:presLayoutVars>
      </dgm:prSet>
      <dgm:spPr/>
    </dgm:pt>
    <dgm:pt modelId="{B6781BC2-34C9-624F-8A9A-1B1F0EA8792B}" type="pres">
      <dgm:prSet presAssocID="{C60F1568-0321-FB4F-A8B9-FADAFDF8452B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35E5725A-1461-DD4C-A4AD-9F3C7505E3DD}" type="pres">
      <dgm:prSet presAssocID="{C1D2D406-A1AC-8949-A707-3537EE224824}" presName="parTxOnlySpace" presStyleCnt="0"/>
      <dgm:spPr/>
    </dgm:pt>
    <dgm:pt modelId="{A77B521E-2E09-C949-919E-9388C9E28A24}" type="pres">
      <dgm:prSet presAssocID="{C32CC297-C255-C44B-A3B1-E31572ADBE53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7006B997-50E4-6849-A80A-B509E998C5E8}" type="pres">
      <dgm:prSet presAssocID="{C980FB45-8ACC-C449-A1E8-E23BFF73CE78}" presName="parTxOnlySpace" presStyleCnt="0"/>
      <dgm:spPr/>
    </dgm:pt>
    <dgm:pt modelId="{48116F3A-F9AC-6943-913C-2497662B75E7}" type="pres">
      <dgm:prSet presAssocID="{8160FAE7-36B9-3141-8807-DB1DAA86D9E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841246-7BEC-2249-8EF8-E87C5B67A93E}" type="pres">
      <dgm:prSet presAssocID="{6FFF8E09-9E6E-E94E-AD70-12C407BEA507}" presName="parTxOnlySpace" presStyleCnt="0"/>
      <dgm:spPr/>
    </dgm:pt>
    <dgm:pt modelId="{518714BA-F007-7742-973E-D855BCE46970}" type="pres">
      <dgm:prSet presAssocID="{B81087A2-70EC-A346-BBBE-44E55765E6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6B979951-B71A-2847-94F6-3712CD4AA1ED}" type="pres">
      <dgm:prSet presAssocID="{1DDE342C-0456-2340-BCB2-6E20160BAE71}" presName="parTxOnlySpace" presStyleCnt="0"/>
      <dgm:spPr/>
    </dgm:pt>
    <dgm:pt modelId="{8E52D5F9-CCFB-C14C-BD18-314A652941AB}" type="pres">
      <dgm:prSet presAssocID="{1250B9C6-8CB1-9047-9E64-A2660CD22F06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6E5F8330-26BB-7141-9459-6AECF8D5F8F1}" type="pres">
      <dgm:prSet presAssocID="{A8811E74-0F07-8C4B-838D-A68B0EC04FEC}" presName="parTxOnlySpace" presStyleCnt="0"/>
      <dgm:spPr/>
    </dgm:pt>
    <dgm:pt modelId="{444262B7-71D4-5544-ABF2-2C271C32C1A7}" type="pres">
      <dgm:prSet presAssocID="{66965E13-0310-FD4F-A7F0-A4F2EECE6A2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1EEA174F-B720-5B4D-9F1A-A4CDF8DF1D50}" type="pres">
      <dgm:prSet presAssocID="{B35B5496-B4B3-9A46-AE5F-AACD72FDAB4A}" presName="parTxOnlySpace" presStyleCnt="0"/>
      <dgm:spPr/>
    </dgm:pt>
    <dgm:pt modelId="{A2D03C93-C358-9143-B360-D35D2E346AAA}" type="pres">
      <dgm:prSet presAssocID="{6A6892E8-72B5-CD4C-8B74-D1F588918A2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9EC487AC-6807-7245-8B58-3EA2FE2967A7}" type="pres">
      <dgm:prSet presAssocID="{C7BB67D4-F099-3D49-9627-8644F0AC661A}" presName="parTxOnlySpace" presStyleCnt="0"/>
      <dgm:spPr/>
    </dgm:pt>
    <dgm:pt modelId="{C063C9CF-B8AD-374E-A261-EFE6FA8795F2}" type="pres">
      <dgm:prSet presAssocID="{6AF0A9F1-55C5-C141-8702-7D82CCD99DE7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F3BC4A1A-4D0B-0D47-A4D0-8FDABEC58D7F}" srcId="{649FB056-F3F4-974E-A09B-D8EB0CF45E9C}" destId="{6A6892E8-72B5-CD4C-8B74-D1F588918A2A}" srcOrd="6" destOrd="0" parTransId="{2FCBBCBF-14B5-2044-A284-0F455C88DD27}" sibTransId="{C7BB67D4-F099-3D49-9627-8644F0AC661A}"/>
    <dgm:cxn modelId="{6BB21B29-6F2E-404C-933B-0C20A6B1A461}" type="presOf" srcId="{8160FAE7-36B9-3141-8807-DB1DAA86D9EF}" destId="{48116F3A-F9AC-6943-913C-2497662B75E7}" srcOrd="0" destOrd="0" presId="urn:microsoft.com/office/officeart/2005/8/layout/chevron1"/>
    <dgm:cxn modelId="{765EAB2A-BB63-144C-92EC-D61E9172A7F7}" srcId="{649FB056-F3F4-974E-A09B-D8EB0CF45E9C}" destId="{B81087A2-70EC-A346-BBBE-44E55765E617}" srcOrd="3" destOrd="0" parTransId="{E2C1AF8C-2425-4849-9232-D8E06C398BEB}" sibTransId="{1DDE342C-0456-2340-BCB2-6E20160BAE71}"/>
    <dgm:cxn modelId="{4E9B663C-58FB-C644-98F5-ECE58E6F0CE0}" srcId="{649FB056-F3F4-974E-A09B-D8EB0CF45E9C}" destId="{6AF0A9F1-55C5-C141-8702-7D82CCD99DE7}" srcOrd="7" destOrd="0" parTransId="{4725A5E5-BEF2-1A42-B5AA-C3F53EC1A12D}" sibTransId="{85D9DF28-E5AA-7947-B5E6-98DC739DC38F}"/>
    <dgm:cxn modelId="{13B32847-EAE8-C340-904A-2029432B055D}" type="presOf" srcId="{C32CC297-C255-C44B-A3B1-E31572ADBE53}" destId="{A77B521E-2E09-C949-919E-9388C9E28A24}" srcOrd="0" destOrd="0" presId="urn:microsoft.com/office/officeart/2005/8/layout/chevron1"/>
    <dgm:cxn modelId="{696D8C6A-D079-DA44-9EA7-564FA8733BC6}" type="presOf" srcId="{B81087A2-70EC-A346-BBBE-44E55765E617}" destId="{518714BA-F007-7742-973E-D855BCE46970}" srcOrd="0" destOrd="0" presId="urn:microsoft.com/office/officeart/2005/8/layout/chevron1"/>
    <dgm:cxn modelId="{5FE06E6E-625D-8F48-862E-A092B1EEBD34}" type="presOf" srcId="{C60F1568-0321-FB4F-A8B9-FADAFDF8452B}" destId="{B6781BC2-34C9-624F-8A9A-1B1F0EA8792B}" srcOrd="0" destOrd="0" presId="urn:microsoft.com/office/officeart/2005/8/layout/chevron1"/>
    <dgm:cxn modelId="{0BA2CCB8-C49E-394D-99B3-43A7A91A297B}" srcId="{649FB056-F3F4-974E-A09B-D8EB0CF45E9C}" destId="{1250B9C6-8CB1-9047-9E64-A2660CD22F06}" srcOrd="4" destOrd="0" parTransId="{3BFAD06C-EE43-5143-A6F7-0F2FC98A9D0B}" sibTransId="{A8811E74-0F07-8C4B-838D-A68B0EC04FEC}"/>
    <dgm:cxn modelId="{43DFB0C0-B5B0-4E40-B034-3728E701C9A9}" srcId="{649FB056-F3F4-974E-A09B-D8EB0CF45E9C}" destId="{66965E13-0310-FD4F-A7F0-A4F2EECE6A23}" srcOrd="5" destOrd="0" parTransId="{329BD630-B368-BB45-AC7D-F168799D476D}" sibTransId="{B35B5496-B4B3-9A46-AE5F-AACD72FDAB4A}"/>
    <dgm:cxn modelId="{09617BC3-2785-3A4F-8681-6A727897AB07}" type="presOf" srcId="{6AF0A9F1-55C5-C141-8702-7D82CCD99DE7}" destId="{C063C9CF-B8AD-374E-A261-EFE6FA8795F2}" srcOrd="0" destOrd="0" presId="urn:microsoft.com/office/officeart/2005/8/layout/chevron1"/>
    <dgm:cxn modelId="{5A1A03C7-9D95-4F4B-A6C4-ED4C8B05D596}" type="presOf" srcId="{649FB056-F3F4-974E-A09B-D8EB0CF45E9C}" destId="{1DE02575-9289-2344-BD1B-7130809E4DEC}" srcOrd="0" destOrd="0" presId="urn:microsoft.com/office/officeart/2005/8/layout/chevron1"/>
    <dgm:cxn modelId="{550099D3-2455-2F42-BE81-71C7072124DC}" srcId="{649FB056-F3F4-974E-A09B-D8EB0CF45E9C}" destId="{C60F1568-0321-FB4F-A8B9-FADAFDF8452B}" srcOrd="0" destOrd="0" parTransId="{C774FDA1-68B9-D949-B34F-7C787A35FEFC}" sibTransId="{C1D2D406-A1AC-8949-A707-3537EE224824}"/>
    <dgm:cxn modelId="{662017D7-046F-154C-8505-F9CA727A75CF}" srcId="{649FB056-F3F4-974E-A09B-D8EB0CF45E9C}" destId="{8160FAE7-36B9-3141-8807-DB1DAA86D9EF}" srcOrd="2" destOrd="0" parTransId="{1B8C5CD9-6343-0447-AC2F-163986F99BD1}" sibTransId="{6FFF8E09-9E6E-E94E-AD70-12C407BEA507}"/>
    <dgm:cxn modelId="{722E6AE2-66DA-324E-A7C3-021806B8D495}" type="presOf" srcId="{6A6892E8-72B5-CD4C-8B74-D1F588918A2A}" destId="{A2D03C93-C358-9143-B360-D35D2E346AAA}" srcOrd="0" destOrd="0" presId="urn:microsoft.com/office/officeart/2005/8/layout/chevron1"/>
    <dgm:cxn modelId="{E2CC57ED-43C7-2E41-8530-EF585767A657}" srcId="{649FB056-F3F4-974E-A09B-D8EB0CF45E9C}" destId="{C32CC297-C255-C44B-A3B1-E31572ADBE53}" srcOrd="1" destOrd="0" parTransId="{17E2E530-6A6A-2246-AE37-AAE3247A57DE}" sibTransId="{C980FB45-8ACC-C449-A1E8-E23BFF73CE78}"/>
    <dgm:cxn modelId="{C00630EE-1DF3-A944-B31E-BFCDDC97F960}" type="presOf" srcId="{66965E13-0310-FD4F-A7F0-A4F2EECE6A23}" destId="{444262B7-71D4-5544-ABF2-2C271C32C1A7}" srcOrd="0" destOrd="0" presId="urn:microsoft.com/office/officeart/2005/8/layout/chevron1"/>
    <dgm:cxn modelId="{818F0BFD-0902-DD4A-B1D7-332D996F133F}" type="presOf" srcId="{1250B9C6-8CB1-9047-9E64-A2660CD22F06}" destId="{8E52D5F9-CCFB-C14C-BD18-314A652941AB}" srcOrd="0" destOrd="0" presId="urn:microsoft.com/office/officeart/2005/8/layout/chevron1"/>
    <dgm:cxn modelId="{F7AADACF-9CBB-C042-B4AE-AB9047E9500F}" type="presParOf" srcId="{1DE02575-9289-2344-BD1B-7130809E4DEC}" destId="{B6781BC2-34C9-624F-8A9A-1B1F0EA8792B}" srcOrd="0" destOrd="0" presId="urn:microsoft.com/office/officeart/2005/8/layout/chevron1"/>
    <dgm:cxn modelId="{65E7E37E-F821-B84A-9A17-79AD0FBFFF74}" type="presParOf" srcId="{1DE02575-9289-2344-BD1B-7130809E4DEC}" destId="{35E5725A-1461-DD4C-A4AD-9F3C7505E3DD}" srcOrd="1" destOrd="0" presId="urn:microsoft.com/office/officeart/2005/8/layout/chevron1"/>
    <dgm:cxn modelId="{3AA1058B-E14B-2740-95A3-8AAD2E322763}" type="presParOf" srcId="{1DE02575-9289-2344-BD1B-7130809E4DEC}" destId="{A77B521E-2E09-C949-919E-9388C9E28A24}" srcOrd="2" destOrd="0" presId="urn:microsoft.com/office/officeart/2005/8/layout/chevron1"/>
    <dgm:cxn modelId="{93E01758-F6BB-AC46-9555-E03CE9CD799D}" type="presParOf" srcId="{1DE02575-9289-2344-BD1B-7130809E4DEC}" destId="{7006B997-50E4-6849-A80A-B509E998C5E8}" srcOrd="3" destOrd="0" presId="urn:microsoft.com/office/officeart/2005/8/layout/chevron1"/>
    <dgm:cxn modelId="{50C2E3EA-B4B7-FD4A-88D5-460138E5619D}" type="presParOf" srcId="{1DE02575-9289-2344-BD1B-7130809E4DEC}" destId="{48116F3A-F9AC-6943-913C-2497662B75E7}" srcOrd="4" destOrd="0" presId="urn:microsoft.com/office/officeart/2005/8/layout/chevron1"/>
    <dgm:cxn modelId="{E5A8C30D-5192-5143-99EE-915DA6AC99F0}" type="presParOf" srcId="{1DE02575-9289-2344-BD1B-7130809E4DEC}" destId="{AA841246-7BEC-2249-8EF8-E87C5B67A93E}" srcOrd="5" destOrd="0" presId="urn:microsoft.com/office/officeart/2005/8/layout/chevron1"/>
    <dgm:cxn modelId="{33E98D64-33ED-B44D-80AA-3AF3A726DD44}" type="presParOf" srcId="{1DE02575-9289-2344-BD1B-7130809E4DEC}" destId="{518714BA-F007-7742-973E-D855BCE46970}" srcOrd="6" destOrd="0" presId="urn:microsoft.com/office/officeart/2005/8/layout/chevron1"/>
    <dgm:cxn modelId="{314FD67C-21E9-6948-A69A-91EE05EF7B63}" type="presParOf" srcId="{1DE02575-9289-2344-BD1B-7130809E4DEC}" destId="{6B979951-B71A-2847-94F6-3712CD4AA1ED}" srcOrd="7" destOrd="0" presId="urn:microsoft.com/office/officeart/2005/8/layout/chevron1"/>
    <dgm:cxn modelId="{C02B0EE5-0969-384C-89E2-C279836C4AFA}" type="presParOf" srcId="{1DE02575-9289-2344-BD1B-7130809E4DEC}" destId="{8E52D5F9-CCFB-C14C-BD18-314A652941AB}" srcOrd="8" destOrd="0" presId="urn:microsoft.com/office/officeart/2005/8/layout/chevron1"/>
    <dgm:cxn modelId="{0E4B6BD3-764B-3546-BA11-2E1D3E5B3AC6}" type="presParOf" srcId="{1DE02575-9289-2344-BD1B-7130809E4DEC}" destId="{6E5F8330-26BB-7141-9459-6AECF8D5F8F1}" srcOrd="9" destOrd="0" presId="urn:microsoft.com/office/officeart/2005/8/layout/chevron1"/>
    <dgm:cxn modelId="{3930F0BD-7BD5-8144-ADDE-9F38B930683F}" type="presParOf" srcId="{1DE02575-9289-2344-BD1B-7130809E4DEC}" destId="{444262B7-71D4-5544-ABF2-2C271C32C1A7}" srcOrd="10" destOrd="0" presId="urn:microsoft.com/office/officeart/2005/8/layout/chevron1"/>
    <dgm:cxn modelId="{1719A7E5-B5A4-7B4B-A133-B5AD6516C425}" type="presParOf" srcId="{1DE02575-9289-2344-BD1B-7130809E4DEC}" destId="{1EEA174F-B720-5B4D-9F1A-A4CDF8DF1D50}" srcOrd="11" destOrd="0" presId="urn:microsoft.com/office/officeart/2005/8/layout/chevron1"/>
    <dgm:cxn modelId="{5D6A3C76-BD11-9D49-AA6D-DEDD7FB12CE1}" type="presParOf" srcId="{1DE02575-9289-2344-BD1B-7130809E4DEC}" destId="{A2D03C93-C358-9143-B360-D35D2E346AAA}" srcOrd="12" destOrd="0" presId="urn:microsoft.com/office/officeart/2005/8/layout/chevron1"/>
    <dgm:cxn modelId="{543550DB-2861-FB47-88C8-E4E7442B5C82}" type="presParOf" srcId="{1DE02575-9289-2344-BD1B-7130809E4DEC}" destId="{9EC487AC-6807-7245-8B58-3EA2FE2967A7}" srcOrd="13" destOrd="0" presId="urn:microsoft.com/office/officeart/2005/8/layout/chevron1"/>
    <dgm:cxn modelId="{0472F80C-355E-EA43-8B23-6782BD8EE647}" type="presParOf" srcId="{1DE02575-9289-2344-BD1B-7130809E4DEC}" destId="{C063C9CF-B8AD-374E-A261-EFE6FA8795F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81BC2-34C9-624F-8A9A-1B1F0EA8792B}">
      <dsp:nvSpPr>
        <dsp:cNvPr id="0" name=""/>
        <dsp:cNvSpPr/>
      </dsp:nvSpPr>
      <dsp:spPr>
        <a:xfrm>
          <a:off x="983" y="2394193"/>
          <a:ext cx="1575700" cy="630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2011</a:t>
          </a:r>
        </a:p>
      </dsp:txBody>
      <dsp:txXfrm>
        <a:off x="316123" y="2394193"/>
        <a:ext cx="945420" cy="630280"/>
      </dsp:txXfrm>
    </dsp:sp>
    <dsp:sp modelId="{A77B521E-2E09-C949-919E-9388C9E28A24}">
      <dsp:nvSpPr>
        <dsp:cNvPr id="0" name=""/>
        <dsp:cNvSpPr/>
      </dsp:nvSpPr>
      <dsp:spPr>
        <a:xfrm>
          <a:off x="1419113" y="2394193"/>
          <a:ext cx="1575700" cy="630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July 2014</a:t>
          </a:r>
          <a:endParaRPr lang="en-GB" sz="1400" kern="1200" dirty="0"/>
        </a:p>
      </dsp:txBody>
      <dsp:txXfrm>
        <a:off x="1734253" y="2394193"/>
        <a:ext cx="945420" cy="630280"/>
      </dsp:txXfrm>
    </dsp:sp>
    <dsp:sp modelId="{48116F3A-F9AC-6943-913C-2497662B75E7}">
      <dsp:nvSpPr>
        <dsp:cNvPr id="0" name=""/>
        <dsp:cNvSpPr/>
      </dsp:nvSpPr>
      <dsp:spPr>
        <a:xfrm>
          <a:off x="2837243" y="2394193"/>
          <a:ext cx="1575700" cy="630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Early Challenges</a:t>
          </a:r>
          <a:endParaRPr lang="en-GB" sz="1400" kern="1200" dirty="0"/>
        </a:p>
      </dsp:txBody>
      <dsp:txXfrm>
        <a:off x="3152383" y="2394193"/>
        <a:ext cx="945420" cy="630280"/>
      </dsp:txXfrm>
    </dsp:sp>
    <dsp:sp modelId="{518714BA-F007-7742-973E-D855BCE46970}">
      <dsp:nvSpPr>
        <dsp:cNvPr id="0" name=""/>
        <dsp:cNvSpPr/>
      </dsp:nvSpPr>
      <dsp:spPr>
        <a:xfrm>
          <a:off x="4255374" y="2394193"/>
          <a:ext cx="1575700" cy="630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T" sz="1400" b="0" i="0" kern="1200" dirty="0"/>
            <a:t>2016/2017</a:t>
          </a:r>
          <a:endParaRPr lang="en-IT" sz="1400" kern="1200" dirty="0"/>
        </a:p>
      </dsp:txBody>
      <dsp:txXfrm>
        <a:off x="4570514" y="2394193"/>
        <a:ext cx="945420" cy="630280"/>
      </dsp:txXfrm>
    </dsp:sp>
    <dsp:sp modelId="{8E52D5F9-CCFB-C14C-BD18-314A652941AB}">
      <dsp:nvSpPr>
        <dsp:cNvPr id="0" name=""/>
        <dsp:cNvSpPr/>
      </dsp:nvSpPr>
      <dsp:spPr>
        <a:xfrm>
          <a:off x="5673504" y="2394193"/>
          <a:ext cx="1575700" cy="630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T" sz="1400" b="0" i="0" kern="1200" dirty="0"/>
            <a:t>2018-2020</a:t>
          </a:r>
          <a:endParaRPr lang="en-GB" sz="1400" kern="1200" dirty="0"/>
        </a:p>
      </dsp:txBody>
      <dsp:txXfrm>
        <a:off x="5988644" y="2394193"/>
        <a:ext cx="945420" cy="630280"/>
      </dsp:txXfrm>
    </dsp:sp>
    <dsp:sp modelId="{444262B7-71D4-5544-ABF2-2C271C32C1A7}">
      <dsp:nvSpPr>
        <dsp:cNvPr id="0" name=""/>
        <dsp:cNvSpPr/>
      </dsp:nvSpPr>
      <dsp:spPr>
        <a:xfrm>
          <a:off x="7091634" y="2394193"/>
          <a:ext cx="1575700" cy="630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August 10th 2023</a:t>
          </a:r>
        </a:p>
      </dsp:txBody>
      <dsp:txXfrm>
        <a:off x="7406774" y="2394193"/>
        <a:ext cx="945420" cy="630280"/>
      </dsp:txXfrm>
    </dsp:sp>
    <dsp:sp modelId="{A2D03C93-C358-9143-B360-D35D2E346AAA}">
      <dsp:nvSpPr>
        <dsp:cNvPr id="0" name=""/>
        <dsp:cNvSpPr/>
      </dsp:nvSpPr>
      <dsp:spPr>
        <a:xfrm>
          <a:off x="8509765" y="2394193"/>
          <a:ext cx="1575700" cy="630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August 25th 2023</a:t>
          </a:r>
        </a:p>
      </dsp:txBody>
      <dsp:txXfrm>
        <a:off x="8824905" y="2394193"/>
        <a:ext cx="945420" cy="630280"/>
      </dsp:txXfrm>
    </dsp:sp>
    <dsp:sp modelId="{C063C9CF-B8AD-374E-A261-EFE6FA8795F2}">
      <dsp:nvSpPr>
        <dsp:cNvPr id="0" name=""/>
        <dsp:cNvSpPr/>
      </dsp:nvSpPr>
      <dsp:spPr>
        <a:xfrm>
          <a:off x="9927895" y="2394193"/>
          <a:ext cx="1575700" cy="630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January 10th 2024</a:t>
          </a:r>
        </a:p>
      </dsp:txBody>
      <dsp:txXfrm>
        <a:off x="10243035" y="2394193"/>
        <a:ext cx="945420" cy="630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A735-0B62-41DC-2AD6-8F404FBB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B84C8-FC2C-C923-3DCD-87E33EDEB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56F7-F702-0008-9290-769FC771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68DF-79F4-4835-6496-86282355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C2A0-F919-AEC8-7185-5DE5C459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9429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AE4-C993-634D-B40D-B6B75E61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3B1C4-3609-9C7C-1021-BB9477F0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1F86-55AD-AA77-1C9A-09921A36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9B29-2486-DD29-7367-F452D9A5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70F4F-71CF-9DA2-05AF-57D26DA0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732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534E9-FAA1-A40F-7663-FB9E4D1C7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D5B90-610E-0856-D846-43A80D2D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F2C9-07F3-E5D9-78EF-AC9AAAEA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7A35-9444-B018-BAC8-EDD1D77E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8A35-8AEA-3048-3C4A-895A5650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93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77CD-784F-CE9E-FBA2-909EF135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2EC9-FCBC-13F0-CAF9-AA2EC92C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F3A5-4F1C-EDD0-E794-5EDC4DA4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F35D-1E2E-4E14-71CE-55920E9F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5947-DBEA-3C3F-3B47-3CAED47C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4560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A51E-82C2-5FC5-2206-52413401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FC576-F551-3CC3-B4C8-26BD82AE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0450-6E4C-3638-4346-ADD32BF6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69D5-4407-DF00-9150-BCD4A6B3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6DD1-2D20-5D21-F8BB-D2B561AE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77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FE24-5F5C-4078-3421-3ECC30DC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C597-2C08-7FD7-4106-31F5539DE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FF4A-09FA-6428-806D-A1246348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457FE-8E1D-B7E2-807F-FF73986D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8806-84F4-6E42-2043-879DCCF1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29E92-A278-3D13-7434-ED2AC289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3020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AB86-EBBE-B786-2C4F-AFF2431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5DDC-B49B-C70C-BCDC-F8DEF161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C9525-F0FB-8015-6CB9-5EDEA05B0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10D68-75E3-7E47-0B66-F32596E9C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0E47A-E6A2-F605-2D0A-5B7272B8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B91E2-A310-6F6F-62FC-6F3E5A4C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D3403-AF60-AB51-7246-B1696817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E3910-1888-1329-F4C7-34D181BC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800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23DA-CFBE-B781-EE97-37C85D1C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F826E-CD54-063B-0346-4F9F2130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EFB18-2142-E3C9-709B-3A2380B1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AD79F-BFDF-1EC3-CEC6-315C7E6D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5207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99D23-FA11-B867-676F-88BE9B84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F0C31-C2CF-FB06-F4E4-9F2140B9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683FC-072F-931B-EA07-B6B2CC13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9905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7B15-5019-FDDE-5A21-95F2E028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B521-6232-2F65-8A2C-BF61E651D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51742-9CA0-6B25-EC05-AFDA8AD7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F4A59-CAF7-FBE9-855F-9F367260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E1EED-277D-BD41-4AE1-0CAF0D2F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B7233-3636-321D-51D2-66A0A0C3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273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6418-B1E9-7CFA-DDB6-AC213DB7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AC9F8-7061-8428-1C40-C5C3402A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B629F-29C4-3215-2CC2-0A7968ED0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7EAB-2D9E-5639-72E3-3E07661F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7731-3BF9-369C-3B7C-D1BA778C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51F3E-4FFB-3134-0A78-DDF70EA0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04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17BB0-251F-B795-D61D-1AFFB35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55FF-2F10-DB36-DCDD-1BF16FD4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E30B-C2F8-6EDC-6010-FE77469FA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F043D-2EE7-2648-A516-1E9F2F7EDE4E}" type="datetimeFigureOut">
              <a:rPr lang="en-IT" smtClean="0"/>
              <a:t>16/02/24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EE54-B07E-25FF-B7E0-32B627678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35D4-4C7D-29B0-A4E5-52A7F8701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C93F5-93AD-3248-8117-4AD2DE6E4E1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86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sliced-tofu-with-soy-sauce-on-white-ceramic-plate-4518582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vegetables-and-tofu-on-a-cutiing-board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C929-9CAA-AC06-3DF9-D29DB4BC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8347" y="3850082"/>
            <a:ext cx="3651250" cy="766763"/>
          </a:xfrm>
        </p:spPr>
        <p:txBody>
          <a:bodyPr>
            <a:noAutofit/>
          </a:bodyPr>
          <a:lstStyle/>
          <a:p>
            <a:r>
              <a:rPr lang="en-IT" sz="3200" b="1" kern="100" dirty="0">
                <a:solidFill>
                  <a:srgbClr val="333E4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Kubernetes Meets OpenTofu: A Recipe for IaC Success</a:t>
            </a:r>
            <a:endParaRPr lang="en-IT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07E76-FDE1-B3E9-C825-AB8F1AA7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56" y="677869"/>
            <a:ext cx="3352800" cy="242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40A01-27DD-A4D2-2CF1-84FBC8A7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0" y="3196700"/>
            <a:ext cx="3034756" cy="29953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EDCD93-8BDA-90B3-5EDC-5C28E0B7A40B}"/>
              </a:ext>
            </a:extLst>
          </p:cNvPr>
          <p:cNvSpPr txBox="1">
            <a:spLocks/>
          </p:cNvSpPr>
          <p:nvPr/>
        </p:nvSpPr>
        <p:spPr>
          <a:xfrm>
            <a:off x="8260806" y="5808663"/>
            <a:ext cx="3651250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1800" b="1" kern="100" dirty="0">
                <a:solidFill>
                  <a:srgbClr val="333E48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Sao Paulo - 24/02/2024</a:t>
            </a:r>
            <a:endParaRPr lang="en-IT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83044D-2CF0-F07A-F777-70580E17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922" y="2370929"/>
            <a:ext cx="2876550" cy="2876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ED97F9-24C1-FCE8-5642-C54B211EE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860743"/>
            <a:ext cx="3138547" cy="31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8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BD60-B784-1F98-37A1-C77A2D6F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OpenTofu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40344-2787-7432-CA16-F51558D4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6" y="1426848"/>
            <a:ext cx="11117539" cy="60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75AD-BE81-9010-DCCA-89E6689E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OpenTofu Block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EE76-9080-23C8-954A-C02F0E7A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3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k8s_server</a:t>
            </a:r>
            <a:r>
              <a:rPr lang="en-GB" sz="3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{}</a:t>
            </a:r>
          </a:p>
          <a:p>
            <a:pPr marL="0" indent="0">
              <a:buNone/>
            </a:pPr>
            <a:r>
              <a:rPr lang="en-GB" sz="3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client_certificate</a:t>
            </a:r>
            <a:r>
              <a:rPr lang="en-GB" sz="3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{}</a:t>
            </a:r>
          </a:p>
          <a:p>
            <a:pPr marL="0" indent="0">
              <a:buNone/>
            </a:pPr>
            <a:r>
              <a:rPr lang="en-GB" sz="3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k8s_client_key</a:t>
            </a:r>
            <a:r>
              <a:rPr lang="en-GB" sz="3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{}</a:t>
            </a:r>
            <a:endParaRPr lang="en-GB" sz="3200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3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k8s_ </a:t>
            </a:r>
            <a:r>
              <a:rPr lang="en-GB" sz="3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cluster_ca_certificate</a:t>
            </a:r>
            <a:r>
              <a:rPr lang="en-GB" sz="3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{}</a:t>
            </a:r>
          </a:p>
          <a:p>
            <a:pPr marL="0" indent="0">
              <a:buNone/>
            </a:pPr>
            <a:endParaRPr lang="en-GB" sz="3200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3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terraform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3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32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required_providers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3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kubernetes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source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hashicorp</a:t>
            </a:r>
            <a:r>
              <a:rPr lang="en-GB" sz="3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3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kubernetes</a:t>
            </a:r>
            <a:r>
              <a:rPr lang="en-GB" sz="3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-GB" sz="3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version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"&gt;= 2.0"</a:t>
            </a:r>
            <a:endParaRPr lang="en-GB" sz="3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3200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3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provider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kubernetes</a:t>
            </a:r>
            <a:r>
              <a:rPr lang="en-GB" sz="32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host </a:t>
            </a:r>
            <a:r>
              <a:rPr lang="en-GB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var.k8s_server</a:t>
            </a:r>
            <a:endParaRPr lang="en-GB" sz="3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3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client_certificate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var.client_certificate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3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3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client_key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var.k8s_client_key </a:t>
            </a:r>
            <a:endParaRPr lang="en-GB" sz="3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3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cluster_ca_certificate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var.k8s_ </a:t>
            </a:r>
            <a:r>
              <a:rPr lang="en-GB" sz="3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cluster_ca_certificate</a:t>
            </a:r>
            <a:r>
              <a:rPr lang="en-GB" sz="3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endParaRPr lang="en-GB" sz="3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3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BFFB006-A99C-A356-8EBB-FA8C7CA060A9}"/>
              </a:ext>
            </a:extLst>
          </p:cNvPr>
          <p:cNvSpPr/>
          <p:nvPr/>
        </p:nvSpPr>
        <p:spPr>
          <a:xfrm>
            <a:off x="6566171" y="1608662"/>
            <a:ext cx="2710774" cy="11348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Variables</a:t>
            </a:r>
          </a:p>
          <a:p>
            <a:pPr algn="ctr"/>
            <a:r>
              <a:rPr lang="en-IT" dirty="0"/>
              <a:t>(Input Variables)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5D53263-94E0-FBA3-CA80-ED13BACA193D}"/>
              </a:ext>
            </a:extLst>
          </p:cNvPr>
          <p:cNvSpPr/>
          <p:nvPr/>
        </p:nvSpPr>
        <p:spPr>
          <a:xfrm>
            <a:off x="6566171" y="4596607"/>
            <a:ext cx="2710774" cy="11348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Providers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6318A2D6-06EB-847C-919A-35C57AAA9318}"/>
              </a:ext>
            </a:extLst>
          </p:cNvPr>
          <p:cNvSpPr/>
          <p:nvPr/>
        </p:nvSpPr>
        <p:spPr>
          <a:xfrm>
            <a:off x="6566171" y="3016251"/>
            <a:ext cx="2710774" cy="11348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r>
              <a:rPr lang="en-IT" dirty="0"/>
              <a:t>erraform block</a:t>
            </a:r>
          </a:p>
        </p:txBody>
      </p:sp>
    </p:spTree>
    <p:extLst>
      <p:ext uri="{BB962C8B-B14F-4D97-AF65-F5344CB8AC3E}">
        <p14:creationId xmlns:p14="http://schemas.microsoft.com/office/powerpoint/2010/main" val="54341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75AD-BE81-9010-DCCA-89E6689E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OpenTofu Block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EE76-9080-23C8-954A-C02F0E7A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19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resource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kubernetes_namespace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brasil_namespace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9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metadata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labels </a:t>
            </a:r>
            <a:r>
              <a:rPr lang="en-GB" sz="1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9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kcd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"brasil"</a:t>
            </a:r>
            <a:endParaRPr lang="en-GB" sz="1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name </a:t>
            </a:r>
            <a:r>
              <a:rPr lang="en-GB" sz="1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"namespace-</a:t>
            </a:r>
            <a:r>
              <a:rPr lang="en-GB" sz="19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kcd</a:t>
            </a:r>
            <a:r>
              <a:rPr lang="en-GB" sz="1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-brasil"</a:t>
            </a:r>
            <a:endParaRPr lang="en-GB" sz="1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9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9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9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namespace_created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GB" sz="1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 </a:t>
            </a:r>
            <a:r>
              <a:rPr lang="en-GB" sz="1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kubernetes_namespace.brasil_namespace.metadata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[0].name</a:t>
            </a:r>
            <a:endParaRPr lang="en-GB" sz="1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9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kubernetes_namespace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brasil_namespace</a:t>
            </a:r>
            <a:r>
              <a:rPr lang="en-GB" sz="19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9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metadata</a:t>
            </a: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name </a:t>
            </a:r>
            <a:r>
              <a:rPr lang="en-GB" sz="1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9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kube</a:t>
            </a:r>
            <a:r>
              <a:rPr lang="en-GB" sz="1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-system"</a:t>
            </a:r>
            <a:endParaRPr lang="en-GB" sz="19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9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46BC531E-E854-1734-2DC2-D4D6DDF94C7D}"/>
              </a:ext>
            </a:extLst>
          </p:cNvPr>
          <p:cNvSpPr/>
          <p:nvPr/>
        </p:nvSpPr>
        <p:spPr>
          <a:xfrm>
            <a:off x="7393023" y="4634432"/>
            <a:ext cx="2710774" cy="11348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Data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76E6459-AB36-5C3F-6D47-196DCBC8F634}"/>
              </a:ext>
            </a:extLst>
          </p:cNvPr>
          <p:cNvSpPr/>
          <p:nvPr/>
        </p:nvSpPr>
        <p:spPr>
          <a:xfrm>
            <a:off x="7490299" y="1737607"/>
            <a:ext cx="2710774" cy="11348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Resource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B464DC41-ECB8-D50C-754A-4250C5930726}"/>
              </a:ext>
            </a:extLst>
          </p:cNvPr>
          <p:cNvSpPr/>
          <p:nvPr/>
        </p:nvSpPr>
        <p:spPr>
          <a:xfrm>
            <a:off x="7393023" y="3241227"/>
            <a:ext cx="2710774" cy="11348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Output</a:t>
            </a:r>
          </a:p>
          <a:p>
            <a:pPr algn="ctr"/>
            <a:r>
              <a:rPr lang="en-IT" dirty="0"/>
              <a:t>(Output Variables)</a:t>
            </a:r>
          </a:p>
        </p:txBody>
      </p:sp>
    </p:spTree>
    <p:extLst>
      <p:ext uri="{BB962C8B-B14F-4D97-AF65-F5344CB8AC3E}">
        <p14:creationId xmlns:p14="http://schemas.microsoft.com/office/powerpoint/2010/main" val="299842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08E2-8C08-878B-F455-3491D5AA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AB0C-6733-FEFF-ED6F-C65EC7A2C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Write code</a:t>
            </a:r>
          </a:p>
        </p:txBody>
      </p:sp>
    </p:spTree>
    <p:extLst>
      <p:ext uri="{BB962C8B-B14F-4D97-AF65-F5344CB8AC3E}">
        <p14:creationId xmlns:p14="http://schemas.microsoft.com/office/powerpoint/2010/main" val="24444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DDF613D-1EAA-0BA0-C188-A3B83338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76" y="1207035"/>
            <a:ext cx="7415179" cy="48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67CA7-587D-2567-5251-C11ED9547EA3}"/>
              </a:ext>
            </a:extLst>
          </p:cNvPr>
          <p:cNvSpPr txBox="1"/>
          <p:nvPr/>
        </p:nvSpPr>
        <p:spPr>
          <a:xfrm>
            <a:off x="3651115" y="6246262"/>
            <a:ext cx="2415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Evidenzia la fase di init</a:t>
            </a:r>
          </a:p>
          <a:p>
            <a:endParaRPr lang="en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524B7-A6A7-7FF7-F48E-4B69D72091D0}"/>
              </a:ext>
            </a:extLst>
          </p:cNvPr>
          <p:cNvSpPr/>
          <p:nvPr/>
        </p:nvSpPr>
        <p:spPr>
          <a:xfrm>
            <a:off x="2743198" y="370297"/>
            <a:ext cx="1368358" cy="6809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199DF-E3EE-6846-E04F-BF849156E728}"/>
              </a:ext>
            </a:extLst>
          </p:cNvPr>
          <p:cNvSpPr/>
          <p:nvPr/>
        </p:nvSpPr>
        <p:spPr>
          <a:xfrm>
            <a:off x="2743198" y="1547503"/>
            <a:ext cx="1368358" cy="6809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Init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496819-BC04-7029-81B0-134C349E3765}"/>
              </a:ext>
            </a:extLst>
          </p:cNvPr>
          <p:cNvCxnSpPr/>
          <p:nvPr/>
        </p:nvCxnSpPr>
        <p:spPr>
          <a:xfrm flipV="1">
            <a:off x="2976664" y="2328153"/>
            <a:ext cx="823608" cy="73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03A760-143E-023D-28F8-119A548E0E70}"/>
              </a:ext>
            </a:extLst>
          </p:cNvPr>
          <p:cNvCxnSpPr>
            <a:cxnSpLocks/>
          </p:cNvCxnSpPr>
          <p:nvPr/>
        </p:nvCxnSpPr>
        <p:spPr>
          <a:xfrm flipV="1">
            <a:off x="3388468" y="1144542"/>
            <a:ext cx="0" cy="296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7427D2-CEBD-2653-3F0A-BFDA2B604A2C}"/>
              </a:ext>
            </a:extLst>
          </p:cNvPr>
          <p:cNvCxnSpPr>
            <a:cxnSpLocks/>
          </p:cNvCxnSpPr>
          <p:nvPr/>
        </p:nvCxnSpPr>
        <p:spPr>
          <a:xfrm>
            <a:off x="3904034" y="2345524"/>
            <a:ext cx="804153" cy="426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9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86D1-FDF7-A2EE-996A-E0EFA327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OpenTofu Core and Plugins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ABD3B-633A-044D-2365-AAE6B8B1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71509"/>
            <a:ext cx="7772400" cy="2779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36ECC1-7944-5280-864E-F1336FAFEDB9}"/>
              </a:ext>
            </a:extLst>
          </p:cNvPr>
          <p:cNvSpPr txBox="1"/>
          <p:nvPr/>
        </p:nvSpPr>
        <p:spPr>
          <a:xfrm>
            <a:off x="838200" y="1859543"/>
            <a:ext cx="109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Cambia la scritta terraform con opentofu e magari mettici l’icona, se ritieni opportuno puoi fare anche 2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39EA4-C6AA-7536-1A84-732D5FA9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25" y="2667490"/>
            <a:ext cx="6302652" cy="35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7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78CE-1FB1-C27E-FCE9-11D650F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OpenTofu Provider</a:t>
            </a:r>
          </a:p>
        </p:txBody>
      </p:sp>
      <p:pic>
        <p:nvPicPr>
          <p:cNvPr id="7170" name="Picture 2" descr="Terraform Providers by HashiCorp | All You Need To Know">
            <a:extLst>
              <a:ext uri="{FF2B5EF4-FFF2-40B4-BE49-F238E27FC236}">
                <a16:creationId xmlns:a16="http://schemas.microsoft.com/office/drawing/2014/main" id="{260542D4-04F2-1D98-AD2F-54F90F785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31" y="1690688"/>
            <a:ext cx="4978940" cy="497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9B5E83-2275-B8E7-3089-C0E759BD20DA}"/>
              </a:ext>
            </a:extLst>
          </p:cNvPr>
          <p:cNvSpPr txBox="1"/>
          <p:nvPr/>
        </p:nvSpPr>
        <p:spPr>
          <a:xfrm>
            <a:off x="603116" y="1548669"/>
            <a:ext cx="3709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Rimuovi Terraform Core Image e aggiungi OpenTofu</a:t>
            </a:r>
          </a:p>
          <a:p>
            <a:endParaRPr lang="en-IT" dirty="0"/>
          </a:p>
          <a:p>
            <a:r>
              <a:rPr lang="en-IT" dirty="0"/>
              <a:t>Aggiungi l’icona di Kubernetes</a:t>
            </a:r>
          </a:p>
          <a:p>
            <a:endParaRPr lang="en-IT" dirty="0"/>
          </a:p>
          <a:p>
            <a:r>
              <a:rPr lang="en-IT" dirty="0"/>
              <a:t>Cambia il numero da 100+ a 3900+</a:t>
            </a:r>
          </a:p>
        </p:txBody>
      </p:sp>
    </p:spTree>
    <p:extLst>
      <p:ext uri="{BB962C8B-B14F-4D97-AF65-F5344CB8AC3E}">
        <p14:creationId xmlns:p14="http://schemas.microsoft.com/office/powerpoint/2010/main" val="106770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08E2-8C08-878B-F455-3491D5AA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AB0C-6733-FEFF-ED6F-C65EC7A2C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tofu providers</a:t>
            </a:r>
          </a:p>
          <a:p>
            <a:r>
              <a:rPr lang="en-GB" dirty="0"/>
              <a:t>t</a:t>
            </a:r>
            <a:r>
              <a:rPr lang="en-IT" dirty="0"/>
              <a:t>ofu Init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550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08E2-8C08-878B-F455-3491D5AA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AB0C-6733-FEFF-ED6F-C65EC7A2C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tofu </a:t>
            </a:r>
            <a:r>
              <a:rPr lang="it-IT" dirty="0"/>
              <a:t>plan –out </a:t>
            </a:r>
            <a:r>
              <a:rPr lang="it-IT" dirty="0" err="1"/>
              <a:t>name.out</a:t>
            </a:r>
            <a:endParaRPr lang="it-IT" dirty="0"/>
          </a:p>
          <a:p>
            <a:r>
              <a:rPr lang="it-IT" dirty="0"/>
              <a:t>tofu </a:t>
            </a:r>
            <a:r>
              <a:rPr lang="it-IT" dirty="0" err="1"/>
              <a:t>apply</a:t>
            </a:r>
            <a:r>
              <a:rPr lang="it-IT" dirty="0"/>
              <a:t> –</a:t>
            </a:r>
            <a:r>
              <a:rPr lang="it-IT" dirty="0" err="1"/>
              <a:t>name.out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6895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906-A806-9E61-18E1-8BEC9400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Terraform state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7C2DA-4BE0-C55F-792D-471FE405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36" y="2147651"/>
            <a:ext cx="8492247" cy="4198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CC23B-700E-EB4C-3F00-2A9633941E21}"/>
              </a:ext>
            </a:extLst>
          </p:cNvPr>
          <p:cNvSpPr txBox="1"/>
          <p:nvPr/>
        </p:nvSpPr>
        <p:spPr>
          <a:xfrm>
            <a:off x="2607013" y="1744494"/>
            <a:ext cx="647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Cambia al posto di terraform file (scrivi kubernetes namespace)</a:t>
            </a:r>
          </a:p>
          <a:p>
            <a:endParaRPr lang="en-IT" dirty="0"/>
          </a:p>
          <a:p>
            <a:r>
              <a:rPr lang="en-GB" dirty="0"/>
              <a:t>A</a:t>
            </a:r>
            <a:r>
              <a:rPr lang="en-IT" dirty="0"/>
              <a:t>l posto di hello.txt scrivi kubernetes namespace created</a:t>
            </a:r>
          </a:p>
        </p:txBody>
      </p:sp>
    </p:spTree>
    <p:extLst>
      <p:ext uri="{BB962C8B-B14F-4D97-AF65-F5344CB8AC3E}">
        <p14:creationId xmlns:p14="http://schemas.microsoft.com/office/powerpoint/2010/main" val="163585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4275-8124-3E6D-E373-4C418AE7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Lesson 101 – How to cook Tofu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269D8-3A6E-C7BE-B162-2666FA77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558" b="8558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00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4D65-54DC-B3A9-160A-DAFD1B75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3F23-2572-AB5C-9EA4-E11D9B55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91" y="2073342"/>
            <a:ext cx="7772400" cy="39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5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08E2-8C08-878B-F455-3491D5AA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AB0C-6733-FEFF-ED6F-C65EC7A2C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tofu </a:t>
            </a:r>
            <a:r>
              <a:rPr lang="it-IT" dirty="0"/>
              <a:t>plan</a:t>
            </a:r>
          </a:p>
          <a:p>
            <a:r>
              <a:rPr lang="it-IT" dirty="0"/>
              <a:t>tofu show</a:t>
            </a:r>
          </a:p>
          <a:p>
            <a:r>
              <a:rPr lang="it-IT" dirty="0"/>
              <a:t>tofu </a:t>
            </a:r>
            <a:r>
              <a:rPr lang="it-IT" dirty="0" err="1"/>
              <a:t>destroy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9663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AAAF3A-3DD6-69DF-3347-DF951F37C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84005-3180-143D-8280-B9342B97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1" y="1586973"/>
            <a:ext cx="9870880" cy="3998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6F96E-D096-EC44-5D3E-ADDBB9C8567C}"/>
              </a:ext>
            </a:extLst>
          </p:cNvPr>
          <p:cNvSpPr txBox="1"/>
          <p:nvPr/>
        </p:nvSpPr>
        <p:spPr>
          <a:xfrm>
            <a:off x="4234774" y="335683"/>
            <a:ext cx="7396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Cambia Terraform workflow in OpenTF Workflow.</a:t>
            </a:r>
          </a:p>
          <a:p>
            <a:r>
              <a:rPr lang="en-IT" dirty="0"/>
              <a:t>Terraform init, validate etc in tofu init, validate …</a:t>
            </a:r>
          </a:p>
          <a:p>
            <a:r>
              <a:rPr lang="en-IT" dirty="0"/>
              <a:t>Fallo togliendo validate e simile all’immagine in alto a destra</a:t>
            </a:r>
          </a:p>
          <a:p>
            <a:r>
              <a:rPr lang="en-IT" dirty="0"/>
              <a:t>Aggiungi nel workflow in alto il fatto che il platform engineer scrive codice</a:t>
            </a:r>
          </a:p>
        </p:txBody>
      </p:sp>
      <p:pic>
        <p:nvPicPr>
          <p:cNvPr id="8194" name="Picture 2" descr="How to Use Terraform in GitHub Actions | env0">
            <a:extLst>
              <a:ext uri="{FF2B5EF4-FFF2-40B4-BE49-F238E27FC236}">
                <a16:creationId xmlns:a16="http://schemas.microsoft.com/office/drawing/2014/main" id="{255C2643-94B1-C0D1-75C6-32B057B9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8" y="29183"/>
            <a:ext cx="2494604" cy="187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7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1F5D8-2250-0E85-10AA-5E675402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00" y="2106849"/>
            <a:ext cx="7772400" cy="3549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43B0F-F97F-B9C5-3F78-7024FD21DB78}"/>
              </a:ext>
            </a:extLst>
          </p:cNvPr>
          <p:cNvSpPr txBox="1"/>
          <p:nvPr/>
        </p:nvSpPr>
        <p:spPr>
          <a:xfrm>
            <a:off x="2101174" y="1147864"/>
            <a:ext cx="354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Deploy Helm Chart with Terraform</a:t>
            </a:r>
          </a:p>
        </p:txBody>
      </p:sp>
    </p:spTree>
    <p:extLst>
      <p:ext uri="{BB962C8B-B14F-4D97-AF65-F5344CB8AC3E}">
        <p14:creationId xmlns:p14="http://schemas.microsoft.com/office/powerpoint/2010/main" val="307478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08E2-8C08-878B-F455-3491D5AA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AB0C-6733-FEFF-ED6F-C65EC7A2C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Tofu </a:t>
            </a:r>
            <a:r>
              <a:rPr lang="it-IT" dirty="0" err="1"/>
              <a:t>apply</a:t>
            </a:r>
            <a:r>
              <a:rPr lang="it-IT" dirty="0"/>
              <a:t> (</a:t>
            </a:r>
            <a:r>
              <a:rPr lang="it-IT" dirty="0" err="1"/>
              <a:t>helm</a:t>
            </a:r>
            <a:r>
              <a:rPr lang="it-IT" dirty="0"/>
              <a:t> chart)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5443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F4DE-F31E-22FB-C7B3-21459986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6109434" cy="14024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b="1" i="0" dirty="0">
                <a:effectLst/>
                <a:latin typeface="Söhne"/>
              </a:rPr>
              <a:t>Ingredients for "Cooking </a:t>
            </a:r>
            <a:r>
              <a:rPr lang="en-GB" sz="3200" b="1" i="0" dirty="0" err="1">
                <a:effectLst/>
                <a:latin typeface="Söhne"/>
              </a:rPr>
              <a:t>OpenTofu</a:t>
            </a:r>
            <a:r>
              <a:rPr lang="en-GB" sz="3200" b="1" i="0" dirty="0">
                <a:effectLst/>
                <a:latin typeface="Söhne"/>
              </a:rPr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B31CF-0C72-34D4-6661-3372A9E7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950" r="24950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CAA1-DAF9-C67A-2BC3-27D73DF4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Söhne"/>
              </a:rPr>
              <a:t>Fresh </a:t>
            </a:r>
            <a:r>
              <a:rPr lang="en-GB" sz="2000" b="0" i="0" dirty="0" err="1">
                <a:effectLst/>
                <a:latin typeface="Söhne"/>
              </a:rPr>
              <a:t>OpenTofu</a:t>
            </a:r>
            <a:r>
              <a:rPr lang="en-GB" sz="2000" b="0" i="0" dirty="0">
                <a:effectLst/>
                <a:latin typeface="Söhne"/>
              </a:rPr>
              <a:t> from the Linux Foundation.</a:t>
            </a:r>
          </a:p>
          <a:p>
            <a:r>
              <a:rPr lang="en-GB" sz="2000" b="0" i="0" dirty="0">
                <a:effectLst/>
                <a:latin typeface="Söhne"/>
              </a:rPr>
              <a:t>Generous code + pinch of open-source collaboration.</a:t>
            </a:r>
          </a:p>
          <a:p>
            <a:r>
              <a:rPr lang="en-GB" sz="2000" b="0" i="0" dirty="0">
                <a:effectLst/>
                <a:latin typeface="Söhne"/>
              </a:rPr>
              <a:t>Cook with innovation until golden and automated.</a:t>
            </a:r>
          </a:p>
          <a:p>
            <a:r>
              <a:rPr lang="en-GB" sz="2000" b="0" i="0" dirty="0">
                <a:effectLst/>
                <a:latin typeface="Söhne"/>
              </a:rPr>
              <a:t>Garnish with Kubernetes, Helm and community feedback.</a:t>
            </a:r>
          </a:p>
          <a:p>
            <a:r>
              <a:rPr lang="en-GB" sz="2000" b="0" i="0" dirty="0">
                <a:effectLst/>
                <a:latin typeface="Söhne"/>
              </a:rPr>
              <a:t>Serve to hungry developers and system engineers.</a:t>
            </a:r>
          </a:p>
          <a:p>
            <a:pPr marL="0" indent="0">
              <a:buNone/>
            </a:pPr>
            <a:endParaRPr lang="en-IT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EA407-14F4-1DAD-F876-964B81180B31}"/>
              </a:ext>
            </a:extLst>
          </p:cNvPr>
          <p:cNvSpPr txBox="1"/>
          <p:nvPr/>
        </p:nvSpPr>
        <p:spPr>
          <a:xfrm>
            <a:off x="-1" y="6858000"/>
            <a:ext cx="5151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900">
                <a:hlinkClick r:id="rId3" tooltip="https://foto.wuestenigel.com/vegetables-and-tofu-on-a-cutiing-board/"/>
              </a:rPr>
              <a:t>This Photo</a:t>
            </a:r>
            <a:r>
              <a:rPr lang="en-IT" sz="900"/>
              <a:t> by Unknown Author is licensed under </a:t>
            </a:r>
            <a:r>
              <a:rPr lang="en-IT" sz="900">
                <a:hlinkClick r:id="rId4" tooltip="https://creativecommons.org/licenses/by/3.0/"/>
              </a:rPr>
              <a:t>CC BY</a:t>
            </a:r>
            <a:endParaRPr lang="en-IT" sz="900"/>
          </a:p>
        </p:txBody>
      </p:sp>
    </p:spTree>
    <p:extLst>
      <p:ext uri="{BB962C8B-B14F-4D97-AF65-F5344CB8AC3E}">
        <p14:creationId xmlns:p14="http://schemas.microsoft.com/office/powerpoint/2010/main" val="40071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6FF5-CF05-ED2D-8AC9-707E9ABF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508" y="-2326508"/>
            <a:ext cx="1449785" cy="139102"/>
          </a:xfrm>
        </p:spPr>
        <p:txBody>
          <a:bodyPr>
            <a:normAutofit fontScale="90000"/>
          </a:bodyPr>
          <a:lstStyle/>
          <a:p>
            <a:r>
              <a:rPr lang="en-IT" dirty="0"/>
              <a:t>OpenTofu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2F0981A-3871-9FE7-2C8B-1713A01BA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981394"/>
              </p:ext>
            </p:extLst>
          </p:nvPr>
        </p:nvGraphicFramePr>
        <p:xfrm>
          <a:off x="356681" y="719666"/>
          <a:ext cx="115045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C30BE66-5FFE-64B1-9B63-1EF972B87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241" y="2092519"/>
            <a:ext cx="1526227" cy="87359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A16AC3E-265B-E8C4-1A5D-B222BD866D14}"/>
              </a:ext>
            </a:extLst>
          </p:cNvPr>
          <p:cNvGrpSpPr/>
          <p:nvPr/>
        </p:nvGrpSpPr>
        <p:grpSpPr>
          <a:xfrm>
            <a:off x="2133959" y="2131556"/>
            <a:ext cx="700129" cy="843645"/>
            <a:chOff x="2486113" y="1820386"/>
            <a:chExt cx="956890" cy="1160956"/>
          </a:xfrm>
        </p:grpSpPr>
        <p:pic>
          <p:nvPicPr>
            <p:cNvPr id="1026" name="Picture 2" descr="terraform&quot; Icon - Download for free – Iconduck">
              <a:extLst>
                <a:ext uri="{FF2B5EF4-FFF2-40B4-BE49-F238E27FC236}">
                  <a16:creationId xmlns:a16="http://schemas.microsoft.com/office/drawing/2014/main" id="{90225518-CFF0-FA79-E738-652858AAC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646" y="1820386"/>
              <a:ext cx="832357" cy="945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2FED0D-3F5C-9B04-143D-BD2EEAEDD07C}"/>
                </a:ext>
              </a:extLst>
            </p:cNvPr>
            <p:cNvSpPr txBox="1"/>
            <p:nvPr/>
          </p:nvSpPr>
          <p:spPr>
            <a:xfrm>
              <a:off x="2486113" y="2765898"/>
              <a:ext cx="7777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800" dirty="0"/>
                <a:t>Terraform 0.1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8DE710C-35E3-AB5B-3B88-C01BA227CA2E}"/>
              </a:ext>
            </a:extLst>
          </p:cNvPr>
          <p:cNvSpPr txBox="1"/>
          <p:nvPr/>
        </p:nvSpPr>
        <p:spPr>
          <a:xfrm>
            <a:off x="1925071" y="3832156"/>
            <a:ext cx="120902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 i="0" dirty="0">
                <a:effectLst/>
                <a:latin typeface="Metropolis" pitchFamily="2" charset="77"/>
              </a:rPr>
              <a:t>Released under the Mozilla Public License (v2.0) (the “MPL”)</a:t>
            </a:r>
          </a:p>
          <a:p>
            <a:endParaRPr lang="en-GB" sz="1050" dirty="0">
              <a:latin typeface="Metropolis" pitchFamily="2" charset="77"/>
            </a:endParaRPr>
          </a:p>
          <a:p>
            <a:r>
              <a:rPr lang="en-GB" sz="1050" dirty="0">
                <a:latin typeface="Metropolis" pitchFamily="2" charset="77"/>
              </a:rPr>
              <a:t>Only support for AWS and Digital Ocean</a:t>
            </a:r>
            <a:endParaRPr lang="en-IT" sz="1050" dirty="0">
              <a:latin typeface="Metropoli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F2A61-9E52-AEB4-73F5-AB4B1BAF1849}"/>
              </a:ext>
            </a:extLst>
          </p:cNvPr>
          <p:cNvSpPr txBox="1"/>
          <p:nvPr/>
        </p:nvSpPr>
        <p:spPr>
          <a:xfrm>
            <a:off x="3320107" y="2407223"/>
            <a:ext cx="120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Slow initial adoption</a:t>
            </a:r>
            <a:endParaRPr lang="en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D33CE-8523-DACD-DA5E-431F33835142}"/>
              </a:ext>
            </a:extLst>
          </p:cNvPr>
          <p:cNvSpPr txBox="1"/>
          <p:nvPr/>
        </p:nvSpPr>
        <p:spPr>
          <a:xfrm>
            <a:off x="3331606" y="3844734"/>
            <a:ext cx="120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 i="0" dirty="0">
                <a:solidFill>
                  <a:srgbClr val="0D0D0D"/>
                </a:solidFill>
                <a:effectLst/>
                <a:latin typeface="Metropolis" pitchFamily="2" charset="77"/>
              </a:rPr>
              <a:t>Discussions on possibly shutting down the project.</a:t>
            </a:r>
            <a:endParaRPr lang="en-IT" sz="1050" dirty="0">
              <a:latin typeface="Metropoli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DF4BA-682D-E6B1-E4D8-F8289B75332F}"/>
              </a:ext>
            </a:extLst>
          </p:cNvPr>
          <p:cNvSpPr txBox="1"/>
          <p:nvPr/>
        </p:nvSpPr>
        <p:spPr>
          <a:xfrm>
            <a:off x="4786016" y="2407222"/>
            <a:ext cx="120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Significant Growth</a:t>
            </a:r>
            <a:endParaRPr lang="en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5E530-2E85-0D8A-DAD7-1F1438969BB3}"/>
              </a:ext>
            </a:extLst>
          </p:cNvPr>
          <p:cNvSpPr txBox="1"/>
          <p:nvPr/>
        </p:nvSpPr>
        <p:spPr>
          <a:xfrm>
            <a:off x="4738141" y="3931191"/>
            <a:ext cx="12090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 i="0" dirty="0">
                <a:solidFill>
                  <a:srgbClr val="0D0D0D"/>
                </a:solidFill>
                <a:effectLst/>
                <a:latin typeface="Metropolis" pitchFamily="2" charset="77"/>
              </a:rPr>
              <a:t>Over 750 contributors, more providers</a:t>
            </a:r>
            <a:endParaRPr lang="en-IT" sz="1050" dirty="0">
              <a:latin typeface="Metropoli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D19A-CBE8-157A-70A3-A35E60C8C556}"/>
              </a:ext>
            </a:extLst>
          </p:cNvPr>
          <p:cNvSpPr txBox="1"/>
          <p:nvPr/>
        </p:nvSpPr>
        <p:spPr>
          <a:xfrm>
            <a:off x="6196963" y="2407221"/>
            <a:ext cx="120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Terraform Enterprise</a:t>
            </a:r>
            <a:endParaRPr lang="en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DD6C4-50A6-34CE-8EB2-954B9E615756}"/>
              </a:ext>
            </a:extLst>
          </p:cNvPr>
          <p:cNvSpPr txBox="1"/>
          <p:nvPr/>
        </p:nvSpPr>
        <p:spPr>
          <a:xfrm>
            <a:off x="6244839" y="3919437"/>
            <a:ext cx="12090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 i="0" dirty="0">
                <a:solidFill>
                  <a:srgbClr val="0D0D0D"/>
                </a:solidFill>
                <a:effectLst/>
                <a:latin typeface="Metropolis" pitchFamily="2" charset="77"/>
              </a:rPr>
              <a:t>Release of impactful Terraform 0.12</a:t>
            </a:r>
            <a:endParaRPr lang="en-IT" sz="1050" dirty="0">
              <a:latin typeface="Metropoli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18F633-3245-8311-57B1-C8D0750EBF97}"/>
              </a:ext>
            </a:extLst>
          </p:cNvPr>
          <p:cNvSpPr txBox="1"/>
          <p:nvPr/>
        </p:nvSpPr>
        <p:spPr>
          <a:xfrm>
            <a:off x="7661237" y="3906467"/>
            <a:ext cx="108068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 i="0" dirty="0">
                <a:effectLst/>
                <a:latin typeface="Metropolis" pitchFamily="2" charset="77"/>
              </a:rPr>
              <a:t>from MPL to the Business Source License (v1.1) (the “BUSL”)</a:t>
            </a:r>
            <a:endParaRPr lang="en-IT" sz="1050" dirty="0">
              <a:latin typeface="Metropoli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3E9A64-159B-D885-6633-B0DB7CAB7643}"/>
              </a:ext>
            </a:extLst>
          </p:cNvPr>
          <p:cNvSpPr txBox="1"/>
          <p:nvPr/>
        </p:nvSpPr>
        <p:spPr>
          <a:xfrm>
            <a:off x="7618164" y="2407221"/>
            <a:ext cx="120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License Changed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7A4A7-1173-D0BE-59DD-4F6C180FE1A4}"/>
              </a:ext>
            </a:extLst>
          </p:cNvPr>
          <p:cNvSpPr txBox="1"/>
          <p:nvPr/>
        </p:nvSpPr>
        <p:spPr>
          <a:xfrm>
            <a:off x="9039365" y="2420451"/>
            <a:ext cx="120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D0D0D"/>
                </a:solidFill>
                <a:latin typeface="Söhne"/>
              </a:rPr>
              <a:t>Terraform Fork</a:t>
            </a:r>
            <a:endParaRPr lang="en-I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E79C2-06C9-7DEE-04F9-A8883CB46B72}"/>
              </a:ext>
            </a:extLst>
          </p:cNvPr>
          <p:cNvSpPr txBox="1"/>
          <p:nvPr/>
        </p:nvSpPr>
        <p:spPr>
          <a:xfrm>
            <a:off x="8949299" y="3919437"/>
            <a:ext cx="1080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0" i="0" dirty="0" err="1">
                <a:effectLst/>
                <a:latin typeface="Metropolis" pitchFamily="2" charset="77"/>
              </a:rPr>
              <a:t>OpenTofu</a:t>
            </a:r>
            <a:r>
              <a:rPr lang="en-GB" sz="1050" b="0" i="0" dirty="0">
                <a:effectLst/>
                <a:latin typeface="Metropolis" pitchFamily="2" charset="77"/>
              </a:rPr>
              <a:t> maintained by The Linux Foundation</a:t>
            </a:r>
            <a:endParaRPr lang="en-IT" sz="1050" dirty="0">
              <a:latin typeface="Metropoli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C0E38-71C6-59B2-A4FC-CC6DB5560600}"/>
              </a:ext>
            </a:extLst>
          </p:cNvPr>
          <p:cNvSpPr txBox="1"/>
          <p:nvPr/>
        </p:nvSpPr>
        <p:spPr>
          <a:xfrm>
            <a:off x="10449953" y="2429830"/>
            <a:ext cx="120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D0D0D"/>
                </a:solidFill>
                <a:latin typeface="Söhne"/>
              </a:rPr>
              <a:t>OpenTofu</a:t>
            </a:r>
            <a:r>
              <a:rPr lang="en-GB" dirty="0">
                <a:solidFill>
                  <a:srgbClr val="0D0D0D"/>
                </a:solidFill>
                <a:latin typeface="Söhne"/>
              </a:rPr>
              <a:t> GA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0616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00EE8-CEAC-0087-FA28-91208958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GB" sz="3600" b="0" i="0">
                <a:solidFill>
                  <a:schemeClr val="tx2"/>
                </a:solidFill>
                <a:effectLst/>
                <a:latin typeface="Söhne"/>
              </a:rPr>
              <a:t>Guarantees offered</a:t>
            </a:r>
            <a:endParaRPr lang="en-IT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A991-2B35-5A4F-8A0A-629A2089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chemeClr val="tx2"/>
                </a:solidFill>
                <a:effectLst/>
                <a:latin typeface="Söhne"/>
              </a:rPr>
              <a:t>Open Source</a:t>
            </a:r>
            <a:r>
              <a:rPr lang="en-GB" sz="1800" b="0" i="0" dirty="0">
                <a:solidFill>
                  <a:schemeClr val="tx2"/>
                </a:solidFill>
                <a:effectLst/>
                <a:latin typeface="Söhne"/>
              </a:rPr>
              <a:t>: Licensed under a trusted, stable, and vendor-neutral agreement.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chemeClr val="tx2"/>
                </a:solidFill>
                <a:effectLst/>
                <a:latin typeface="Söhne"/>
              </a:rPr>
              <a:t>Community-Driven</a:t>
            </a:r>
            <a:r>
              <a:rPr lang="en-GB" sz="1800" b="0" i="0" dirty="0">
                <a:solidFill>
                  <a:schemeClr val="tx2"/>
                </a:solidFill>
                <a:effectLst/>
                <a:latin typeface="Söhne"/>
              </a:rPr>
              <a:t>: Governed by the community, with contributions judged on merit.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chemeClr val="tx2"/>
                </a:solidFill>
                <a:effectLst/>
                <a:latin typeface="Söhne"/>
              </a:rPr>
              <a:t>Impartial</a:t>
            </a:r>
            <a:r>
              <a:rPr lang="en-GB" sz="1800" b="0" i="0" dirty="0">
                <a:solidFill>
                  <a:schemeClr val="tx2"/>
                </a:solidFill>
                <a:effectLst/>
                <a:latin typeface="Söhne"/>
              </a:rPr>
              <a:t>: Features and fixes judged solely on community value, not vendor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chemeClr val="tx2"/>
                </a:solidFill>
                <a:effectLst/>
                <a:latin typeface="Söhne"/>
              </a:rPr>
              <a:t>Modular Structure</a:t>
            </a:r>
            <a:r>
              <a:rPr lang="en-GB" sz="1800" b="0" i="0" dirty="0">
                <a:solidFill>
                  <a:schemeClr val="tx2"/>
                </a:solidFill>
                <a:effectLst/>
                <a:latin typeface="Söhne"/>
              </a:rPr>
              <a:t>: Encourages development of new tools and integrations.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chemeClr val="tx2"/>
                </a:solidFill>
                <a:effectLst/>
                <a:latin typeface="Söhne"/>
              </a:rPr>
              <a:t>Backwards-Compatible</a:t>
            </a:r>
            <a:r>
              <a:rPr lang="en-GB" sz="1800" b="0" i="0" dirty="0">
                <a:solidFill>
                  <a:schemeClr val="tx2"/>
                </a:solidFill>
                <a:effectLst/>
                <a:latin typeface="Söhne"/>
              </a:rPr>
              <a:t>: Ensures longevity and value of existing code.</a:t>
            </a:r>
          </a:p>
          <a:p>
            <a:pPr marL="0" indent="0">
              <a:buNone/>
            </a:pPr>
            <a:endParaRPr lang="en-IT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74F5D033-36BC-FAED-EFAE-CD401D75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9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3FBFD8B0-DFBF-A30D-4BED-EE4604DA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29" y="1308710"/>
            <a:ext cx="7772400" cy="554929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DDEB96-3F53-BFF3-E4A3-CA46900BB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2511" y="-227238"/>
            <a:ext cx="1980292" cy="19802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F4EE81-C9E1-6470-2DDA-246D9743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T" dirty="0"/>
              <a:t>OpenTofu Star History</a:t>
            </a:r>
          </a:p>
        </p:txBody>
      </p:sp>
    </p:spTree>
    <p:extLst>
      <p:ext uri="{BB962C8B-B14F-4D97-AF65-F5344CB8AC3E}">
        <p14:creationId xmlns:p14="http://schemas.microsoft.com/office/powerpoint/2010/main" val="175914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6757ED-CEE2-4360-94E6-BA5FB273B203}"/>
              </a:ext>
            </a:extLst>
          </p:cNvPr>
          <p:cNvGrpSpPr/>
          <p:nvPr/>
        </p:nvGrpSpPr>
        <p:grpSpPr>
          <a:xfrm>
            <a:off x="897108" y="3162571"/>
            <a:ext cx="787399" cy="1383091"/>
            <a:chOff x="1292699" y="3164192"/>
            <a:chExt cx="787399" cy="1383091"/>
          </a:xfrm>
        </p:grpSpPr>
        <p:pic>
          <p:nvPicPr>
            <p:cNvPr id="4100" name="Picture 4" descr="Software Engineer Icons - Free SVG &amp; PNG Software Engineer Images - Noun  Project">
              <a:extLst>
                <a:ext uri="{FF2B5EF4-FFF2-40B4-BE49-F238E27FC236}">
                  <a16:creationId xmlns:a16="http://schemas.microsoft.com/office/drawing/2014/main" id="{C12E1285-73CC-778C-88F9-4A0BC051D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043" y="3164192"/>
              <a:ext cx="718766" cy="718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0633D7-1635-2014-CBEA-7645FBD9B714}"/>
                </a:ext>
              </a:extLst>
            </p:cNvPr>
            <p:cNvSpPr txBox="1"/>
            <p:nvPr/>
          </p:nvSpPr>
          <p:spPr>
            <a:xfrm>
              <a:off x="1292699" y="4085618"/>
              <a:ext cx="787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T" sz="1200" dirty="0"/>
                <a:t>Platform Engineer</a:t>
              </a:r>
            </a:p>
          </p:txBody>
        </p:sp>
      </p:grpSp>
      <p:pic>
        <p:nvPicPr>
          <p:cNvPr id="4106" name="Picture 10" descr="Sicurezza Infrastructure-as-code | CyberRes">
            <a:extLst>
              <a:ext uri="{FF2B5EF4-FFF2-40B4-BE49-F238E27FC236}">
                <a16:creationId xmlns:a16="http://schemas.microsoft.com/office/drawing/2014/main" id="{CBF2A5F8-8F54-360F-E18F-4D4B4CDD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53" y="3048000"/>
            <a:ext cx="1596133" cy="12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57E4B-D45C-3784-A0FB-8C558C68DCC7}"/>
              </a:ext>
            </a:extLst>
          </p:cNvPr>
          <p:cNvSpPr txBox="1"/>
          <p:nvPr/>
        </p:nvSpPr>
        <p:spPr>
          <a:xfrm>
            <a:off x="4811948" y="3359059"/>
            <a:ext cx="101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TOFU CLI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98AED-168C-4B0D-9ABF-43FCBBBCB7DF}"/>
              </a:ext>
            </a:extLst>
          </p:cNvPr>
          <p:cNvSpPr txBox="1"/>
          <p:nvPr/>
        </p:nvSpPr>
        <p:spPr>
          <a:xfrm>
            <a:off x="6096000" y="2682311"/>
            <a:ext cx="212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Infrastructure in the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A3A09-E613-680A-55FE-2B7F7DB84D13}"/>
              </a:ext>
            </a:extLst>
          </p:cNvPr>
          <p:cNvSpPr txBox="1"/>
          <p:nvPr/>
        </p:nvSpPr>
        <p:spPr>
          <a:xfrm>
            <a:off x="6172390" y="3899331"/>
            <a:ext cx="212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Infrastructure on Premises</a:t>
            </a:r>
          </a:p>
        </p:txBody>
      </p:sp>
      <p:pic>
        <p:nvPicPr>
          <p:cNvPr id="4114" name="Picture 18" descr="All about Terraform: Understanding Infrastructure as Code. | by Pankajkumar  | Medium">
            <a:extLst>
              <a:ext uri="{FF2B5EF4-FFF2-40B4-BE49-F238E27FC236}">
                <a16:creationId xmlns:a16="http://schemas.microsoft.com/office/drawing/2014/main" id="{966BC07E-B71E-1799-D6C8-E5E8D538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648" y="4614162"/>
            <a:ext cx="4509851" cy="19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21C252-00A6-D66D-1985-78078D9DC5A0}"/>
              </a:ext>
            </a:extLst>
          </p:cNvPr>
          <p:cNvSpPr txBox="1"/>
          <p:nvPr/>
        </p:nvSpPr>
        <p:spPr>
          <a:xfrm>
            <a:off x="897108" y="732817"/>
            <a:ext cx="92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Fai questa slide simile all’immagine in basso a destra. Chiaramente metti sempre OpenTofu</a:t>
            </a:r>
          </a:p>
        </p:txBody>
      </p:sp>
    </p:spTree>
    <p:extLst>
      <p:ext uri="{BB962C8B-B14F-4D97-AF65-F5344CB8AC3E}">
        <p14:creationId xmlns:p14="http://schemas.microsoft.com/office/powerpoint/2010/main" val="117120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DDF613D-1EAA-0BA0-C188-A3B83338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76" y="1207035"/>
            <a:ext cx="7415179" cy="48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67CA7-587D-2567-5251-C11ED9547EA3}"/>
              </a:ext>
            </a:extLst>
          </p:cNvPr>
          <p:cNvSpPr txBox="1"/>
          <p:nvPr/>
        </p:nvSpPr>
        <p:spPr>
          <a:xfrm>
            <a:off x="3651115" y="6246262"/>
            <a:ext cx="12400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Aggiungi la fase init, prima di plan e aggiungi il registry di opentofu</a:t>
            </a:r>
          </a:p>
          <a:p>
            <a:r>
              <a:rPr lang="en-IT" dirty="0"/>
              <a:t>Questa slide deve fare da riferimento, su quello che farò nelle demo:</a:t>
            </a:r>
          </a:p>
          <a:p>
            <a:r>
              <a:rPr lang="en-IT" dirty="0"/>
              <a:t>Scrivo il codice e faccio demo, lancio tofu init e faccio demo, lancio tofu plan e faccio demo, lancio tofu apply e faccio demo</a:t>
            </a:r>
          </a:p>
          <a:p>
            <a:endParaRPr lang="en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524B7-A6A7-7FF7-F48E-4B69D72091D0}"/>
              </a:ext>
            </a:extLst>
          </p:cNvPr>
          <p:cNvSpPr/>
          <p:nvPr/>
        </p:nvSpPr>
        <p:spPr>
          <a:xfrm>
            <a:off x="2743198" y="370297"/>
            <a:ext cx="1368358" cy="6809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199DF-E3EE-6846-E04F-BF849156E728}"/>
              </a:ext>
            </a:extLst>
          </p:cNvPr>
          <p:cNvSpPr/>
          <p:nvPr/>
        </p:nvSpPr>
        <p:spPr>
          <a:xfrm>
            <a:off x="2743198" y="1547503"/>
            <a:ext cx="1368358" cy="6809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Init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496819-BC04-7029-81B0-134C349E3765}"/>
              </a:ext>
            </a:extLst>
          </p:cNvPr>
          <p:cNvCxnSpPr/>
          <p:nvPr/>
        </p:nvCxnSpPr>
        <p:spPr>
          <a:xfrm flipV="1">
            <a:off x="2976664" y="2328153"/>
            <a:ext cx="823608" cy="73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03A760-143E-023D-28F8-119A548E0E70}"/>
              </a:ext>
            </a:extLst>
          </p:cNvPr>
          <p:cNvCxnSpPr>
            <a:cxnSpLocks/>
          </p:cNvCxnSpPr>
          <p:nvPr/>
        </p:nvCxnSpPr>
        <p:spPr>
          <a:xfrm flipV="1">
            <a:off x="3388468" y="1144542"/>
            <a:ext cx="0" cy="296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7427D2-CEBD-2653-3F0A-BFDA2B604A2C}"/>
              </a:ext>
            </a:extLst>
          </p:cNvPr>
          <p:cNvCxnSpPr>
            <a:cxnSpLocks/>
          </p:cNvCxnSpPr>
          <p:nvPr/>
        </p:nvCxnSpPr>
        <p:spPr>
          <a:xfrm>
            <a:off x="3904034" y="2345524"/>
            <a:ext cx="804153" cy="426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10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DDF613D-1EAA-0BA0-C188-A3B83338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76" y="1207035"/>
            <a:ext cx="7415179" cy="48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67CA7-587D-2567-5251-C11ED9547EA3}"/>
              </a:ext>
            </a:extLst>
          </p:cNvPr>
          <p:cNvSpPr txBox="1"/>
          <p:nvPr/>
        </p:nvSpPr>
        <p:spPr>
          <a:xfrm>
            <a:off x="3651115" y="6246262"/>
            <a:ext cx="259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Evidenzia la fase di write</a:t>
            </a:r>
          </a:p>
          <a:p>
            <a:endParaRPr lang="en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524B7-A6A7-7FF7-F48E-4B69D72091D0}"/>
              </a:ext>
            </a:extLst>
          </p:cNvPr>
          <p:cNvSpPr/>
          <p:nvPr/>
        </p:nvSpPr>
        <p:spPr>
          <a:xfrm>
            <a:off x="2743198" y="370297"/>
            <a:ext cx="1368358" cy="6809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199DF-E3EE-6846-E04F-BF849156E728}"/>
              </a:ext>
            </a:extLst>
          </p:cNvPr>
          <p:cNvSpPr/>
          <p:nvPr/>
        </p:nvSpPr>
        <p:spPr>
          <a:xfrm>
            <a:off x="2743198" y="1547503"/>
            <a:ext cx="1368358" cy="6809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Init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496819-BC04-7029-81B0-134C349E3765}"/>
              </a:ext>
            </a:extLst>
          </p:cNvPr>
          <p:cNvCxnSpPr/>
          <p:nvPr/>
        </p:nvCxnSpPr>
        <p:spPr>
          <a:xfrm flipV="1">
            <a:off x="2976664" y="2328153"/>
            <a:ext cx="823608" cy="73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03A760-143E-023D-28F8-119A548E0E70}"/>
              </a:ext>
            </a:extLst>
          </p:cNvPr>
          <p:cNvCxnSpPr>
            <a:cxnSpLocks/>
          </p:cNvCxnSpPr>
          <p:nvPr/>
        </p:nvCxnSpPr>
        <p:spPr>
          <a:xfrm flipV="1">
            <a:off x="3388468" y="1144542"/>
            <a:ext cx="0" cy="296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7427D2-CEBD-2653-3F0A-BFDA2B604A2C}"/>
              </a:ext>
            </a:extLst>
          </p:cNvPr>
          <p:cNvCxnSpPr>
            <a:cxnSpLocks/>
          </p:cNvCxnSpPr>
          <p:nvPr/>
        </p:nvCxnSpPr>
        <p:spPr>
          <a:xfrm>
            <a:off x="3904034" y="2345524"/>
            <a:ext cx="804153" cy="426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95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710</Words>
  <Application>Microsoft Macintosh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Menlo</vt:lpstr>
      <vt:lpstr>Metropolis</vt:lpstr>
      <vt:lpstr>Söhne</vt:lpstr>
      <vt:lpstr>Office Theme</vt:lpstr>
      <vt:lpstr>Kubernetes Meets OpenTofu: A Recipe for IaC Success</vt:lpstr>
      <vt:lpstr>Lesson 101 – How to cook Tofu</vt:lpstr>
      <vt:lpstr>Ingredients for "Cooking OpenTofu"</vt:lpstr>
      <vt:lpstr>OpenTofu</vt:lpstr>
      <vt:lpstr>Guarantees offered</vt:lpstr>
      <vt:lpstr>OpenTofu Star History</vt:lpstr>
      <vt:lpstr>PowerPoint Presentation</vt:lpstr>
      <vt:lpstr>PowerPoint Presentation</vt:lpstr>
      <vt:lpstr>PowerPoint Presentation</vt:lpstr>
      <vt:lpstr>OpenTofu Blocks</vt:lpstr>
      <vt:lpstr>OpenTofu Block 1</vt:lpstr>
      <vt:lpstr>OpenTofu Block 2</vt:lpstr>
      <vt:lpstr>Demo</vt:lpstr>
      <vt:lpstr>PowerPoint Presentation</vt:lpstr>
      <vt:lpstr>OpenTofu Core and Plugins</vt:lpstr>
      <vt:lpstr>OpenTofu Provider</vt:lpstr>
      <vt:lpstr>Demo</vt:lpstr>
      <vt:lpstr>Demo</vt:lpstr>
      <vt:lpstr>Terraform state file</vt:lpstr>
      <vt:lpstr>PowerPoint Presentation</vt:lpstr>
      <vt:lpstr>Demo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Meets OpenTofu: A Recipe for IaC Success</dc:title>
  <dc:creator>Nicola Marco Decandia</dc:creator>
  <cp:lastModifiedBy>Nicola Marco Decandia</cp:lastModifiedBy>
  <cp:revision>7</cp:revision>
  <dcterms:created xsi:type="dcterms:W3CDTF">2024-02-14T11:15:00Z</dcterms:created>
  <dcterms:modified xsi:type="dcterms:W3CDTF">2024-02-18T15:03:49Z</dcterms:modified>
</cp:coreProperties>
</file>