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8" r:id="rId3"/>
    <p:sldId id="299" r:id="rId4"/>
    <p:sldId id="302" r:id="rId5"/>
    <p:sldId id="257" r:id="rId6"/>
    <p:sldId id="258" r:id="rId7"/>
    <p:sldId id="259" r:id="rId8"/>
    <p:sldId id="273" r:id="rId9"/>
    <p:sldId id="306" r:id="rId10"/>
    <p:sldId id="317" r:id="rId11"/>
    <p:sldId id="312"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263" r:id="rId38"/>
    <p:sldId id="308" r:id="rId39"/>
    <p:sldId id="309" r:id="rId40"/>
    <p:sldId id="357" r:id="rId41"/>
    <p:sldId id="310" r:id="rId42"/>
    <p:sldId id="358" r:id="rId43"/>
    <p:sldId id="311" r:id="rId44"/>
    <p:sldId id="372" r:id="rId45"/>
    <p:sldId id="374" r:id="rId46"/>
    <p:sldId id="269" r:id="rId47"/>
    <p:sldId id="376" r:id="rId48"/>
    <p:sldId id="378" r:id="rId49"/>
    <p:sldId id="371" r:id="rId50"/>
    <p:sldId id="373" r:id="rId51"/>
    <p:sldId id="37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9" autoAdjust="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53049-63DD-42F2-B9E5-FC1BAEDB3736}" type="datetimeFigureOut">
              <a:rPr lang="en-US" smtClean="0"/>
              <a:pPr/>
              <a:t>9/1/2012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6D0C23-BBB7-441D-A994-B8675067A0D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2457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7" tIns="44450" rIns="90487" bIns="44450" anchor="b"/>
          <a:lstStyle/>
          <a:p>
            <a:pPr algn="r"/>
            <a:r>
              <a:rPr lang="en-US" sz="1200"/>
              <a:t>12</a:t>
            </a:r>
          </a:p>
        </p:txBody>
      </p:sp>
      <p:sp>
        <p:nvSpPr>
          <p:cNvPr id="2458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2458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24582" name="Rectangle 6"/>
          <p:cNvSpPr>
            <a:spLocks noGrp="1" noRot="1" noChangeAspect="1" noChangeArrowheads="1" noTextEdit="1"/>
          </p:cNvSpPr>
          <p:nvPr>
            <p:ph type="sldImg"/>
          </p:nvPr>
        </p:nvSpPr>
        <p:spPr>
          <a:xfrm>
            <a:off x="1150938" y="692150"/>
            <a:ext cx="4556125" cy="3416300"/>
          </a:xfrm>
          <a:ln cap="flat"/>
        </p:spPr>
      </p:sp>
      <p:sp>
        <p:nvSpPr>
          <p:cNvPr id="24583" name="Rectangle 7"/>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1A5A57-3A90-482C-9140-701480ACBC1F}" type="datetimeFigureOut">
              <a:rPr lang="en-US" smtClean="0"/>
              <a:pPr/>
              <a:t>9/1/2012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1A5A57-3A90-482C-9140-701480ACBC1F}" type="datetimeFigureOut">
              <a:rPr lang="en-US" smtClean="0"/>
              <a:pPr/>
              <a:t>9/1/2012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1A5A57-3A90-482C-9140-701480ACBC1F}" type="datetimeFigureOut">
              <a:rPr lang="en-US" smtClean="0"/>
              <a:pPr/>
              <a:t>9/1/2012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1A5A57-3A90-482C-9140-701480ACBC1F}" type="datetimeFigureOut">
              <a:rPr lang="en-US" smtClean="0"/>
              <a:pPr/>
              <a:t>9/1/2012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A5A57-3A90-482C-9140-701480ACBC1F}" type="datetimeFigureOut">
              <a:rPr lang="en-US" smtClean="0"/>
              <a:pPr/>
              <a:t>9/1/2012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1A5A57-3A90-482C-9140-701480ACBC1F}" type="datetimeFigureOut">
              <a:rPr lang="en-US" smtClean="0"/>
              <a:pPr/>
              <a:t>9/1/2012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1A5A57-3A90-482C-9140-701480ACBC1F}" type="datetimeFigureOut">
              <a:rPr lang="en-US" smtClean="0"/>
              <a:pPr/>
              <a:t>9/1/2012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1A5A57-3A90-482C-9140-701480ACBC1F}" type="datetimeFigureOut">
              <a:rPr lang="en-US" smtClean="0"/>
              <a:pPr/>
              <a:t>9/1/2012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A5A57-3A90-482C-9140-701480ACBC1F}" type="datetimeFigureOut">
              <a:rPr lang="en-US" smtClean="0"/>
              <a:pPr/>
              <a:t>9/1/2012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A5A57-3A90-482C-9140-701480ACBC1F}" type="datetimeFigureOut">
              <a:rPr lang="en-US" smtClean="0"/>
              <a:pPr/>
              <a:t>9/1/2012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A5A57-3A90-482C-9140-701480ACBC1F}" type="datetimeFigureOut">
              <a:rPr lang="en-US" smtClean="0"/>
              <a:pPr/>
              <a:t>9/1/2012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9B37-326A-42B0-A0DB-2EA98E4766D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t="-25000" b="-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A5A57-3A90-482C-9140-701480ACBC1F}" type="datetimeFigureOut">
              <a:rPr lang="en-US" smtClean="0"/>
              <a:pPr/>
              <a:t>9/1/2012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B9B37-326A-42B0-A0DB-2EA98E4766D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7772400" cy="1785950"/>
          </a:xfrm>
          <a:ln>
            <a:noFill/>
          </a:ln>
          <a:effectLst>
            <a:glow rad="228600">
              <a:schemeClr val="accent6">
                <a:satMod val="175000"/>
                <a:alpha val="40000"/>
              </a:schemeClr>
            </a:glow>
            <a:outerShdw blurRad="190500" dist="228600" dir="2700000" algn="ctr">
              <a:srgbClr val="000000">
                <a:alpha val="30000"/>
              </a:srgbClr>
            </a:outerShdw>
            <a:softEdge rad="635000"/>
          </a:effectLst>
          <a:scene3d>
            <a:camera prst="orthographicFront">
              <a:rot lat="0" lon="0" rev="0"/>
            </a:camera>
            <a:lightRig rig="glow" dir="t">
              <a:rot lat="0" lon="0" rev="4800000"/>
            </a:lightRig>
          </a:scene3d>
          <a:sp3d prstMaterial="matte">
            <a:bevelT w="127000" h="63500"/>
          </a:sp3d>
        </p:spPr>
        <p:txBody>
          <a:bodyPr/>
          <a:lstStyle/>
          <a:p>
            <a:r>
              <a:rPr lang="en-US" dirty="0" smtClean="0">
                <a:solidFill>
                  <a:schemeClr val="accent6">
                    <a:lumMod val="50000"/>
                  </a:schemeClr>
                </a:solidFill>
                <a:latin typeface="Bell MT" pitchFamily="18" charset="0"/>
              </a:rPr>
              <a:t>8 QUEENS PROBLEM USING BACK TRACKING</a:t>
            </a:r>
            <a:endParaRPr lang="en-IN" dirty="0">
              <a:solidFill>
                <a:schemeClr val="accent6">
                  <a:lumMod val="50000"/>
                </a:schemeClr>
              </a:solidFill>
              <a:latin typeface="Bell MT" pitchFamily="18" charset="0"/>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2028812" cy="681022"/>
          </a:xfrm>
        </p:spPr>
        <p:txBody>
          <a:bodyPr>
            <a:normAutofit fontScale="90000"/>
          </a:bodyPr>
          <a:lstStyle/>
          <a:p>
            <a:r>
              <a:rPr lang="en-US" altLang="zh-CN" sz="3600" dirty="0" smtClean="0"/>
              <a:t>CONTINU..</a:t>
            </a:r>
            <a:endParaRPr lang="en-US" altLang="zh-CN" sz="3600" dirty="0"/>
          </a:p>
        </p:txBody>
      </p:sp>
      <p:sp>
        <p:nvSpPr>
          <p:cNvPr id="4" name="TextBox 3"/>
          <p:cNvSpPr txBox="1"/>
          <p:nvPr/>
        </p:nvSpPr>
        <p:spPr>
          <a:xfrm>
            <a:off x="457200" y="1828800"/>
            <a:ext cx="8153400" cy="2743208"/>
          </a:xfrm>
          <a:prstGeom prst="rect">
            <a:avLst/>
          </a:prstGeom>
          <a:noFill/>
        </p:spPr>
        <p:txBody>
          <a:bodyPr wrap="square" rtlCol="0">
            <a:spAutoFit/>
          </a:bodyPr>
          <a:lstStyle/>
          <a:p>
            <a:pPr>
              <a:buFont typeface="Wingdings" pitchFamily="2" charset="2"/>
              <a:buChar char="Ø"/>
            </a:pPr>
            <a:r>
              <a:rPr lang="en-US" altLang="zh-CN" sz="2400" b="1" dirty="0" smtClean="0">
                <a:solidFill>
                  <a:srgbClr val="000000"/>
                </a:solidFill>
                <a:latin typeface="Bell MT" pitchFamily="18" charset="0"/>
                <a:cs typeface="Andalus" pitchFamily="18" charset="-78"/>
              </a:rPr>
              <a:t>Pruning:</a:t>
            </a:r>
            <a:r>
              <a:rPr lang="en-US" altLang="zh-CN" sz="2400" dirty="0" smtClean="0">
                <a:solidFill>
                  <a:srgbClr val="000000"/>
                </a:solidFill>
                <a:latin typeface="Bell MT" pitchFamily="18" charset="0"/>
                <a:cs typeface="Andalus" pitchFamily="18" charset="-78"/>
              </a:rPr>
              <a:t> If a queen cannot be placed into column </a:t>
            </a:r>
            <a:r>
              <a:rPr lang="en-US" altLang="zh-CN" sz="2400" dirty="0" err="1" smtClean="0">
                <a:solidFill>
                  <a:srgbClr val="000000"/>
                </a:solidFill>
                <a:latin typeface="Bell MT" pitchFamily="18" charset="0"/>
                <a:cs typeface="Andalus" pitchFamily="18" charset="-78"/>
              </a:rPr>
              <a:t>i</a:t>
            </a:r>
            <a:r>
              <a:rPr lang="en-US" altLang="zh-CN" sz="2400" dirty="0" smtClean="0">
                <a:solidFill>
                  <a:srgbClr val="000000"/>
                </a:solidFill>
                <a:latin typeface="Bell MT" pitchFamily="18" charset="0"/>
                <a:cs typeface="Andalus" pitchFamily="18" charset="-78"/>
              </a:rPr>
              <a:t>, do not even try to place one onto column i+1 – rather,</a:t>
            </a:r>
          </a:p>
          <a:p>
            <a:r>
              <a:rPr lang="en-US" altLang="zh-CN" sz="2400" dirty="0" smtClean="0">
                <a:solidFill>
                  <a:srgbClr val="000000"/>
                </a:solidFill>
                <a:latin typeface="Bell MT" pitchFamily="18" charset="0"/>
                <a:cs typeface="Andalus" pitchFamily="18" charset="-78"/>
              </a:rPr>
              <a:t> backtrack to column i-1 and move the queen that had been placed there.</a:t>
            </a:r>
          </a:p>
          <a:p>
            <a:endParaRPr lang="en-US" altLang="zh-CN" sz="2400" dirty="0" smtClean="0">
              <a:solidFill>
                <a:srgbClr val="000000"/>
              </a:solidFill>
              <a:latin typeface="Bell MT" pitchFamily="18" charset="0"/>
              <a:cs typeface="Andalus" pitchFamily="18" charset="-78"/>
            </a:endParaRPr>
          </a:p>
          <a:p>
            <a:pPr>
              <a:buFont typeface="Wingdings" pitchFamily="2" charset="2"/>
              <a:buChar char="Ø"/>
            </a:pPr>
            <a:r>
              <a:rPr lang="en-US" altLang="zh-CN" sz="2400" dirty="0" smtClean="0">
                <a:solidFill>
                  <a:srgbClr val="000000"/>
                </a:solidFill>
                <a:latin typeface="Bell MT" pitchFamily="18" charset="0"/>
                <a:cs typeface="Andalus" pitchFamily="18" charset="-78"/>
              </a:rPr>
              <a:t>Using this approach we can reduce the number of potential solutions even more</a:t>
            </a:r>
            <a:endParaRPr lang="en-US" sz="2400" dirty="0">
              <a:latin typeface="Bell MT"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7" name="Rectangle 4"/>
          <p:cNvSpPr>
            <a:spLocks noGrp="1" noChangeArrowheads="1"/>
          </p:cNvSpPr>
          <p:nvPr>
            <p:ph type="title"/>
          </p:nvPr>
        </p:nvSpPr>
        <p:spPr>
          <a:noFill/>
        </p:spPr>
        <p:txBody>
          <a:bodyPr>
            <a:noAutofit/>
          </a:bodyPr>
          <a:lstStyle/>
          <a:p>
            <a:r>
              <a:rPr lang="en-US" altLang="zh-CN" sz="4000" dirty="0" smtClean="0">
                <a:solidFill>
                  <a:schemeClr val="accent6">
                    <a:lumMod val="50000"/>
                  </a:schemeClr>
                </a:solidFill>
                <a:latin typeface="Bell MT" pitchFamily="18" charset="0"/>
              </a:rPr>
              <a:t>BACKTRACKING DEMO FOR 4 QUEENS</a:t>
            </a:r>
          </a:p>
        </p:txBody>
      </p:sp>
      <p:sp>
        <p:nvSpPr>
          <p:cNvPr id="6" name="Rectangle 5"/>
          <p:cNvSpPr/>
          <p:nvPr/>
        </p:nvSpPr>
        <p:spPr>
          <a:xfrm>
            <a:off x="1500166" y="1357298"/>
            <a:ext cx="6215106" cy="53024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noChangeArrowheads="1"/>
          </p:cNvPicPr>
          <p:nvPr/>
        </p:nvPicPr>
        <p:blipFill>
          <a:blip r:embed="rId3" cstate="print"/>
          <a:srcRect l="7887" t="50962" r="50750" b="7622"/>
          <a:stretch>
            <a:fillRect/>
          </a:stretch>
        </p:blipFill>
        <p:spPr bwMode="auto">
          <a:xfrm rot="5400000">
            <a:off x="2257885" y="1215491"/>
            <a:ext cx="4678655" cy="5502456"/>
          </a:xfrm>
          <a:prstGeom prst="rect">
            <a:avLst/>
          </a:prstGeom>
          <a:noFill/>
          <a:ln w="9525">
            <a:solidFill>
              <a:schemeClr val="bg1"/>
            </a:solidFill>
            <a:miter lim="800000"/>
            <a:headEnd/>
            <a:tailEnd/>
          </a:ln>
          <a:effectLst/>
        </p:spPr>
      </p:pic>
      <p:pic>
        <p:nvPicPr>
          <p:cNvPr id="9" name="Picture 2" descr="D:\Thiran\Pictures\1300131811_admin_privilege.png"/>
          <p:cNvPicPr>
            <a:picLocks noChangeAspect="1" noChangeArrowheads="1"/>
          </p:cNvPicPr>
          <p:nvPr/>
        </p:nvPicPr>
        <p:blipFill>
          <a:blip r:embed="rId4" cstate="print"/>
          <a:srcRect/>
          <a:stretch>
            <a:fillRect/>
          </a:stretch>
        </p:blipFill>
        <p:spPr bwMode="auto">
          <a:xfrm>
            <a:off x="2060299" y="1750053"/>
            <a:ext cx="982582" cy="866418"/>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928670"/>
            <a:ext cx="982582" cy="982582"/>
          </a:xfrm>
          <a:prstGeom prst="rect">
            <a:avLst/>
          </a:prstGeom>
          <a:noFill/>
        </p:spPr>
      </p:pic>
      <p:cxnSp>
        <p:nvCxnSpPr>
          <p:cNvPr id="8" name="Straight Connector 7"/>
          <p:cNvCxnSpPr/>
          <p:nvPr/>
        </p:nvCxnSpPr>
        <p:spPr>
          <a:xfrm>
            <a:off x="2786050" y="1428736"/>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2285992"/>
            <a:ext cx="982582" cy="982582"/>
          </a:xfrm>
          <a:prstGeom prst="rect">
            <a:avLst/>
          </a:prstGeom>
          <a:noFill/>
        </p:spPr>
      </p:pic>
      <p:cxnSp>
        <p:nvCxnSpPr>
          <p:cNvPr id="6" name="Straight Connector 5"/>
          <p:cNvCxnSpPr/>
          <p:nvPr/>
        </p:nvCxnSpPr>
        <p:spPr>
          <a:xfrm rot="16200000" flipH="1">
            <a:off x="2786050" y="1428736"/>
            <a:ext cx="1214446" cy="1214446"/>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3643314"/>
            <a:ext cx="982582" cy="98258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357187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857232"/>
            <a:ext cx="982582" cy="982582"/>
          </a:xfrm>
          <a:prstGeom prst="rect">
            <a:avLst/>
          </a:prstGeom>
          <a:noFill/>
        </p:spPr>
      </p:pic>
      <p:cxnSp>
        <p:nvCxnSpPr>
          <p:cNvPr id="7" name="Straight Connector 6"/>
          <p:cNvCxnSpPr/>
          <p:nvPr/>
        </p:nvCxnSpPr>
        <p:spPr>
          <a:xfrm>
            <a:off x="2786050" y="1428736"/>
            <a:ext cx="2714644"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357187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14554"/>
            <a:ext cx="982582" cy="982582"/>
          </a:xfrm>
          <a:prstGeom prst="rect">
            <a:avLst/>
          </a:prstGeom>
          <a:noFill/>
        </p:spPr>
      </p:pic>
      <p:cxnSp>
        <p:nvCxnSpPr>
          <p:cNvPr id="7" name="Straight Connector 6"/>
          <p:cNvCxnSpPr/>
          <p:nvPr/>
        </p:nvCxnSpPr>
        <p:spPr>
          <a:xfrm flipV="1">
            <a:off x="4071934" y="2571744"/>
            <a:ext cx="1428760"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3643314"/>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4929190" y="3643314"/>
            <a:ext cx="982582" cy="982582"/>
          </a:xfrm>
          <a:prstGeom prst="rect">
            <a:avLst/>
          </a:prstGeom>
          <a:noFill/>
        </p:spPr>
      </p:pic>
      <p:cxnSp>
        <p:nvCxnSpPr>
          <p:cNvPr id="7" name="Straight Connector 6"/>
          <p:cNvCxnSpPr/>
          <p:nvPr/>
        </p:nvCxnSpPr>
        <p:spPr>
          <a:xfrm>
            <a:off x="4143372" y="4143380"/>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357187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4929198"/>
            <a:ext cx="982582" cy="982582"/>
          </a:xfrm>
          <a:prstGeom prst="rect">
            <a:avLst/>
          </a:prstGeom>
          <a:noFill/>
        </p:spPr>
      </p:pic>
      <p:cxnSp>
        <p:nvCxnSpPr>
          <p:cNvPr id="7" name="Straight Connector 6"/>
          <p:cNvCxnSpPr/>
          <p:nvPr/>
        </p:nvCxnSpPr>
        <p:spPr>
          <a:xfrm>
            <a:off x="4000496" y="4000504"/>
            <a:ext cx="1500198" cy="1285884"/>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Bell MT" pitchFamily="18" charset="0"/>
              </a:rPr>
              <a:t>BACK TRACKING</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428596" y="1714488"/>
            <a:ext cx="8229600" cy="4625989"/>
          </a:xfrm>
        </p:spPr>
        <p:txBody>
          <a:bodyPr>
            <a:normAutofit/>
          </a:bodyPr>
          <a:lstStyle/>
          <a:p>
            <a:pPr>
              <a:buFont typeface="Wingdings" pitchFamily="2" charset="2"/>
              <a:buChar char="ü"/>
            </a:pPr>
            <a:r>
              <a:rPr lang="en-IN" sz="2400" b="1" dirty="0" smtClean="0">
                <a:solidFill>
                  <a:schemeClr val="accent6">
                    <a:lumMod val="50000"/>
                  </a:schemeClr>
                </a:solidFill>
                <a:latin typeface="Bell MT" pitchFamily="18" charset="0"/>
                <a:cs typeface="Andalus" pitchFamily="18" charset="-78"/>
              </a:rPr>
              <a:t>Backtracking</a:t>
            </a:r>
            <a:r>
              <a:rPr lang="en-IN" sz="2400" dirty="0" smtClean="0">
                <a:latin typeface="Bell MT" pitchFamily="18" charset="0"/>
                <a:cs typeface="Andalus" pitchFamily="18" charset="-78"/>
              </a:rPr>
              <a:t> is a general algorithm for finding all (or some) solutions to some computational problem, that </a:t>
            </a:r>
            <a:r>
              <a:rPr lang="en-IN" sz="2400" i="1" dirty="0" smtClean="0">
                <a:latin typeface="Bell MT" pitchFamily="18" charset="0"/>
                <a:cs typeface="Andalus" pitchFamily="18" charset="-78"/>
              </a:rPr>
              <a:t>incrementally builds candidates to the solutions</a:t>
            </a:r>
            <a:r>
              <a:rPr lang="en-IN" sz="2400" dirty="0" smtClean="0">
                <a:latin typeface="Bell MT" pitchFamily="18" charset="0"/>
                <a:cs typeface="Andalus" pitchFamily="18" charset="-78"/>
              </a:rPr>
              <a:t>, and abandons each partial candidate ‘</a:t>
            </a:r>
            <a:r>
              <a:rPr lang="en-IN" sz="2400" i="1" dirty="0" smtClean="0">
                <a:latin typeface="Bell MT" pitchFamily="18" charset="0"/>
                <a:cs typeface="Andalus" pitchFamily="18" charset="-78"/>
              </a:rPr>
              <a:t>c’</a:t>
            </a:r>
            <a:r>
              <a:rPr lang="en-IN" sz="2400" dirty="0" smtClean="0">
                <a:latin typeface="Bell MT" pitchFamily="18" charset="0"/>
                <a:cs typeface="Andalus" pitchFamily="18" charset="-78"/>
              </a:rPr>
              <a:t> ("backtracks") as soon as it determines that ‘</a:t>
            </a:r>
            <a:r>
              <a:rPr lang="en-IN" sz="2400" i="1" dirty="0" smtClean="0">
                <a:latin typeface="Bell MT" pitchFamily="18" charset="0"/>
                <a:cs typeface="Andalus" pitchFamily="18" charset="-78"/>
              </a:rPr>
              <a:t>c’</a:t>
            </a:r>
            <a:r>
              <a:rPr lang="en-IN" sz="2400" dirty="0" smtClean="0">
                <a:latin typeface="Bell MT" pitchFamily="18" charset="0"/>
                <a:cs typeface="Andalus" pitchFamily="18" charset="-78"/>
              </a:rPr>
              <a:t> cannot possibly be completed to a valid solution. </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Backtracking is an important tool for solving constraint satisfaction problems, such as </a:t>
            </a:r>
            <a:r>
              <a:rPr lang="en-IN" sz="2400" i="1" dirty="0" smtClean="0">
                <a:latin typeface="Bell MT" pitchFamily="18" charset="0"/>
                <a:cs typeface="Andalus" pitchFamily="18" charset="-78"/>
              </a:rPr>
              <a:t>crosswords, verbal arithmetic, Sudoku, and many other puzzles.</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endParaRPr lang="en-IN" sz="2400" dirty="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928670"/>
            <a:ext cx="982582" cy="982582"/>
          </a:xfrm>
          <a:prstGeom prst="rect">
            <a:avLst/>
          </a:prstGeom>
          <a:noFill/>
        </p:spPr>
      </p:pic>
      <p:cxnSp>
        <p:nvCxnSpPr>
          <p:cNvPr id="7" name="Straight Connector 6"/>
          <p:cNvCxnSpPr/>
          <p:nvPr/>
        </p:nvCxnSpPr>
        <p:spPr>
          <a:xfrm>
            <a:off x="2786050" y="1428736"/>
            <a:ext cx="2643206"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14554"/>
            <a:ext cx="982582" cy="98258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72066" y="228599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857232"/>
            <a:ext cx="982582" cy="982582"/>
          </a:xfrm>
          <a:prstGeom prst="rect">
            <a:avLst/>
          </a:prstGeom>
          <a:noFill/>
        </p:spPr>
      </p:pic>
      <p:cxnSp>
        <p:nvCxnSpPr>
          <p:cNvPr id="8" name="Straight Connector 7"/>
          <p:cNvCxnSpPr/>
          <p:nvPr/>
        </p:nvCxnSpPr>
        <p:spPr>
          <a:xfrm>
            <a:off x="2786050" y="1428736"/>
            <a:ext cx="4071966"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00694" y="1428736"/>
            <a:ext cx="1357322" cy="1214446"/>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8599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286512" y="2285992"/>
            <a:ext cx="982582" cy="982582"/>
          </a:xfrm>
          <a:prstGeom prst="rect">
            <a:avLst/>
          </a:prstGeom>
          <a:noFill/>
        </p:spPr>
      </p:pic>
      <p:cxnSp>
        <p:nvCxnSpPr>
          <p:cNvPr id="8" name="Straight Connector 7"/>
          <p:cNvCxnSpPr/>
          <p:nvPr/>
        </p:nvCxnSpPr>
        <p:spPr>
          <a:xfrm>
            <a:off x="5643570" y="2714620"/>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8599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357950" y="3714752"/>
            <a:ext cx="982582" cy="982582"/>
          </a:xfrm>
          <a:prstGeom prst="rect">
            <a:avLst/>
          </a:prstGeom>
          <a:noFill/>
        </p:spPr>
      </p:pic>
      <p:cxnSp>
        <p:nvCxnSpPr>
          <p:cNvPr id="8" name="Straight Connector 7"/>
          <p:cNvCxnSpPr/>
          <p:nvPr/>
        </p:nvCxnSpPr>
        <p:spPr>
          <a:xfrm rot="16200000" flipH="1">
            <a:off x="5464975" y="2750339"/>
            <a:ext cx="1428760"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4857760"/>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2214554"/>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4929198"/>
            <a:ext cx="982582" cy="982582"/>
          </a:xfrm>
          <a:prstGeom prst="rect">
            <a:avLst/>
          </a:prstGeom>
          <a:noFill/>
        </p:spPr>
      </p:pic>
      <p:cxnSp>
        <p:nvCxnSpPr>
          <p:cNvPr id="8" name="Straight Connector 7"/>
          <p:cNvCxnSpPr/>
          <p:nvPr/>
        </p:nvCxnSpPr>
        <p:spPr>
          <a:xfrm>
            <a:off x="4071934" y="5357826"/>
            <a:ext cx="2786082"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3643314"/>
            <a:ext cx="982582" cy="982582"/>
          </a:xfrm>
          <a:prstGeom prst="rect">
            <a:avLst/>
          </a:prstGeom>
          <a:noFill/>
        </p:spPr>
      </p:pic>
      <p:cxnSp>
        <p:nvCxnSpPr>
          <p:cNvPr id="7" name="Straight Connector 6"/>
          <p:cNvCxnSpPr/>
          <p:nvPr/>
        </p:nvCxnSpPr>
        <p:spPr>
          <a:xfrm flipV="1">
            <a:off x="4143372" y="4073530"/>
            <a:ext cx="1357322" cy="1284296"/>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928670"/>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4857760"/>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4929198"/>
            <a:ext cx="982582" cy="982582"/>
          </a:xfrm>
          <a:prstGeom prst="rect">
            <a:avLst/>
          </a:prstGeom>
          <a:noFill/>
        </p:spPr>
      </p:pic>
      <p:cxnSp>
        <p:nvCxnSpPr>
          <p:cNvPr id="7" name="Straight Connector 6"/>
          <p:cNvCxnSpPr/>
          <p:nvPr/>
        </p:nvCxnSpPr>
        <p:spPr>
          <a:xfrm>
            <a:off x="4214810" y="5429264"/>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14546" y="2214554"/>
            <a:ext cx="982582" cy="98258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14546"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857232"/>
            <a:ext cx="982582" cy="982582"/>
          </a:xfrm>
          <a:prstGeom prst="rect">
            <a:avLst/>
          </a:prstGeom>
          <a:noFill/>
        </p:spPr>
      </p:pic>
      <p:cxnSp>
        <p:nvCxnSpPr>
          <p:cNvPr id="6" name="Straight Connector 5"/>
          <p:cNvCxnSpPr/>
          <p:nvPr/>
        </p:nvCxnSpPr>
        <p:spPr>
          <a:xfrm flipV="1">
            <a:off x="2714612" y="1430324"/>
            <a:ext cx="1214446" cy="1141420"/>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285860"/>
            <a:ext cx="8229600" cy="4000528"/>
          </a:xfrm>
        </p:spPr>
        <p:txBody>
          <a:bodyPr>
            <a:normAutofit/>
          </a:bodyPr>
          <a:lstStyle/>
          <a:p>
            <a:pPr>
              <a:buFont typeface="Wingdings" pitchFamily="2" charset="2"/>
              <a:buChar char="ü"/>
            </a:pPr>
            <a:r>
              <a:rPr lang="en-IN" sz="2400" dirty="0" smtClean="0">
                <a:latin typeface="Bell MT" pitchFamily="18" charset="0"/>
                <a:cs typeface="Andalus" pitchFamily="18" charset="-78"/>
              </a:rPr>
              <a:t> It is also the basis of the so-called logic programming languages such as </a:t>
            </a:r>
            <a:r>
              <a:rPr lang="en-IN" sz="2400" i="1" dirty="0" smtClean="0">
                <a:latin typeface="Bell MT" pitchFamily="18" charset="0"/>
                <a:cs typeface="Andalus" pitchFamily="18" charset="-78"/>
              </a:rPr>
              <a:t>Planner and Prolog</a:t>
            </a:r>
            <a:r>
              <a:rPr lang="en-IN" sz="2400" dirty="0" smtClean="0">
                <a:latin typeface="Bell MT" pitchFamily="18" charset="0"/>
                <a:cs typeface="Andalus" pitchFamily="18" charset="-78"/>
              </a:rPr>
              <a:t>.</a:t>
            </a:r>
          </a:p>
          <a:p>
            <a:pPr>
              <a:buNone/>
            </a:pPr>
            <a:r>
              <a:rPr lang="en-IN" sz="2400" dirty="0" smtClean="0">
                <a:latin typeface="Bell MT" pitchFamily="18" charset="0"/>
                <a:cs typeface="Andalus" pitchFamily="18" charset="-78"/>
              </a:rPr>
              <a:t> </a:t>
            </a:r>
          </a:p>
          <a:p>
            <a:pPr>
              <a:buFont typeface="Wingdings" pitchFamily="2" charset="2"/>
              <a:buChar char="ü"/>
            </a:pPr>
            <a:r>
              <a:rPr lang="en-IN" sz="2400" dirty="0" smtClean="0">
                <a:latin typeface="Bell MT" pitchFamily="18" charset="0"/>
                <a:cs typeface="Andalus" pitchFamily="18" charset="-78"/>
              </a:rPr>
              <a:t>The term "backtrack" was coined by American mathematician D. H. </a:t>
            </a:r>
            <a:r>
              <a:rPr lang="en-IN" sz="2400" dirty="0" err="1" smtClean="0">
                <a:latin typeface="Bell MT" pitchFamily="18" charset="0"/>
                <a:cs typeface="Andalus" pitchFamily="18" charset="-78"/>
              </a:rPr>
              <a:t>Lehmer</a:t>
            </a:r>
            <a:r>
              <a:rPr lang="en-IN" sz="2400" dirty="0" smtClean="0">
                <a:latin typeface="Bell MT" pitchFamily="18" charset="0"/>
                <a:cs typeface="Andalus" pitchFamily="18" charset="-78"/>
              </a:rPr>
              <a:t> in the 1950s.</a:t>
            </a:r>
          </a:p>
          <a:p>
            <a:pPr>
              <a:buFont typeface="Wingdings" pitchFamily="2" charset="2"/>
              <a:buChar char="ü"/>
            </a:pPr>
            <a:endParaRPr lang="en-IN" sz="2400" baseline="300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 The pioneer string-processing language SNOBOL (1962) may have been the first to provide a built-in general backtracking facility.</a:t>
            </a:r>
          </a:p>
          <a:p>
            <a:pPr>
              <a:buFont typeface="Wingdings" pitchFamily="2" charset="2"/>
              <a:buChar char="ü"/>
            </a:pPr>
            <a:endParaRPr lang="en-IN" sz="2400" dirty="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2214554"/>
            <a:ext cx="982582" cy="982582"/>
          </a:xfrm>
          <a:prstGeom prst="rect">
            <a:avLst/>
          </a:prstGeom>
          <a:noFill/>
        </p:spPr>
      </p:pic>
      <p:cxnSp>
        <p:nvCxnSpPr>
          <p:cNvPr id="6" name="Straight Connector 5"/>
          <p:cNvCxnSpPr/>
          <p:nvPr/>
        </p:nvCxnSpPr>
        <p:spPr>
          <a:xfrm>
            <a:off x="2786050" y="2714620"/>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643306" y="3571876"/>
            <a:ext cx="982582" cy="982582"/>
          </a:xfrm>
          <a:prstGeom prst="rect">
            <a:avLst/>
          </a:prstGeom>
          <a:noFill/>
        </p:spPr>
      </p:pic>
      <p:cxnSp>
        <p:nvCxnSpPr>
          <p:cNvPr id="6" name="Straight Connector 5"/>
          <p:cNvCxnSpPr/>
          <p:nvPr/>
        </p:nvCxnSpPr>
        <p:spPr>
          <a:xfrm rot="16200000" flipH="1">
            <a:off x="2786050" y="2571744"/>
            <a:ext cx="1357322"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5000636"/>
            <a:ext cx="982582" cy="98258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4929198"/>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72066" y="857232"/>
            <a:ext cx="982582" cy="982582"/>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928670"/>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928670"/>
            <a:ext cx="982582" cy="982582"/>
          </a:xfrm>
          <a:prstGeom prst="rect">
            <a:avLst/>
          </a:prstGeom>
          <a:noFill/>
        </p:spPr>
      </p:pic>
      <p:cxnSp>
        <p:nvCxnSpPr>
          <p:cNvPr id="8" name="Straight Connector 7"/>
          <p:cNvCxnSpPr/>
          <p:nvPr/>
        </p:nvCxnSpPr>
        <p:spPr>
          <a:xfrm>
            <a:off x="5572132" y="1428736"/>
            <a:ext cx="1143008" cy="1588"/>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71868"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857232"/>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357950" y="2214554"/>
            <a:ext cx="982582" cy="982582"/>
          </a:xfrm>
          <a:prstGeom prst="rect">
            <a:avLst/>
          </a:prstGeom>
          <a:noFill/>
        </p:spPr>
      </p:pic>
      <p:cxnSp>
        <p:nvCxnSpPr>
          <p:cNvPr id="8" name="Straight Connector 7"/>
          <p:cNvCxnSpPr/>
          <p:nvPr/>
        </p:nvCxnSpPr>
        <p:spPr>
          <a:xfrm rot="16200000" flipH="1">
            <a:off x="5500694" y="1214422"/>
            <a:ext cx="1357322" cy="1357322"/>
          </a:xfrm>
          <a:prstGeom prst="line">
            <a:avLst/>
          </a:prstGeom>
          <a:ln w="123825" cap="rnd">
            <a:solidFill>
              <a:srgbClr val="00B0F0">
                <a:alpha val="85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413" y="432063"/>
            <a:ext cx="6215106" cy="601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noChangeArrowheads="1"/>
          </p:cNvPicPr>
          <p:nvPr/>
        </p:nvPicPr>
        <p:blipFill>
          <a:blip r:embed="rId2" cstate="print"/>
          <a:srcRect l="7887" t="50962" r="50750" b="7622"/>
          <a:stretch>
            <a:fillRect/>
          </a:stretch>
        </p:blipFill>
        <p:spPr bwMode="auto">
          <a:xfrm rot="5400000">
            <a:off x="2098491" y="687535"/>
            <a:ext cx="5305938" cy="5502456"/>
          </a:xfrm>
          <a:prstGeom prst="rect">
            <a:avLst/>
          </a:prstGeom>
          <a:noFill/>
          <a:ln w="9525">
            <a:solidFill>
              <a:schemeClr val="bg1"/>
            </a:solidFill>
            <a:miter lim="800000"/>
            <a:headEnd/>
            <a:tailEnd/>
          </a:ln>
          <a:effectLst/>
        </p:spPr>
      </p:pic>
      <p:pic>
        <p:nvPicPr>
          <p:cNvPr id="4" name="Picture 2" descr="D:\Thiran\Pictures\1300131811_admin_privilege.png"/>
          <p:cNvPicPr>
            <a:picLocks noChangeAspect="1" noChangeArrowheads="1"/>
          </p:cNvPicPr>
          <p:nvPr/>
        </p:nvPicPr>
        <p:blipFill>
          <a:blip r:embed="rId3" cstate="print"/>
          <a:srcRect/>
          <a:stretch>
            <a:fillRect/>
          </a:stretch>
        </p:blipFill>
        <p:spPr bwMode="auto">
          <a:xfrm>
            <a:off x="2285984" y="2214554"/>
            <a:ext cx="982582" cy="982582"/>
          </a:xfrm>
          <a:prstGeom prst="rect">
            <a:avLst/>
          </a:prstGeom>
          <a:noFill/>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500430" y="5000636"/>
            <a:ext cx="982582" cy="982582"/>
          </a:xfrm>
          <a:prstGeom prst="rect">
            <a:avLst/>
          </a:prstGeom>
          <a:noFill/>
        </p:spPr>
      </p:pic>
      <p:pic>
        <p:nvPicPr>
          <p:cNvPr id="6" name="Picture 2" descr="D:\Thiran\Pictures\1300131811_admin_privilege.png"/>
          <p:cNvPicPr>
            <a:picLocks noChangeAspect="1" noChangeArrowheads="1"/>
          </p:cNvPicPr>
          <p:nvPr/>
        </p:nvPicPr>
        <p:blipFill>
          <a:blip r:embed="rId3" cstate="print"/>
          <a:srcRect/>
          <a:stretch>
            <a:fillRect/>
          </a:stretch>
        </p:blipFill>
        <p:spPr bwMode="auto">
          <a:xfrm>
            <a:off x="5000628" y="928670"/>
            <a:ext cx="982582" cy="982582"/>
          </a:xfrm>
          <a:prstGeom prst="rect">
            <a:avLst/>
          </a:prstGeom>
          <a:noFill/>
        </p:spPr>
      </p:pic>
      <p:pic>
        <p:nvPicPr>
          <p:cNvPr id="7" name="Picture 2" descr="D:\Thiran\Pictures\1300131811_admin_privilege.png"/>
          <p:cNvPicPr>
            <a:picLocks noChangeAspect="1" noChangeArrowheads="1"/>
          </p:cNvPicPr>
          <p:nvPr/>
        </p:nvPicPr>
        <p:blipFill>
          <a:blip r:embed="rId3" cstate="print"/>
          <a:srcRect/>
          <a:stretch>
            <a:fillRect/>
          </a:stretch>
        </p:blipFill>
        <p:spPr bwMode="auto">
          <a:xfrm>
            <a:off x="6429388" y="3643314"/>
            <a:ext cx="982582" cy="982582"/>
          </a:xfrm>
          <a:prstGeom prst="rect">
            <a:avLst/>
          </a:prstGeom>
          <a:noFill/>
        </p:spPr>
      </p:pic>
      <p:sp>
        <p:nvSpPr>
          <p:cNvPr id="8" name="Rectangle 7"/>
          <p:cNvSpPr/>
          <p:nvPr/>
        </p:nvSpPr>
        <p:spPr>
          <a:xfrm>
            <a:off x="2000232" y="2571744"/>
            <a:ext cx="5597334"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 Unique solution</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pPr algn="l"/>
            <a:r>
              <a:rPr lang="en-US" sz="4000" dirty="0" smtClean="0">
                <a:solidFill>
                  <a:schemeClr val="accent6">
                    <a:lumMod val="50000"/>
                  </a:schemeClr>
                </a:solidFill>
                <a:latin typeface="Bell MT" pitchFamily="18" charset="0"/>
              </a:rPr>
              <a:t>STEPS REVISITED - BACKTRACKING</a:t>
            </a:r>
            <a:endParaRPr lang="en-IN" sz="4000"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500034" y="1285860"/>
            <a:ext cx="8429684" cy="4525963"/>
          </a:xfrm>
        </p:spPr>
        <p:txBody>
          <a:bodyPr>
            <a:noAutofit/>
          </a:bodyPr>
          <a:lstStyle/>
          <a:p>
            <a:pPr marL="457200" indent="-457200">
              <a:buFont typeface="+mj-lt"/>
              <a:buAutoNum type="arabicPeriod"/>
            </a:pPr>
            <a:r>
              <a:rPr lang="en-IN" sz="2400" dirty="0">
                <a:latin typeface="Bell MT" pitchFamily="18" charset="0"/>
              </a:rPr>
              <a:t>Place the first queen in the left upper corner of the table.</a:t>
            </a:r>
          </a:p>
          <a:p>
            <a:pPr marL="457200" indent="-457200">
              <a:buFont typeface="+mj-lt"/>
              <a:buAutoNum type="arabicPeriod"/>
            </a:pPr>
            <a:r>
              <a:rPr lang="en-IN" sz="2400" dirty="0">
                <a:latin typeface="Bell MT" pitchFamily="18" charset="0"/>
              </a:rPr>
              <a:t>Save the attacked positions.</a:t>
            </a:r>
          </a:p>
          <a:p>
            <a:pPr marL="457200" indent="-457200">
              <a:buFont typeface="+mj-lt"/>
              <a:buAutoNum type="arabicPeriod"/>
            </a:pPr>
            <a:r>
              <a:rPr lang="en-IN" sz="2400" dirty="0">
                <a:latin typeface="Bell MT" pitchFamily="18" charset="0"/>
              </a:rPr>
              <a:t>Move to the next queen (which can only be placed to the next line).</a:t>
            </a:r>
          </a:p>
          <a:p>
            <a:pPr marL="457200" indent="-457200">
              <a:buFont typeface="+mj-lt"/>
              <a:buAutoNum type="arabicPeriod"/>
            </a:pPr>
            <a:r>
              <a:rPr lang="en-IN" sz="2400" dirty="0">
                <a:latin typeface="Bell MT" pitchFamily="18" charset="0"/>
              </a:rPr>
              <a:t>Search for a valid position. If there is one go to step 8.</a:t>
            </a:r>
          </a:p>
          <a:p>
            <a:pPr marL="457200" indent="-457200">
              <a:buFont typeface="+mj-lt"/>
              <a:buAutoNum type="arabicPeriod"/>
            </a:pPr>
            <a:r>
              <a:rPr lang="en-IN" sz="2400" dirty="0">
                <a:latin typeface="Bell MT" pitchFamily="18" charset="0"/>
              </a:rPr>
              <a:t>There is not a valid position for the queen. Delete it (the x coordinate is 0).</a:t>
            </a:r>
          </a:p>
          <a:p>
            <a:pPr marL="457200" indent="-457200">
              <a:buFont typeface="+mj-lt"/>
              <a:buAutoNum type="arabicPeriod"/>
            </a:pPr>
            <a:r>
              <a:rPr lang="en-IN" sz="2400" dirty="0">
                <a:latin typeface="Bell MT" pitchFamily="18" charset="0"/>
              </a:rPr>
              <a:t>Move to the previous queen.</a:t>
            </a:r>
          </a:p>
          <a:p>
            <a:pPr marL="457200" indent="-457200">
              <a:buFont typeface="+mj-lt"/>
              <a:buAutoNum type="arabicPeriod"/>
            </a:pPr>
            <a:r>
              <a:rPr lang="en-IN" sz="2400" dirty="0">
                <a:latin typeface="Bell MT" pitchFamily="18" charset="0"/>
              </a:rPr>
              <a:t>Go to step 4.</a:t>
            </a:r>
          </a:p>
          <a:p>
            <a:pPr marL="457200" indent="-457200">
              <a:buFont typeface="+mj-lt"/>
              <a:buAutoNum type="arabicPeriod"/>
            </a:pPr>
            <a:r>
              <a:rPr lang="en-IN" sz="2400" dirty="0">
                <a:latin typeface="Bell MT" pitchFamily="18" charset="0"/>
              </a:rPr>
              <a:t>Place it to the first valid position.</a:t>
            </a:r>
          </a:p>
          <a:p>
            <a:pPr marL="457200" indent="-457200">
              <a:buFont typeface="+mj-lt"/>
              <a:buAutoNum type="arabicPeriod"/>
            </a:pPr>
            <a:r>
              <a:rPr lang="en-IN" sz="2400" dirty="0">
                <a:latin typeface="Bell MT" pitchFamily="18" charset="0"/>
              </a:rPr>
              <a:t>Save the attacked positions.</a:t>
            </a:r>
          </a:p>
          <a:p>
            <a:pPr marL="457200" indent="-457200">
              <a:buFont typeface="+mj-lt"/>
              <a:buAutoNum type="arabicPeriod"/>
            </a:pPr>
            <a:r>
              <a:rPr lang="en-IN" sz="2400" dirty="0">
                <a:latin typeface="Bell MT" pitchFamily="18" charset="0"/>
              </a:rPr>
              <a:t>If the queen processed is the last stop otherwise go to step 3.</a:t>
            </a:r>
          </a:p>
          <a:p>
            <a:pPr marL="457200" indent="-457200">
              <a:buFont typeface="+mj-lt"/>
              <a:buAutoNum type="arabicPeriod"/>
            </a:pPr>
            <a:endParaRPr lang="en-IN" sz="2400" dirty="0">
              <a:latin typeface="Bell MT"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4282" y="500042"/>
            <a:ext cx="8643966" cy="642942"/>
          </a:xfrm>
        </p:spPr>
        <p:txBody>
          <a:bodyPr>
            <a:noAutofit/>
          </a:bodyPr>
          <a:lstStyle/>
          <a:p>
            <a:pPr rtl="0"/>
            <a:r>
              <a:rPr lang="en-US" altLang="zh-CN" sz="4000" dirty="0" smtClean="0">
                <a:solidFill>
                  <a:schemeClr val="accent6">
                    <a:lumMod val="50000"/>
                  </a:schemeClr>
                </a:solidFill>
                <a:latin typeface="Bell MT" pitchFamily="18" charset="0"/>
              </a:rPr>
              <a:t>EIGHT QUEEN PROBLEM: ALGORITHM</a:t>
            </a:r>
            <a:endParaRPr lang="en-US" altLang="zh-CN" sz="4000" dirty="0">
              <a:solidFill>
                <a:schemeClr val="accent6">
                  <a:lumMod val="50000"/>
                </a:schemeClr>
              </a:solidFill>
              <a:latin typeface="Bell MT" pitchFamily="18" charset="0"/>
            </a:endParaRPr>
          </a:p>
        </p:txBody>
      </p:sp>
      <p:sp>
        <p:nvSpPr>
          <p:cNvPr id="15363" name="Rectangle 3"/>
          <p:cNvSpPr>
            <a:spLocks noGrp="1" noChangeArrowheads="1"/>
          </p:cNvSpPr>
          <p:nvPr>
            <p:ph type="body" idx="1"/>
          </p:nvPr>
        </p:nvSpPr>
        <p:spPr/>
        <p:txBody>
          <a:bodyPr>
            <a:noAutofit/>
          </a:bodyPr>
          <a:lstStyle/>
          <a:p>
            <a:pPr lvl="1" algn="l" rtl="0">
              <a:lnSpc>
                <a:spcPct val="90000"/>
              </a:lnSpc>
              <a:buFontTx/>
              <a:buNone/>
            </a:pPr>
            <a:r>
              <a:rPr lang="en-US" altLang="zh-CN" sz="2400" dirty="0" err="1">
                <a:solidFill>
                  <a:srgbClr val="000000"/>
                </a:solidFill>
                <a:latin typeface="Bell MT" pitchFamily="18" charset="0"/>
                <a:cs typeface="Andalus" pitchFamily="18" charset="-78"/>
              </a:rPr>
              <a:t>putQueen</a:t>
            </a:r>
            <a:r>
              <a:rPr lang="en-US" altLang="zh-CN" sz="2400" dirty="0">
                <a:solidFill>
                  <a:srgbClr val="000000"/>
                </a:solidFill>
                <a:latin typeface="Bell MT" pitchFamily="18" charset="0"/>
                <a:cs typeface="Andalus" pitchFamily="18" charset="-78"/>
              </a:rPr>
              <a:t>(row)</a:t>
            </a:r>
          </a:p>
          <a:p>
            <a:pPr lvl="1" algn="l" rtl="0">
              <a:lnSpc>
                <a:spcPct val="90000"/>
              </a:lnSpc>
              <a:buFontTx/>
              <a:buNone/>
            </a:pPr>
            <a:r>
              <a:rPr lang="en-US" altLang="zh-CN" sz="2400" dirty="0">
                <a:solidFill>
                  <a:srgbClr val="000000"/>
                </a:solidFill>
                <a:latin typeface="Bell MT" pitchFamily="18" charset="0"/>
                <a:cs typeface="Andalus" pitchFamily="18" charset="-78"/>
              </a:rPr>
              <a:t>{</a:t>
            </a:r>
          </a:p>
          <a:p>
            <a:pPr lvl="1" algn="l" rtl="0">
              <a:lnSpc>
                <a:spcPct val="90000"/>
              </a:lnSpc>
              <a:buFontTx/>
              <a:buNone/>
            </a:pPr>
            <a:r>
              <a:rPr lang="en-US" altLang="zh-CN" sz="2400" dirty="0">
                <a:solidFill>
                  <a:srgbClr val="000000"/>
                </a:solidFill>
                <a:latin typeface="Bell MT" pitchFamily="18" charset="0"/>
                <a:cs typeface="Andalus" pitchFamily="18" charset="-78"/>
              </a:rPr>
              <a:t>   for every position </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 on the same row</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if </a:t>
            </a:r>
            <a:r>
              <a:rPr lang="en-US" altLang="zh-CN" sz="2400" dirty="0">
                <a:solidFill>
                  <a:srgbClr val="000000"/>
                </a:solidFill>
                <a:latin typeface="Bell MT" pitchFamily="18" charset="0"/>
                <a:cs typeface="Andalus" pitchFamily="18" charset="-78"/>
              </a:rPr>
              <a:t>position </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 is available</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place the next queen in position </a:t>
            </a:r>
            <a:r>
              <a:rPr lang="en-US" altLang="zh-CN" sz="2400" dirty="0" err="1">
                <a:solidFill>
                  <a:srgbClr val="000000"/>
                </a:solidFill>
                <a:latin typeface="Bell MT" pitchFamily="18" charset="0"/>
                <a:cs typeface="Andalus" pitchFamily="18" charset="-78"/>
              </a:rPr>
              <a:t>col</a:t>
            </a:r>
            <a:endParaRPr lang="en-US" altLang="zh-CN" sz="2400" dirty="0">
              <a:solidFill>
                <a:srgbClr val="000000"/>
              </a:solidFill>
              <a:latin typeface="Bell MT" pitchFamily="18" charset="0"/>
              <a:cs typeface="Andalus" pitchFamily="18" charset="-78"/>
            </a:endParaRP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if (row&lt;8)</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err="1">
                <a:solidFill>
                  <a:srgbClr val="000000"/>
                </a:solidFill>
                <a:latin typeface="Bell MT" pitchFamily="18" charset="0"/>
                <a:cs typeface="Andalus" pitchFamily="18" charset="-78"/>
              </a:rPr>
              <a:t>putQueen</a:t>
            </a:r>
            <a:r>
              <a:rPr lang="en-US" altLang="zh-CN" sz="2400" dirty="0">
                <a:solidFill>
                  <a:srgbClr val="000000"/>
                </a:solidFill>
                <a:latin typeface="Bell MT" pitchFamily="18" charset="0"/>
                <a:cs typeface="Andalus" pitchFamily="18" charset="-78"/>
              </a:rPr>
              <a:t>(row+1);</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else  </a:t>
            </a:r>
            <a:r>
              <a:rPr lang="en-US" altLang="zh-CN" sz="2400" dirty="0">
                <a:solidFill>
                  <a:srgbClr val="000000"/>
                </a:solidFill>
                <a:latin typeface="Bell MT" pitchFamily="18" charset="0"/>
                <a:cs typeface="Andalus" pitchFamily="18" charset="-78"/>
              </a:rPr>
              <a:t>success;</a:t>
            </a:r>
          </a:p>
          <a:p>
            <a:pPr lvl="1" algn="l" rtl="0">
              <a:lnSpc>
                <a:spcPct val="9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remove the queen from position </a:t>
            </a:r>
            <a:r>
              <a:rPr lang="en-US" altLang="zh-CN" sz="2400" dirty="0" err="1">
                <a:solidFill>
                  <a:srgbClr val="000000"/>
                </a:solidFill>
                <a:latin typeface="Bell MT" pitchFamily="18" charset="0"/>
                <a:cs typeface="Andalus" pitchFamily="18" charset="-78"/>
              </a:rPr>
              <a:t>col</a:t>
            </a:r>
            <a:endParaRPr lang="en-US" altLang="zh-CN" sz="2400" dirty="0">
              <a:solidFill>
                <a:srgbClr val="000000"/>
              </a:solidFill>
              <a:latin typeface="Bell MT" pitchFamily="18" charset="0"/>
              <a:cs typeface="Andalus" pitchFamily="18" charset="-78"/>
            </a:endParaRPr>
          </a:p>
          <a:p>
            <a:pPr lvl="1" algn="l" rtl="0">
              <a:lnSpc>
                <a:spcPct val="90000"/>
              </a:lnSpc>
              <a:buFontTx/>
              <a:buNone/>
            </a:pPr>
            <a:r>
              <a:rPr lang="en-US" altLang="zh-CN" sz="2400" dirty="0">
                <a:solidFill>
                  <a:srgbClr val="000000"/>
                </a:solidFill>
                <a:latin typeface="Bell MT" pitchFamily="18" charset="0"/>
                <a:cs typeface="Andalus" pitchFamily="18" charset="-78"/>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457200"/>
            <a:ext cx="8129614" cy="1143000"/>
          </a:xfrm>
        </p:spPr>
        <p:txBody>
          <a:bodyPr>
            <a:noAutofit/>
          </a:bodyPr>
          <a:lstStyle/>
          <a:p>
            <a:pPr rtl="0"/>
            <a:r>
              <a:rPr lang="en-US" altLang="zh-CN" sz="4800" dirty="0" smtClean="0">
                <a:solidFill>
                  <a:schemeClr val="accent6">
                    <a:lumMod val="50000"/>
                  </a:schemeClr>
                </a:solidFill>
                <a:latin typeface="Bell MT" pitchFamily="18" charset="0"/>
              </a:rPr>
              <a:t>THE PUTQUEEN RECURSIVE METHOD</a:t>
            </a:r>
            <a:endParaRPr lang="en-US" altLang="zh-CN" sz="4800" dirty="0">
              <a:solidFill>
                <a:schemeClr val="accent6">
                  <a:lumMod val="50000"/>
                </a:schemeClr>
              </a:solidFill>
              <a:latin typeface="Bell MT" pitchFamily="18" charset="0"/>
            </a:endParaRPr>
          </a:p>
        </p:txBody>
      </p:sp>
      <p:sp>
        <p:nvSpPr>
          <p:cNvPr id="23555" name="Rectangle 3"/>
          <p:cNvSpPr>
            <a:spLocks noGrp="1" noChangeArrowheads="1"/>
          </p:cNvSpPr>
          <p:nvPr>
            <p:ph type="body" idx="1"/>
          </p:nvPr>
        </p:nvSpPr>
        <p:spPr>
          <a:xfrm>
            <a:off x="381000" y="1928802"/>
            <a:ext cx="8305800" cy="4395798"/>
          </a:xfrm>
        </p:spPr>
        <p:txBody>
          <a:bodyPr>
            <a:noAutofit/>
          </a:bodyPr>
          <a:lstStyle/>
          <a:p>
            <a:pPr algn="l" rtl="0">
              <a:lnSpc>
                <a:spcPct val="80000"/>
              </a:lnSpc>
              <a:buFontTx/>
              <a:buNone/>
            </a:pPr>
            <a:r>
              <a:rPr lang="en-US" altLang="zh-CN" sz="2400" dirty="0" smtClean="0">
                <a:solidFill>
                  <a:srgbClr val="000000"/>
                </a:solidFill>
                <a:latin typeface="Bell MT" pitchFamily="18" charset="0"/>
                <a:cs typeface="Andalus" pitchFamily="18" charset="-78"/>
              </a:rPr>
              <a:t>void </a:t>
            </a:r>
            <a:r>
              <a:rPr lang="en-US" altLang="zh-CN" sz="2400" dirty="0" err="1">
                <a:solidFill>
                  <a:srgbClr val="000000"/>
                </a:solidFill>
                <a:latin typeface="Bell MT" pitchFamily="18" charset="0"/>
                <a:cs typeface="Andalus" pitchFamily="18" charset="-78"/>
              </a:rPr>
              <a:t>putQueen</a:t>
            </a:r>
            <a:r>
              <a:rPr lang="en-US" altLang="zh-CN" sz="2400" dirty="0">
                <a:solidFill>
                  <a:srgbClr val="000000"/>
                </a:solidFill>
                <a:latin typeface="Bell MT" pitchFamily="18" charset="0"/>
                <a:cs typeface="Andalus" pitchFamily="18" charset="-78"/>
              </a:rPr>
              <a:t>(</a:t>
            </a:r>
            <a:r>
              <a:rPr lang="en-US" altLang="zh-CN" sz="2400" dirty="0" err="1">
                <a:solidFill>
                  <a:srgbClr val="000000"/>
                </a:solidFill>
                <a:latin typeface="Bell MT" pitchFamily="18" charset="0"/>
                <a:cs typeface="Andalus" pitchFamily="18" charset="-78"/>
              </a:rPr>
              <a:t>int</a:t>
            </a:r>
            <a:r>
              <a:rPr lang="en-US" altLang="zh-CN" sz="2400" dirty="0">
                <a:solidFill>
                  <a:srgbClr val="000000"/>
                </a:solidFill>
                <a:latin typeface="Bell MT" pitchFamily="18" charset="0"/>
                <a:cs typeface="Andalus" pitchFamily="18" charset="-78"/>
              </a:rPr>
              <a:t> row</a:t>
            </a:r>
            <a:r>
              <a:rPr lang="en-US" altLang="zh-CN" sz="2400" dirty="0" smtClean="0">
                <a:solidFill>
                  <a:srgbClr val="000000"/>
                </a:solidFill>
                <a:latin typeface="Bell MT" pitchFamily="18" charset="0"/>
                <a:cs typeface="Andalus" pitchFamily="18" charset="-78"/>
              </a:rPr>
              <a:t>)</a:t>
            </a:r>
          </a:p>
          <a:p>
            <a:pPr algn="l" rtl="0">
              <a:lnSpc>
                <a:spcPct val="80000"/>
              </a:lnSpc>
              <a:buFontTx/>
              <a:buNone/>
            </a:pPr>
            <a:r>
              <a:rPr lang="en-US" altLang="zh-CN" sz="2400" dirty="0" smtClean="0">
                <a:solidFill>
                  <a:srgbClr val="000000"/>
                </a:solidFill>
                <a:latin typeface="Bell MT" pitchFamily="18" charset="0"/>
                <a:cs typeface="Andalus" pitchFamily="18" charset="-78"/>
              </a:rPr>
              <a:t>  {</a:t>
            </a:r>
            <a:endParaRPr lang="en-US" altLang="zh-CN" sz="2400" dirty="0">
              <a:solidFill>
                <a:srgbClr val="000000"/>
              </a:solidFill>
              <a:latin typeface="Bell MT" pitchFamily="18" charset="0"/>
              <a:cs typeface="Andalus" pitchFamily="18" charset="-78"/>
            </a:endParaRPr>
          </a:p>
          <a:p>
            <a:pPr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for </a:t>
            </a:r>
            <a:r>
              <a:rPr lang="en-US" altLang="zh-CN" sz="2400" dirty="0">
                <a:solidFill>
                  <a:srgbClr val="000000"/>
                </a:solidFill>
                <a:latin typeface="Bell MT" pitchFamily="18" charset="0"/>
                <a:cs typeface="Andalus" pitchFamily="18" charset="-78"/>
              </a:rPr>
              <a:t>(</a:t>
            </a:r>
            <a:r>
              <a:rPr lang="en-US" altLang="zh-CN" sz="2400" dirty="0" err="1">
                <a:solidFill>
                  <a:srgbClr val="000000"/>
                </a:solidFill>
                <a:latin typeface="Bell MT" pitchFamily="18" charset="0"/>
                <a:cs typeface="Andalus" pitchFamily="18" charset="-78"/>
              </a:rPr>
              <a:t>int</a:t>
            </a:r>
            <a:r>
              <a:rPr lang="en-US" altLang="zh-CN" sz="2400" dirty="0">
                <a:solidFill>
                  <a:srgbClr val="000000"/>
                </a:solidFill>
                <a:latin typeface="Bell MT" pitchFamily="18" charset="0"/>
                <a:cs typeface="Andalus" pitchFamily="18" charset="-78"/>
              </a:rPr>
              <a:t> </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=0;col&lt;</a:t>
            </a:r>
            <a:r>
              <a:rPr lang="en-US" altLang="zh-CN" sz="2400" dirty="0" err="1">
                <a:solidFill>
                  <a:srgbClr val="000000"/>
                </a:solidFill>
                <a:latin typeface="Bell MT" pitchFamily="18" charset="0"/>
                <a:cs typeface="Andalus" pitchFamily="18" charset="-78"/>
              </a:rPr>
              <a:t>squares;col</a:t>
            </a:r>
            <a:r>
              <a:rPr lang="en-US" altLang="zh-CN" sz="2400" dirty="0" smtClean="0">
                <a:solidFill>
                  <a:srgbClr val="000000"/>
                </a:solidFill>
                <a:latin typeface="Bell MT" pitchFamily="18" charset="0"/>
                <a:cs typeface="Andalus" pitchFamily="18" charset="-78"/>
              </a:rPr>
              <a:t>++)</a:t>
            </a:r>
          </a:p>
          <a:p>
            <a:pPr algn="l" rtl="0">
              <a:lnSpc>
                <a:spcPct val="80000"/>
              </a:lnSpc>
              <a:buFontTx/>
              <a:buNone/>
            </a:pPr>
            <a:endParaRPr lang="en-US" altLang="zh-CN" sz="2400" dirty="0">
              <a:solidFill>
                <a:srgbClr val="000000"/>
              </a:solidFill>
              <a:latin typeface="Bell MT" pitchFamily="18" charset="0"/>
              <a:cs typeface="Andalus" pitchFamily="18" charset="-78"/>
            </a:endParaRPr>
          </a:p>
          <a:p>
            <a:pPr marL="1257300"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if (column[</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]==available &amp;&amp; </a:t>
            </a:r>
            <a:r>
              <a:rPr lang="en-US" altLang="zh-CN" sz="2400" dirty="0" smtClean="0">
                <a:solidFill>
                  <a:srgbClr val="000000"/>
                </a:solidFill>
                <a:latin typeface="Bell MT" pitchFamily="18" charset="0"/>
                <a:cs typeface="Andalus" pitchFamily="18" charset="-78"/>
              </a:rPr>
              <a:t>                </a:t>
            </a:r>
            <a:r>
              <a:rPr lang="en-US" altLang="zh-CN" sz="2400" dirty="0" err="1" smtClean="0">
                <a:solidFill>
                  <a:srgbClr val="000000"/>
                </a:solidFill>
                <a:latin typeface="Bell MT" pitchFamily="18" charset="0"/>
                <a:cs typeface="Andalus" pitchFamily="18" charset="-78"/>
              </a:rPr>
              <a:t>leftDiagonal</a:t>
            </a:r>
            <a:r>
              <a:rPr lang="en-US" altLang="zh-CN" sz="2400" dirty="0" smtClean="0">
                <a:solidFill>
                  <a:srgbClr val="000000"/>
                </a:solidFill>
                <a:latin typeface="Bell MT" pitchFamily="18" charset="0"/>
                <a:cs typeface="Andalus" pitchFamily="18" charset="-78"/>
              </a:rPr>
              <a:t>[</a:t>
            </a:r>
            <a:r>
              <a:rPr lang="en-US" altLang="zh-CN" sz="2400" dirty="0" err="1" smtClean="0">
                <a:solidFill>
                  <a:srgbClr val="000000"/>
                </a:solidFill>
                <a:latin typeface="Bell MT" pitchFamily="18" charset="0"/>
                <a:cs typeface="Andalus" pitchFamily="18" charset="-78"/>
              </a:rPr>
              <a:t>row+col</a:t>
            </a:r>
            <a:r>
              <a:rPr lang="en-US" altLang="zh-CN" sz="2400" dirty="0">
                <a:solidFill>
                  <a:srgbClr val="000000"/>
                </a:solidFill>
                <a:latin typeface="Bell MT" pitchFamily="18" charset="0"/>
                <a:cs typeface="Andalus" pitchFamily="18" charset="-78"/>
              </a:rPr>
              <a:t>]==available &amp;&amp;</a:t>
            </a:r>
          </a:p>
          <a:p>
            <a:pPr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err="1" smtClean="0">
                <a:solidFill>
                  <a:srgbClr val="000000"/>
                </a:solidFill>
                <a:latin typeface="Bell MT" pitchFamily="18" charset="0"/>
                <a:cs typeface="Andalus" pitchFamily="18" charset="-78"/>
              </a:rPr>
              <a:t>rightDiagonal</a:t>
            </a:r>
            <a:r>
              <a:rPr lang="en-US" altLang="zh-CN" sz="2400" dirty="0" smtClean="0">
                <a:solidFill>
                  <a:srgbClr val="000000"/>
                </a:solidFill>
                <a:latin typeface="Bell MT" pitchFamily="18" charset="0"/>
                <a:cs typeface="Andalus" pitchFamily="18" charset="-78"/>
              </a:rPr>
              <a:t>[row-</a:t>
            </a:r>
            <a:r>
              <a:rPr lang="en-US" altLang="zh-CN" sz="2400" dirty="0" err="1" smtClean="0">
                <a:solidFill>
                  <a:srgbClr val="000000"/>
                </a:solidFill>
                <a:latin typeface="Bell MT" pitchFamily="18" charset="0"/>
                <a:cs typeface="Andalus" pitchFamily="18" charset="-78"/>
              </a:rPr>
              <a:t>col</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available) </a:t>
            </a:r>
          </a:p>
          <a:p>
            <a:pPr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a:t>
            </a:r>
          </a:p>
          <a:p>
            <a:pPr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err="1">
                <a:solidFill>
                  <a:srgbClr val="000000"/>
                </a:solidFill>
                <a:latin typeface="Bell MT" pitchFamily="18" charset="0"/>
                <a:cs typeface="Andalus" pitchFamily="18" charset="-78"/>
              </a:rPr>
              <a:t>positionInRow</a:t>
            </a:r>
            <a:r>
              <a:rPr lang="en-US" altLang="zh-CN" sz="2400" dirty="0">
                <a:solidFill>
                  <a:srgbClr val="000000"/>
                </a:solidFill>
                <a:latin typeface="Bell MT" pitchFamily="18" charset="0"/>
                <a:cs typeface="Andalus" pitchFamily="18" charset="-78"/>
              </a:rPr>
              <a:t>[row]=</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a:t>
            </a:r>
          </a:p>
          <a:p>
            <a:pPr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a:solidFill>
                  <a:srgbClr val="000000"/>
                </a:solidFill>
                <a:latin typeface="Bell MT" pitchFamily="18" charset="0"/>
                <a:cs typeface="Andalus" pitchFamily="18" charset="-78"/>
              </a:rPr>
              <a:t>column[</a:t>
            </a:r>
            <a:r>
              <a:rPr lang="en-US" altLang="zh-CN" sz="2400" dirty="0" err="1">
                <a:solidFill>
                  <a:srgbClr val="000000"/>
                </a:solidFill>
                <a:latin typeface="Bell MT" pitchFamily="18" charset="0"/>
                <a:cs typeface="Andalus" pitchFamily="18" charset="-78"/>
              </a:rPr>
              <a:t>col</a:t>
            </a:r>
            <a:r>
              <a:rPr lang="en-US" altLang="zh-CN" sz="2400" dirty="0">
                <a:solidFill>
                  <a:srgbClr val="000000"/>
                </a:solidFill>
                <a:latin typeface="Bell MT" pitchFamily="18" charset="0"/>
                <a:cs typeface="Andalus" pitchFamily="18" charset="-78"/>
              </a:rPr>
              <a:t>]=!available;</a:t>
            </a:r>
          </a:p>
          <a:p>
            <a:pPr algn="l" rtl="0">
              <a:lnSpc>
                <a:spcPct val="80000"/>
              </a:lnSpc>
              <a:buFontTx/>
              <a:buNone/>
            </a:pPr>
            <a:r>
              <a:rPr lang="en-US" altLang="zh-CN" sz="2400" dirty="0">
                <a:solidFill>
                  <a:srgbClr val="000000"/>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		  </a:t>
            </a:r>
            <a:r>
              <a:rPr lang="en-US" altLang="zh-CN" sz="2400" dirty="0" err="1">
                <a:solidFill>
                  <a:srgbClr val="000000"/>
                </a:solidFill>
                <a:latin typeface="Bell MT" pitchFamily="18" charset="0"/>
                <a:cs typeface="Andalus" pitchFamily="18" charset="-78"/>
              </a:rPr>
              <a:t>leftDiagonal</a:t>
            </a:r>
            <a:r>
              <a:rPr lang="en-US" altLang="zh-CN" sz="2400" dirty="0">
                <a:solidFill>
                  <a:srgbClr val="000000"/>
                </a:solidFill>
                <a:latin typeface="Bell MT" pitchFamily="18" charset="0"/>
                <a:cs typeface="Andalus" pitchFamily="18" charset="-78"/>
              </a:rPr>
              <a:t>[</a:t>
            </a:r>
            <a:r>
              <a:rPr lang="en-US" altLang="zh-CN" sz="2400" dirty="0" err="1">
                <a:solidFill>
                  <a:srgbClr val="000000"/>
                </a:solidFill>
                <a:latin typeface="Bell MT" pitchFamily="18" charset="0"/>
                <a:cs typeface="Andalus" pitchFamily="18" charset="-78"/>
              </a:rPr>
              <a:t>row+col</a:t>
            </a:r>
            <a:r>
              <a:rPr lang="en-US" altLang="zh-CN" sz="2400" dirty="0">
                <a:solidFill>
                  <a:srgbClr val="000000"/>
                </a:solidFill>
                <a:latin typeface="Bell MT" pitchFamily="18" charset="0"/>
                <a:cs typeface="Andalus" pitchFamily="18" charset="-78"/>
              </a:rPr>
              <a:t>]=!available</a:t>
            </a:r>
            <a:r>
              <a:rPr lang="en-US" altLang="zh-CN" sz="2400" dirty="0" smtClean="0">
                <a:solidFill>
                  <a:srgbClr val="000000"/>
                </a:solidFill>
                <a:latin typeface="Bell MT" pitchFamily="18" charset="0"/>
                <a:cs typeface="Andalus" pitchFamily="18" charset="-78"/>
              </a:rPr>
              <a:t>;</a:t>
            </a:r>
            <a:endParaRPr lang="en-US" altLang="zh-CN" sz="2400" dirty="0">
              <a:solidFill>
                <a:srgbClr val="000000"/>
              </a:solidFill>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357298"/>
            <a:ext cx="8229600" cy="4000528"/>
          </a:xfrm>
        </p:spPr>
        <p:txBody>
          <a:bodyPr>
            <a:normAutofit fontScale="92500" lnSpcReduction="10000"/>
          </a:bodyPr>
          <a:lstStyle/>
          <a:p>
            <a:pPr>
              <a:buFont typeface="Wingdings" pitchFamily="2" charset="2"/>
              <a:buChar char="ü"/>
            </a:pPr>
            <a:r>
              <a:rPr lang="en-IN" sz="2400" dirty="0" smtClean="0">
                <a:latin typeface="Bell MT" pitchFamily="18" charset="0"/>
                <a:cs typeface="Andalus" pitchFamily="18" charset="-78"/>
              </a:rPr>
              <a:t>The good example of the use of backtracking is the eight queens puzzle, that asks for all arrangements of eight queens on a standard chessboard so that no queen attacks any other.</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 In the common backtracking approach, the partial candidates are arrangements of </a:t>
            </a:r>
            <a:r>
              <a:rPr lang="en-IN" sz="2400" i="1" dirty="0" smtClean="0">
                <a:latin typeface="Bell MT" pitchFamily="18" charset="0"/>
                <a:cs typeface="Andalus" pitchFamily="18" charset="-78"/>
              </a:rPr>
              <a:t>k</a:t>
            </a:r>
            <a:r>
              <a:rPr lang="en-IN" sz="2400" dirty="0" smtClean="0">
                <a:latin typeface="Bell MT" pitchFamily="18" charset="0"/>
                <a:cs typeface="Andalus" pitchFamily="18" charset="-78"/>
              </a:rPr>
              <a:t> queens in the first </a:t>
            </a:r>
            <a:r>
              <a:rPr lang="en-IN" sz="2400" i="1" dirty="0" smtClean="0">
                <a:latin typeface="Bell MT" pitchFamily="18" charset="0"/>
                <a:cs typeface="Andalus" pitchFamily="18" charset="-78"/>
              </a:rPr>
              <a:t>k</a:t>
            </a:r>
            <a:r>
              <a:rPr lang="en-IN" sz="2400" dirty="0" smtClean="0">
                <a:latin typeface="Bell MT" pitchFamily="18" charset="0"/>
                <a:cs typeface="Andalus" pitchFamily="18" charset="-78"/>
              </a:rPr>
              <a:t> rows of the board, all in different rows and columns. </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Any partial solution that contains two mutually attacking queens can be abandoned, since it cannot possibly be completed to a valid solution</a:t>
            </a:r>
            <a:endParaRPr lang="en-IN" sz="2400" dirty="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411675"/>
          </a:xfrm>
        </p:spPr>
        <p:txBody>
          <a:bodyPr>
            <a:normAutofit/>
          </a:bodyPr>
          <a:lstStyle/>
          <a:p>
            <a:pPr>
              <a:lnSpc>
                <a:spcPct val="80000"/>
              </a:lnSpc>
              <a:buNone/>
            </a:pPr>
            <a:r>
              <a:rPr lang="en-US" altLang="zh-CN" sz="2400" dirty="0" smtClean="0">
                <a:solidFill>
                  <a:srgbClr val="000000"/>
                </a:solidFill>
                <a:latin typeface="Bell MT" pitchFamily="18" charset="0"/>
                <a:cs typeface="Andalus" pitchFamily="18" charset="-78"/>
              </a:rPr>
              <a:t>   		</a:t>
            </a:r>
            <a:r>
              <a:rPr lang="en-US" altLang="zh-CN" sz="2400" dirty="0" err="1" smtClean="0">
                <a:solidFill>
                  <a:srgbClr val="000000"/>
                </a:solidFill>
                <a:latin typeface="Bell MT" pitchFamily="18" charset="0"/>
                <a:cs typeface="Andalus" pitchFamily="18" charset="-78"/>
              </a:rPr>
              <a:t>rightDiagonal</a:t>
            </a:r>
            <a:r>
              <a:rPr lang="en-US" altLang="zh-CN" sz="2400" dirty="0" smtClean="0">
                <a:solidFill>
                  <a:srgbClr val="000000"/>
                </a:solidFill>
                <a:latin typeface="Bell MT" pitchFamily="18" charset="0"/>
                <a:cs typeface="Andalus" pitchFamily="18" charset="-78"/>
              </a:rPr>
              <a:t>[row-</a:t>
            </a:r>
            <a:r>
              <a:rPr lang="en-US" altLang="zh-CN" sz="2400" dirty="0" err="1" smtClean="0">
                <a:solidFill>
                  <a:srgbClr val="000000"/>
                </a:solidFill>
                <a:latin typeface="Bell MT" pitchFamily="18" charset="0"/>
                <a:cs typeface="Andalus" pitchFamily="18" charset="-78"/>
              </a:rPr>
              <a:t>col</a:t>
            </a:r>
            <a:r>
              <a:rPr lang="en-US" altLang="zh-CN" sz="2400" dirty="0" smtClean="0">
                <a:solidFill>
                  <a:srgbClr val="000000"/>
                </a:solidFill>
                <a:latin typeface="Bell MT" pitchFamily="18" charset="0"/>
                <a:cs typeface="Andalus" pitchFamily="18" charset="-78"/>
              </a:rPr>
              <a:t>]=!available;</a:t>
            </a:r>
          </a:p>
          <a:p>
            <a:pPr>
              <a:lnSpc>
                <a:spcPct val="80000"/>
              </a:lnSpc>
              <a:buNone/>
            </a:pPr>
            <a:r>
              <a:rPr lang="en-US" altLang="zh-CN" sz="2400" dirty="0" smtClean="0">
                <a:solidFill>
                  <a:srgbClr val="000000"/>
                </a:solidFill>
                <a:latin typeface="Bell MT" pitchFamily="18" charset="0"/>
                <a:cs typeface="Andalus" pitchFamily="18" charset="-78"/>
              </a:rPr>
              <a:t>       	  if (row&lt; squares-1)</a:t>
            </a:r>
          </a:p>
          <a:p>
            <a:pPr>
              <a:lnSpc>
                <a:spcPct val="80000"/>
              </a:lnSpc>
              <a:buNone/>
            </a:pPr>
            <a:r>
              <a:rPr lang="en-US" altLang="zh-CN" sz="2400" dirty="0" smtClean="0">
                <a:solidFill>
                  <a:srgbClr val="000000"/>
                </a:solidFill>
                <a:latin typeface="Bell MT" pitchFamily="18" charset="0"/>
                <a:cs typeface="Andalus" pitchFamily="18" charset="-78"/>
              </a:rPr>
              <a:t>            	</a:t>
            </a:r>
            <a:r>
              <a:rPr lang="en-US" altLang="zh-CN" sz="2400" dirty="0" err="1" smtClean="0">
                <a:solidFill>
                  <a:srgbClr val="000000"/>
                </a:solidFill>
                <a:latin typeface="Bell MT" pitchFamily="18" charset="0"/>
                <a:cs typeface="Andalus" pitchFamily="18" charset="-78"/>
              </a:rPr>
              <a:t>putQueen</a:t>
            </a:r>
            <a:r>
              <a:rPr lang="en-US" altLang="zh-CN" sz="2400" dirty="0" smtClean="0">
                <a:solidFill>
                  <a:srgbClr val="000000"/>
                </a:solidFill>
                <a:latin typeface="Bell MT" pitchFamily="18" charset="0"/>
                <a:cs typeface="Andalus" pitchFamily="18" charset="-78"/>
              </a:rPr>
              <a:t>(row+1);</a:t>
            </a:r>
          </a:p>
          <a:p>
            <a:pPr>
              <a:lnSpc>
                <a:spcPct val="80000"/>
              </a:lnSpc>
              <a:buNone/>
            </a:pPr>
            <a:r>
              <a:rPr lang="en-US" altLang="zh-CN" sz="2400" dirty="0" smtClean="0">
                <a:solidFill>
                  <a:srgbClr val="000000"/>
                </a:solidFill>
                <a:latin typeface="Bell MT" pitchFamily="18" charset="0"/>
                <a:cs typeface="Andalus" pitchFamily="18" charset="-78"/>
              </a:rPr>
              <a:t>         	else</a:t>
            </a:r>
          </a:p>
          <a:p>
            <a:pPr>
              <a:lnSpc>
                <a:spcPct val="80000"/>
              </a:lnSpc>
              <a:buNone/>
            </a:pPr>
            <a:r>
              <a:rPr lang="en-US" altLang="zh-CN" sz="2400" dirty="0" smtClean="0">
                <a:solidFill>
                  <a:srgbClr val="000000"/>
                </a:solidFill>
                <a:latin typeface="Bell MT" pitchFamily="18" charset="0"/>
                <a:cs typeface="Andalus" pitchFamily="18" charset="-78"/>
              </a:rPr>
              <a:t>            	print(" solution found”);</a:t>
            </a:r>
          </a:p>
          <a:p>
            <a:pPr>
              <a:lnSpc>
                <a:spcPct val="80000"/>
              </a:lnSpc>
              <a:buNone/>
            </a:pPr>
            <a:r>
              <a:rPr lang="en-US" altLang="zh-CN" sz="2400" dirty="0" smtClean="0">
                <a:solidFill>
                  <a:srgbClr val="000000"/>
                </a:solidFill>
                <a:latin typeface="Bell MT" pitchFamily="18" charset="0"/>
                <a:cs typeface="Andalus" pitchFamily="18" charset="-78"/>
              </a:rPr>
              <a:t>         	column[</a:t>
            </a:r>
            <a:r>
              <a:rPr lang="en-US" altLang="zh-CN" sz="2400" dirty="0" err="1" smtClean="0">
                <a:solidFill>
                  <a:srgbClr val="000000"/>
                </a:solidFill>
                <a:latin typeface="Bell MT" pitchFamily="18" charset="0"/>
                <a:cs typeface="Andalus" pitchFamily="18" charset="-78"/>
              </a:rPr>
              <a:t>col</a:t>
            </a:r>
            <a:r>
              <a:rPr lang="en-US" altLang="zh-CN" sz="2400" dirty="0" smtClean="0">
                <a:solidFill>
                  <a:srgbClr val="000000"/>
                </a:solidFill>
                <a:latin typeface="Bell MT" pitchFamily="18" charset="0"/>
                <a:cs typeface="Andalus" pitchFamily="18" charset="-78"/>
              </a:rPr>
              <a:t>]=available;</a:t>
            </a:r>
          </a:p>
          <a:p>
            <a:pPr>
              <a:lnSpc>
                <a:spcPct val="80000"/>
              </a:lnSpc>
              <a:buNone/>
            </a:pPr>
            <a:r>
              <a:rPr lang="en-US" altLang="zh-CN" sz="2400" dirty="0" smtClean="0">
                <a:solidFill>
                  <a:srgbClr val="000000"/>
                </a:solidFill>
                <a:latin typeface="Bell MT" pitchFamily="18" charset="0"/>
                <a:cs typeface="Andalus" pitchFamily="18" charset="-78"/>
              </a:rPr>
              <a:t>        	 </a:t>
            </a:r>
            <a:r>
              <a:rPr lang="en-US" altLang="zh-CN" sz="2400" dirty="0" err="1" smtClean="0">
                <a:solidFill>
                  <a:srgbClr val="000000"/>
                </a:solidFill>
                <a:latin typeface="Bell MT" pitchFamily="18" charset="0"/>
                <a:cs typeface="Andalus" pitchFamily="18" charset="-78"/>
              </a:rPr>
              <a:t>leftDiagonal</a:t>
            </a:r>
            <a:r>
              <a:rPr lang="en-US" altLang="zh-CN" sz="2400" dirty="0" smtClean="0">
                <a:solidFill>
                  <a:srgbClr val="000000"/>
                </a:solidFill>
                <a:latin typeface="Bell MT" pitchFamily="18" charset="0"/>
                <a:cs typeface="Andalus" pitchFamily="18" charset="-78"/>
              </a:rPr>
              <a:t>[</a:t>
            </a:r>
            <a:r>
              <a:rPr lang="en-US" altLang="zh-CN" sz="2400" dirty="0" err="1" smtClean="0">
                <a:solidFill>
                  <a:srgbClr val="000000"/>
                </a:solidFill>
                <a:latin typeface="Bell MT" pitchFamily="18" charset="0"/>
                <a:cs typeface="Andalus" pitchFamily="18" charset="-78"/>
              </a:rPr>
              <a:t>row+col</a:t>
            </a:r>
            <a:r>
              <a:rPr lang="en-US" altLang="zh-CN" sz="2400" dirty="0" smtClean="0">
                <a:solidFill>
                  <a:srgbClr val="000000"/>
                </a:solidFill>
                <a:latin typeface="Bell MT" pitchFamily="18" charset="0"/>
                <a:cs typeface="Andalus" pitchFamily="18" charset="-78"/>
              </a:rPr>
              <a:t>]=available;</a:t>
            </a:r>
          </a:p>
          <a:p>
            <a:pPr>
              <a:lnSpc>
                <a:spcPct val="80000"/>
              </a:lnSpc>
              <a:buNone/>
            </a:pPr>
            <a:r>
              <a:rPr lang="en-US" altLang="zh-CN" sz="2400" dirty="0" smtClean="0">
                <a:solidFill>
                  <a:srgbClr val="000000"/>
                </a:solidFill>
                <a:latin typeface="Bell MT" pitchFamily="18" charset="0"/>
                <a:cs typeface="Andalus" pitchFamily="18" charset="-78"/>
              </a:rPr>
              <a:t>        	 </a:t>
            </a:r>
            <a:r>
              <a:rPr lang="en-US" altLang="zh-CN" sz="2400" dirty="0" err="1" smtClean="0">
                <a:solidFill>
                  <a:srgbClr val="000000"/>
                </a:solidFill>
                <a:latin typeface="Bell MT" pitchFamily="18" charset="0"/>
                <a:cs typeface="Andalus" pitchFamily="18" charset="-78"/>
              </a:rPr>
              <a:t>rightDiagonal</a:t>
            </a:r>
            <a:r>
              <a:rPr lang="en-US" altLang="zh-CN" sz="2400" dirty="0" smtClean="0">
                <a:solidFill>
                  <a:srgbClr val="000000"/>
                </a:solidFill>
                <a:latin typeface="Bell MT" pitchFamily="18" charset="0"/>
                <a:cs typeface="Andalus" pitchFamily="18" charset="-78"/>
              </a:rPr>
              <a:t>[row-</a:t>
            </a:r>
            <a:r>
              <a:rPr lang="en-US" altLang="zh-CN" sz="2400" dirty="0" err="1" smtClean="0">
                <a:solidFill>
                  <a:srgbClr val="000000"/>
                </a:solidFill>
                <a:latin typeface="Bell MT" pitchFamily="18" charset="0"/>
                <a:cs typeface="Andalus" pitchFamily="18" charset="-78"/>
              </a:rPr>
              <a:t>col</a:t>
            </a:r>
            <a:r>
              <a:rPr lang="en-US" altLang="zh-CN" sz="2400" dirty="0" smtClean="0">
                <a:solidFill>
                  <a:srgbClr val="000000"/>
                </a:solidFill>
                <a:latin typeface="Bell MT" pitchFamily="18" charset="0"/>
                <a:cs typeface="Andalus" pitchFamily="18" charset="-78"/>
              </a:rPr>
              <a:t>]= available;</a:t>
            </a:r>
          </a:p>
          <a:p>
            <a:pPr>
              <a:lnSpc>
                <a:spcPct val="80000"/>
              </a:lnSpc>
              <a:buNone/>
            </a:pPr>
            <a:r>
              <a:rPr lang="en-US" altLang="zh-CN" sz="2400" dirty="0" smtClean="0">
                <a:solidFill>
                  <a:srgbClr val="000000"/>
                </a:solidFill>
                <a:latin typeface="Bell MT" pitchFamily="18" charset="0"/>
                <a:cs typeface="Andalus" pitchFamily="18" charset="-78"/>
              </a:rPr>
              <a:t>      }</a:t>
            </a:r>
          </a:p>
          <a:p>
            <a:pPr>
              <a:lnSpc>
                <a:spcPct val="80000"/>
              </a:lnSpc>
              <a:buNone/>
            </a:pPr>
            <a:r>
              <a:rPr lang="en-US" altLang="zh-CN" sz="2400" dirty="0" smtClean="0">
                <a:solidFill>
                  <a:srgbClr val="000000"/>
                </a:solidFill>
                <a:latin typeface="Bell MT" pitchFamily="18" charset="0"/>
                <a:cs typeface="Andalus" pitchFamily="18" charset="-78"/>
              </a:rPr>
              <a:t>} </a:t>
            </a:r>
            <a:endParaRPr lang="en-US" sz="2400" dirty="0">
              <a:latin typeface="Bell MT"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IN" dirty="0" smtClean="0">
                <a:solidFill>
                  <a:schemeClr val="accent6">
                    <a:lumMod val="50000"/>
                  </a:schemeClr>
                </a:solidFill>
                <a:latin typeface="Bell MT" pitchFamily="18" charset="0"/>
              </a:rPr>
              <a:t>SOLUTIONS</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428596" y="2357430"/>
            <a:ext cx="8229600" cy="2614618"/>
          </a:xfrm>
        </p:spPr>
        <p:txBody>
          <a:bodyPr>
            <a:normAutofit/>
          </a:bodyPr>
          <a:lstStyle/>
          <a:p>
            <a:r>
              <a:rPr lang="en-IN" sz="2400" dirty="0" smtClean="0">
                <a:latin typeface="Bell MT" pitchFamily="18" charset="0"/>
              </a:rPr>
              <a:t>The eight queens puzzle has 92 </a:t>
            </a:r>
            <a:r>
              <a:rPr lang="en-IN" sz="2400" b="1" dirty="0" smtClean="0">
                <a:solidFill>
                  <a:schemeClr val="accent6">
                    <a:lumMod val="50000"/>
                  </a:schemeClr>
                </a:solidFill>
                <a:latin typeface="Bell MT" pitchFamily="18" charset="0"/>
              </a:rPr>
              <a:t>distinct</a:t>
            </a:r>
            <a:r>
              <a:rPr lang="en-IN" sz="2400" dirty="0" smtClean="0">
                <a:latin typeface="Bell MT" pitchFamily="18" charset="0"/>
              </a:rPr>
              <a:t> solutions. </a:t>
            </a:r>
          </a:p>
          <a:p>
            <a:pPr>
              <a:buNone/>
            </a:pPr>
            <a:endParaRPr lang="en-IN" sz="2400" dirty="0" smtClean="0">
              <a:latin typeface="Bell MT" pitchFamily="18" charset="0"/>
            </a:endParaRPr>
          </a:p>
          <a:p>
            <a:r>
              <a:rPr lang="en-IN" sz="2400" dirty="0" smtClean="0">
                <a:latin typeface="Bell MT" pitchFamily="18" charset="0"/>
              </a:rPr>
              <a:t>If solutions that differ only by symmetry operations(rotations and reflections) of the board are counted as one the puzzle has 12 </a:t>
            </a:r>
            <a:r>
              <a:rPr lang="en-IN" sz="2400" b="1" dirty="0" smtClean="0">
                <a:solidFill>
                  <a:schemeClr val="accent6">
                    <a:lumMod val="50000"/>
                  </a:schemeClr>
                </a:solidFill>
                <a:latin typeface="Bell MT" pitchFamily="18" charset="0"/>
              </a:rPr>
              <a:t>unique</a:t>
            </a:r>
            <a:r>
              <a:rPr lang="en-IN" sz="2400" dirty="0" smtClean="0">
                <a:solidFill>
                  <a:schemeClr val="accent6">
                    <a:lumMod val="50000"/>
                  </a:schemeClr>
                </a:solidFill>
                <a:latin typeface="Bell MT" pitchFamily="18" charset="0"/>
              </a:rPr>
              <a:t> </a:t>
            </a:r>
            <a:r>
              <a:rPr lang="en-IN" sz="2400" dirty="0" smtClean="0">
                <a:latin typeface="Bell MT" pitchFamily="18" charset="0"/>
              </a:rPr>
              <a:t>(or </a:t>
            </a:r>
            <a:r>
              <a:rPr lang="en-IN" sz="2400" b="1" dirty="0" smtClean="0">
                <a:solidFill>
                  <a:schemeClr val="accent6">
                    <a:lumMod val="50000"/>
                  </a:schemeClr>
                </a:solidFill>
                <a:latin typeface="Bell MT" pitchFamily="18" charset="0"/>
              </a:rPr>
              <a:t>fundamental</a:t>
            </a:r>
            <a:r>
              <a:rPr lang="en-IN" sz="2400" dirty="0" smtClean="0">
                <a:solidFill>
                  <a:schemeClr val="accent6">
                    <a:lumMod val="50000"/>
                  </a:schemeClr>
                </a:solidFill>
                <a:latin typeface="Bell MT" pitchFamily="18" charset="0"/>
              </a:rPr>
              <a:t>)</a:t>
            </a:r>
            <a:r>
              <a:rPr lang="en-IN" sz="2400" dirty="0" smtClean="0">
                <a:latin typeface="Bell MT" pitchFamily="18" charset="0"/>
              </a:rPr>
              <a:t> solutions</a:t>
            </a:r>
            <a:endParaRPr lang="en-IN" sz="2400" dirty="0">
              <a:latin typeface="Bell MT"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071538" y="285728"/>
            <a:ext cx="3143272" cy="2857520"/>
            <a:chOff x="1000100" y="357166"/>
            <a:chExt cx="7215204" cy="6170886"/>
          </a:xfrm>
        </p:grpSpPr>
        <p:pic>
          <p:nvPicPr>
            <p:cNvPr id="4" name="Picture 2"/>
            <p:cNvPicPr>
              <a:picLocks noChangeAspect="1" noChangeArrowheads="1"/>
            </p:cNvPicPr>
            <p:nvPr/>
          </p:nvPicPr>
          <p:blipFill>
            <a:blip r:embed="rId2" cstate="print"/>
            <a:srcRect/>
            <a:stretch>
              <a:fillRect/>
            </a:stretch>
          </p:blipFill>
          <p:spPr bwMode="auto">
            <a:xfrm rot="5400000">
              <a:off x="1522259" y="-164993"/>
              <a:ext cx="6170886" cy="7215204"/>
            </a:xfrm>
            <a:prstGeom prst="rect">
              <a:avLst/>
            </a:prstGeom>
            <a:noFill/>
            <a:ln w="9525">
              <a:noFill/>
              <a:miter lim="800000"/>
              <a:headEnd/>
              <a:tailEnd/>
            </a:ln>
            <a:effectLst/>
          </p:spPr>
        </p:pic>
        <p:pic>
          <p:nvPicPr>
            <p:cNvPr id="5" name="Picture 2" descr="D:\Thiran\Pictures\1300131811_admin_privilege.png"/>
            <p:cNvPicPr>
              <a:picLocks noChangeAspect="1" noChangeArrowheads="1"/>
            </p:cNvPicPr>
            <p:nvPr/>
          </p:nvPicPr>
          <p:blipFill>
            <a:blip r:embed="rId3" cstate="print"/>
            <a:srcRect/>
            <a:stretch>
              <a:fillRect/>
            </a:stretch>
          </p:blipFill>
          <p:spPr bwMode="auto">
            <a:xfrm>
              <a:off x="3929058" y="857232"/>
              <a:ext cx="571504" cy="571504"/>
            </a:xfrm>
            <a:prstGeom prst="rect">
              <a:avLst/>
            </a:prstGeom>
            <a:noFill/>
          </p:spPr>
        </p:pic>
        <p:pic>
          <p:nvPicPr>
            <p:cNvPr id="13" name="Picture 2" descr="D:\Thiran\Pictures\1300131811_admin_privilege.png"/>
            <p:cNvPicPr>
              <a:picLocks noChangeAspect="1" noChangeArrowheads="1"/>
            </p:cNvPicPr>
            <p:nvPr/>
          </p:nvPicPr>
          <p:blipFill>
            <a:blip r:embed="rId4" cstate="print"/>
            <a:srcRect/>
            <a:stretch>
              <a:fillRect/>
            </a:stretch>
          </p:blipFill>
          <p:spPr bwMode="auto">
            <a:xfrm>
              <a:off x="3143240" y="2143116"/>
              <a:ext cx="642942" cy="642942"/>
            </a:xfrm>
            <a:prstGeom prst="rect">
              <a:avLst/>
            </a:prstGeom>
            <a:noFill/>
          </p:spPr>
        </p:pic>
        <p:pic>
          <p:nvPicPr>
            <p:cNvPr id="14" name="Picture 2" descr="D:\Thiran\Pictures\1300131811_admin_privilege.png"/>
            <p:cNvPicPr>
              <a:picLocks noChangeAspect="1" noChangeArrowheads="1"/>
            </p:cNvPicPr>
            <p:nvPr/>
          </p:nvPicPr>
          <p:blipFill>
            <a:blip r:embed="rId4" cstate="print"/>
            <a:srcRect/>
            <a:stretch>
              <a:fillRect/>
            </a:stretch>
          </p:blipFill>
          <p:spPr bwMode="auto">
            <a:xfrm>
              <a:off x="1571604" y="4714884"/>
              <a:ext cx="642942" cy="642942"/>
            </a:xfrm>
            <a:prstGeom prst="rect">
              <a:avLst/>
            </a:prstGeom>
            <a:noFill/>
          </p:spPr>
        </p:pic>
        <p:pic>
          <p:nvPicPr>
            <p:cNvPr id="16" name="Picture 2" descr="D:\Thiran\Pictures\1300131811_admin_privilege.png"/>
            <p:cNvPicPr>
              <a:picLocks noChangeAspect="1" noChangeArrowheads="1"/>
            </p:cNvPicPr>
            <p:nvPr/>
          </p:nvPicPr>
          <p:blipFill>
            <a:blip r:embed="rId4" cstate="print"/>
            <a:srcRect/>
            <a:stretch>
              <a:fillRect/>
            </a:stretch>
          </p:blipFill>
          <p:spPr bwMode="auto">
            <a:xfrm>
              <a:off x="5429256" y="5429264"/>
              <a:ext cx="642942" cy="642942"/>
            </a:xfrm>
            <a:prstGeom prst="rect">
              <a:avLst/>
            </a:prstGeom>
            <a:noFill/>
          </p:spPr>
        </p:pic>
        <p:pic>
          <p:nvPicPr>
            <p:cNvPr id="17" name="Picture 2" descr="D:\Thiran\Pictures\1300131811_admin_privilege.png"/>
            <p:cNvPicPr>
              <a:picLocks noChangeAspect="1" noChangeArrowheads="1"/>
            </p:cNvPicPr>
            <p:nvPr/>
          </p:nvPicPr>
          <p:blipFill>
            <a:blip r:embed="rId3" cstate="print"/>
            <a:srcRect/>
            <a:stretch>
              <a:fillRect/>
            </a:stretch>
          </p:blipFill>
          <p:spPr bwMode="auto">
            <a:xfrm>
              <a:off x="4714876" y="4143380"/>
              <a:ext cx="571504" cy="571504"/>
            </a:xfrm>
            <a:prstGeom prst="rect">
              <a:avLst/>
            </a:prstGeom>
            <a:noFill/>
          </p:spPr>
        </p:pic>
        <p:pic>
          <p:nvPicPr>
            <p:cNvPr id="18" name="Picture 2" descr="D:\Thiran\Pictures\1300131811_admin_privilege.png"/>
            <p:cNvPicPr>
              <a:picLocks noChangeAspect="1" noChangeArrowheads="1"/>
            </p:cNvPicPr>
            <p:nvPr/>
          </p:nvPicPr>
          <p:blipFill>
            <a:blip r:embed="rId4" cstate="print"/>
            <a:srcRect/>
            <a:stretch>
              <a:fillRect/>
            </a:stretch>
          </p:blipFill>
          <p:spPr bwMode="auto">
            <a:xfrm>
              <a:off x="7000892" y="2786058"/>
              <a:ext cx="642942" cy="642942"/>
            </a:xfrm>
            <a:prstGeom prst="rect">
              <a:avLst/>
            </a:prstGeom>
            <a:noFill/>
          </p:spPr>
        </p:pic>
        <p:pic>
          <p:nvPicPr>
            <p:cNvPr id="19" name="Picture 2" descr="D:\Thiran\Pictures\1300131811_admin_privilege.png"/>
            <p:cNvPicPr>
              <a:picLocks noChangeAspect="1" noChangeArrowheads="1"/>
            </p:cNvPicPr>
            <p:nvPr/>
          </p:nvPicPr>
          <p:blipFill>
            <a:blip r:embed="rId3" cstate="print"/>
            <a:srcRect/>
            <a:stretch>
              <a:fillRect/>
            </a:stretch>
          </p:blipFill>
          <p:spPr bwMode="auto">
            <a:xfrm>
              <a:off x="6215074" y="1500174"/>
              <a:ext cx="571504" cy="571504"/>
            </a:xfrm>
            <a:prstGeom prst="rect">
              <a:avLst/>
            </a:prstGeom>
            <a:noFill/>
          </p:spPr>
        </p:pic>
        <p:pic>
          <p:nvPicPr>
            <p:cNvPr id="21" name="Picture 2" descr="D:\Thiran\Pictures\1300131811_admin_privilege.png"/>
            <p:cNvPicPr>
              <a:picLocks noChangeAspect="1" noChangeArrowheads="1"/>
            </p:cNvPicPr>
            <p:nvPr/>
          </p:nvPicPr>
          <p:blipFill>
            <a:blip r:embed="rId4" cstate="print"/>
            <a:srcRect/>
            <a:stretch>
              <a:fillRect/>
            </a:stretch>
          </p:blipFill>
          <p:spPr bwMode="auto">
            <a:xfrm>
              <a:off x="2285984" y="3500438"/>
              <a:ext cx="642942" cy="642942"/>
            </a:xfrm>
            <a:prstGeom prst="rect">
              <a:avLst/>
            </a:prstGeom>
            <a:noFill/>
          </p:spPr>
        </p:pic>
      </p:grpSp>
      <p:sp>
        <p:nvSpPr>
          <p:cNvPr id="20" name="Rectangle 19"/>
          <p:cNvSpPr/>
          <p:nvPr/>
        </p:nvSpPr>
        <p:spPr>
          <a:xfrm rot="16200000">
            <a:off x="-1279563" y="1412241"/>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1</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grpSp>
        <p:nvGrpSpPr>
          <p:cNvPr id="22" name="Group 21"/>
          <p:cNvGrpSpPr/>
          <p:nvPr/>
        </p:nvGrpSpPr>
        <p:grpSpPr>
          <a:xfrm>
            <a:off x="5143504" y="285728"/>
            <a:ext cx="3071834" cy="2857496"/>
            <a:chOff x="1000100" y="357166"/>
            <a:chExt cx="7215204" cy="6170886"/>
          </a:xfrm>
        </p:grpSpPr>
        <p:pic>
          <p:nvPicPr>
            <p:cNvPr id="23" name="Picture 2"/>
            <p:cNvPicPr>
              <a:picLocks noChangeAspect="1" noChangeArrowheads="1"/>
            </p:cNvPicPr>
            <p:nvPr/>
          </p:nvPicPr>
          <p:blipFill>
            <a:blip r:embed="rId2" cstate="print"/>
            <a:srcRect/>
            <a:stretch>
              <a:fillRect/>
            </a:stretch>
          </p:blipFill>
          <p:spPr bwMode="auto">
            <a:xfrm rot="5400000">
              <a:off x="1522259" y="-164993"/>
              <a:ext cx="6170886" cy="7215204"/>
            </a:xfrm>
            <a:prstGeom prst="rect">
              <a:avLst/>
            </a:prstGeom>
            <a:noFill/>
            <a:ln w="9525">
              <a:noFill/>
              <a:miter lim="800000"/>
              <a:headEnd/>
              <a:tailEnd/>
            </a:ln>
            <a:effectLst/>
          </p:spPr>
        </p:pic>
        <p:pic>
          <p:nvPicPr>
            <p:cNvPr id="24" name="Picture 2" descr="D:\Thiran\Pictures\1300131811_admin_privilege.png"/>
            <p:cNvPicPr>
              <a:picLocks noChangeAspect="1" noChangeArrowheads="1"/>
            </p:cNvPicPr>
            <p:nvPr/>
          </p:nvPicPr>
          <p:blipFill>
            <a:blip r:embed="rId5" cstate="print"/>
            <a:srcRect/>
            <a:stretch>
              <a:fillRect/>
            </a:stretch>
          </p:blipFill>
          <p:spPr bwMode="auto">
            <a:xfrm>
              <a:off x="4572000" y="857232"/>
              <a:ext cx="571504" cy="571504"/>
            </a:xfrm>
            <a:prstGeom prst="rect">
              <a:avLst/>
            </a:prstGeom>
            <a:noFill/>
          </p:spPr>
        </p:pic>
        <p:pic>
          <p:nvPicPr>
            <p:cNvPr id="25" name="Picture 2" descr="D:\Thiran\Pictures\1300131811_admin_privilege.png"/>
            <p:cNvPicPr>
              <a:picLocks noChangeAspect="1" noChangeArrowheads="1"/>
            </p:cNvPicPr>
            <p:nvPr/>
          </p:nvPicPr>
          <p:blipFill>
            <a:blip r:embed="rId6" cstate="print"/>
            <a:srcRect/>
            <a:stretch>
              <a:fillRect/>
            </a:stretch>
          </p:blipFill>
          <p:spPr bwMode="auto">
            <a:xfrm>
              <a:off x="2357422" y="1500174"/>
              <a:ext cx="642942" cy="642942"/>
            </a:xfrm>
            <a:prstGeom prst="rect">
              <a:avLst/>
            </a:prstGeom>
            <a:noFill/>
          </p:spPr>
        </p:pic>
        <p:pic>
          <p:nvPicPr>
            <p:cNvPr id="26" name="Picture 2" descr="D:\Thiran\Pictures\1300131811_admin_privilege.png"/>
            <p:cNvPicPr>
              <a:picLocks noChangeAspect="1" noChangeArrowheads="1"/>
            </p:cNvPicPr>
            <p:nvPr/>
          </p:nvPicPr>
          <p:blipFill>
            <a:blip r:embed="rId6" cstate="print"/>
            <a:srcRect/>
            <a:stretch>
              <a:fillRect/>
            </a:stretch>
          </p:blipFill>
          <p:spPr bwMode="auto">
            <a:xfrm>
              <a:off x="1500166" y="5429264"/>
              <a:ext cx="642942" cy="642942"/>
            </a:xfrm>
            <a:prstGeom prst="rect">
              <a:avLst/>
            </a:prstGeom>
            <a:noFill/>
          </p:spPr>
        </p:pic>
        <p:pic>
          <p:nvPicPr>
            <p:cNvPr id="27" name="Picture 2" descr="D:\Thiran\Pictures\1300131811_admin_privilege.png"/>
            <p:cNvPicPr>
              <a:picLocks noChangeAspect="1" noChangeArrowheads="1"/>
            </p:cNvPicPr>
            <p:nvPr/>
          </p:nvPicPr>
          <p:blipFill>
            <a:blip r:embed="rId6" cstate="print"/>
            <a:srcRect/>
            <a:stretch>
              <a:fillRect/>
            </a:stretch>
          </p:blipFill>
          <p:spPr bwMode="auto">
            <a:xfrm>
              <a:off x="5429256" y="4786322"/>
              <a:ext cx="642942" cy="642942"/>
            </a:xfrm>
            <a:prstGeom prst="rect">
              <a:avLst/>
            </a:prstGeom>
            <a:noFill/>
          </p:spPr>
        </p:pic>
        <p:pic>
          <p:nvPicPr>
            <p:cNvPr id="28" name="Picture 2" descr="D:\Thiran\Pictures\1300131811_admin_privilege.png"/>
            <p:cNvPicPr>
              <a:picLocks noChangeAspect="1" noChangeArrowheads="1"/>
            </p:cNvPicPr>
            <p:nvPr/>
          </p:nvPicPr>
          <p:blipFill>
            <a:blip r:embed="rId6" cstate="print"/>
            <a:srcRect/>
            <a:stretch>
              <a:fillRect/>
            </a:stretch>
          </p:blipFill>
          <p:spPr bwMode="auto">
            <a:xfrm>
              <a:off x="3071802" y="3429000"/>
              <a:ext cx="642942" cy="642942"/>
            </a:xfrm>
            <a:prstGeom prst="rect">
              <a:avLst/>
            </a:prstGeom>
            <a:noFill/>
          </p:spPr>
        </p:pic>
        <p:pic>
          <p:nvPicPr>
            <p:cNvPr id="29" name="Picture 2" descr="D:\Thiran\Pictures\1300131811_admin_privilege.png"/>
            <p:cNvPicPr>
              <a:picLocks noChangeAspect="1" noChangeArrowheads="1"/>
            </p:cNvPicPr>
            <p:nvPr/>
          </p:nvPicPr>
          <p:blipFill>
            <a:blip r:embed="rId6" cstate="print"/>
            <a:srcRect/>
            <a:stretch>
              <a:fillRect/>
            </a:stretch>
          </p:blipFill>
          <p:spPr bwMode="auto">
            <a:xfrm>
              <a:off x="7000892" y="4071942"/>
              <a:ext cx="642942" cy="642942"/>
            </a:xfrm>
            <a:prstGeom prst="rect">
              <a:avLst/>
            </a:prstGeom>
            <a:noFill/>
          </p:spPr>
        </p:pic>
        <p:pic>
          <p:nvPicPr>
            <p:cNvPr id="30" name="Picture 2" descr="D:\Thiran\Pictures\1300131811_admin_privilege.png"/>
            <p:cNvPicPr>
              <a:picLocks noChangeAspect="1" noChangeArrowheads="1"/>
            </p:cNvPicPr>
            <p:nvPr/>
          </p:nvPicPr>
          <p:blipFill>
            <a:blip r:embed="rId5" cstate="print"/>
            <a:srcRect/>
            <a:stretch>
              <a:fillRect/>
            </a:stretch>
          </p:blipFill>
          <p:spPr bwMode="auto">
            <a:xfrm>
              <a:off x="6215074" y="2857496"/>
              <a:ext cx="571504" cy="571504"/>
            </a:xfrm>
            <a:prstGeom prst="rect">
              <a:avLst/>
            </a:prstGeom>
            <a:noFill/>
          </p:spPr>
        </p:pic>
        <p:pic>
          <p:nvPicPr>
            <p:cNvPr id="31" name="Picture 2" descr="D:\Thiran\Pictures\1300131811_admin_privilege.png"/>
            <p:cNvPicPr>
              <a:picLocks noChangeAspect="1" noChangeArrowheads="1"/>
            </p:cNvPicPr>
            <p:nvPr/>
          </p:nvPicPr>
          <p:blipFill>
            <a:blip r:embed="rId6" cstate="print"/>
            <a:srcRect/>
            <a:stretch>
              <a:fillRect/>
            </a:stretch>
          </p:blipFill>
          <p:spPr bwMode="auto">
            <a:xfrm>
              <a:off x="3929058" y="2143116"/>
              <a:ext cx="642942" cy="642942"/>
            </a:xfrm>
            <a:prstGeom prst="rect">
              <a:avLst/>
            </a:prstGeom>
            <a:noFill/>
          </p:spPr>
        </p:pic>
      </p:grpSp>
      <p:grpSp>
        <p:nvGrpSpPr>
          <p:cNvPr id="32" name="Group 31"/>
          <p:cNvGrpSpPr/>
          <p:nvPr/>
        </p:nvGrpSpPr>
        <p:grpSpPr>
          <a:xfrm>
            <a:off x="1071538" y="3571876"/>
            <a:ext cx="3214710" cy="3027614"/>
            <a:chOff x="1000100" y="357166"/>
            <a:chExt cx="7215204" cy="6170886"/>
          </a:xfrm>
        </p:grpSpPr>
        <p:pic>
          <p:nvPicPr>
            <p:cNvPr id="33" name="Picture 2"/>
            <p:cNvPicPr>
              <a:picLocks noChangeAspect="1" noChangeArrowheads="1"/>
            </p:cNvPicPr>
            <p:nvPr/>
          </p:nvPicPr>
          <p:blipFill>
            <a:blip r:embed="rId2" cstate="print"/>
            <a:srcRect/>
            <a:stretch>
              <a:fillRect/>
            </a:stretch>
          </p:blipFill>
          <p:spPr bwMode="auto">
            <a:xfrm rot="5400000">
              <a:off x="1522259" y="-164993"/>
              <a:ext cx="6170886" cy="7215204"/>
            </a:xfrm>
            <a:prstGeom prst="rect">
              <a:avLst/>
            </a:prstGeom>
            <a:noFill/>
            <a:ln w="9525">
              <a:noFill/>
              <a:miter lim="800000"/>
              <a:headEnd/>
              <a:tailEnd/>
            </a:ln>
            <a:effectLst/>
          </p:spPr>
        </p:pic>
        <p:pic>
          <p:nvPicPr>
            <p:cNvPr id="34" name="Picture 2" descr="D:\Thiran\Pictures\1300131811_admin_privilege.png"/>
            <p:cNvPicPr>
              <a:picLocks noChangeAspect="1" noChangeArrowheads="1"/>
            </p:cNvPicPr>
            <p:nvPr/>
          </p:nvPicPr>
          <p:blipFill>
            <a:blip r:embed="rId7" cstate="print"/>
            <a:srcRect/>
            <a:stretch>
              <a:fillRect/>
            </a:stretch>
          </p:blipFill>
          <p:spPr bwMode="auto">
            <a:xfrm>
              <a:off x="3929058" y="857232"/>
              <a:ext cx="571504" cy="571504"/>
            </a:xfrm>
            <a:prstGeom prst="rect">
              <a:avLst/>
            </a:prstGeom>
            <a:noFill/>
          </p:spPr>
        </p:pic>
        <p:pic>
          <p:nvPicPr>
            <p:cNvPr id="35" name="Picture 2" descr="D:\Thiran\Pictures\1300131811_admin_privilege.png"/>
            <p:cNvPicPr>
              <a:picLocks noChangeAspect="1" noChangeArrowheads="1"/>
            </p:cNvPicPr>
            <p:nvPr/>
          </p:nvPicPr>
          <p:blipFill>
            <a:blip r:embed="rId8" cstate="print"/>
            <a:srcRect/>
            <a:stretch>
              <a:fillRect/>
            </a:stretch>
          </p:blipFill>
          <p:spPr bwMode="auto">
            <a:xfrm>
              <a:off x="2285984" y="1500174"/>
              <a:ext cx="642942" cy="642942"/>
            </a:xfrm>
            <a:prstGeom prst="rect">
              <a:avLst/>
            </a:prstGeom>
            <a:noFill/>
          </p:spPr>
        </p:pic>
        <p:pic>
          <p:nvPicPr>
            <p:cNvPr id="36" name="Picture 2" descr="D:\Thiran\Pictures\1300131811_admin_privilege.png"/>
            <p:cNvPicPr>
              <a:picLocks noChangeAspect="1" noChangeArrowheads="1"/>
            </p:cNvPicPr>
            <p:nvPr/>
          </p:nvPicPr>
          <p:blipFill>
            <a:blip r:embed="rId8" cstate="print"/>
            <a:srcRect/>
            <a:stretch>
              <a:fillRect/>
            </a:stretch>
          </p:blipFill>
          <p:spPr bwMode="auto">
            <a:xfrm>
              <a:off x="1571604" y="5357826"/>
              <a:ext cx="642942" cy="642942"/>
            </a:xfrm>
            <a:prstGeom prst="rect">
              <a:avLst/>
            </a:prstGeom>
            <a:noFill/>
          </p:spPr>
        </p:pic>
        <p:pic>
          <p:nvPicPr>
            <p:cNvPr id="37" name="Picture 2" descr="D:\Thiran\Pictures\1300131811_admin_privilege.png"/>
            <p:cNvPicPr>
              <a:picLocks noChangeAspect="1" noChangeArrowheads="1"/>
            </p:cNvPicPr>
            <p:nvPr/>
          </p:nvPicPr>
          <p:blipFill>
            <a:blip r:embed="rId8" cstate="print"/>
            <a:srcRect/>
            <a:stretch>
              <a:fillRect/>
            </a:stretch>
          </p:blipFill>
          <p:spPr bwMode="auto">
            <a:xfrm>
              <a:off x="4643438" y="4786322"/>
              <a:ext cx="642942" cy="642942"/>
            </a:xfrm>
            <a:prstGeom prst="rect">
              <a:avLst/>
            </a:prstGeom>
            <a:noFill/>
          </p:spPr>
        </p:pic>
        <p:pic>
          <p:nvPicPr>
            <p:cNvPr id="38" name="Picture 2" descr="D:\Thiran\Pictures\1300131811_admin_privilege.png"/>
            <p:cNvPicPr>
              <a:picLocks noChangeAspect="1" noChangeArrowheads="1"/>
            </p:cNvPicPr>
            <p:nvPr/>
          </p:nvPicPr>
          <p:blipFill>
            <a:blip r:embed="rId8" cstate="print"/>
            <a:srcRect/>
            <a:stretch>
              <a:fillRect/>
            </a:stretch>
          </p:blipFill>
          <p:spPr bwMode="auto">
            <a:xfrm>
              <a:off x="6929454" y="4071942"/>
              <a:ext cx="642942" cy="642942"/>
            </a:xfrm>
            <a:prstGeom prst="rect">
              <a:avLst/>
            </a:prstGeom>
            <a:noFill/>
          </p:spPr>
        </p:pic>
        <p:pic>
          <p:nvPicPr>
            <p:cNvPr id="39" name="Picture 2" descr="D:\Thiran\Pictures\1300131811_admin_privilege.png"/>
            <p:cNvPicPr>
              <a:picLocks noChangeAspect="1" noChangeArrowheads="1"/>
            </p:cNvPicPr>
            <p:nvPr/>
          </p:nvPicPr>
          <p:blipFill>
            <a:blip r:embed="rId8" cstate="print"/>
            <a:srcRect/>
            <a:stretch>
              <a:fillRect/>
            </a:stretch>
          </p:blipFill>
          <p:spPr bwMode="auto">
            <a:xfrm>
              <a:off x="5429256" y="3429000"/>
              <a:ext cx="642942" cy="642942"/>
            </a:xfrm>
            <a:prstGeom prst="rect">
              <a:avLst/>
            </a:prstGeom>
            <a:noFill/>
          </p:spPr>
        </p:pic>
        <p:pic>
          <p:nvPicPr>
            <p:cNvPr id="40" name="Picture 2" descr="D:\Thiran\Pictures\1300131811_admin_privilege.png"/>
            <p:cNvPicPr>
              <a:picLocks noChangeAspect="1" noChangeArrowheads="1"/>
            </p:cNvPicPr>
            <p:nvPr/>
          </p:nvPicPr>
          <p:blipFill>
            <a:blip r:embed="rId7" cstate="print"/>
            <a:srcRect/>
            <a:stretch>
              <a:fillRect/>
            </a:stretch>
          </p:blipFill>
          <p:spPr bwMode="auto">
            <a:xfrm>
              <a:off x="6215074" y="2214554"/>
              <a:ext cx="571504" cy="571504"/>
            </a:xfrm>
            <a:prstGeom prst="rect">
              <a:avLst/>
            </a:prstGeom>
            <a:noFill/>
          </p:spPr>
        </p:pic>
        <p:pic>
          <p:nvPicPr>
            <p:cNvPr id="41" name="Picture 2" descr="D:\Thiran\Pictures\1300131811_admin_privilege.png"/>
            <p:cNvPicPr>
              <a:picLocks noChangeAspect="1" noChangeArrowheads="1"/>
            </p:cNvPicPr>
            <p:nvPr/>
          </p:nvPicPr>
          <p:blipFill>
            <a:blip r:embed="rId8" cstate="print"/>
            <a:srcRect/>
            <a:stretch>
              <a:fillRect/>
            </a:stretch>
          </p:blipFill>
          <p:spPr bwMode="auto">
            <a:xfrm>
              <a:off x="3143240" y="2786058"/>
              <a:ext cx="642942" cy="642942"/>
            </a:xfrm>
            <a:prstGeom prst="rect">
              <a:avLst/>
            </a:prstGeom>
            <a:noFill/>
          </p:spPr>
        </p:pic>
      </p:grpSp>
      <p:grpSp>
        <p:nvGrpSpPr>
          <p:cNvPr id="42" name="Group 41"/>
          <p:cNvGrpSpPr/>
          <p:nvPr/>
        </p:nvGrpSpPr>
        <p:grpSpPr>
          <a:xfrm>
            <a:off x="5143504" y="3571876"/>
            <a:ext cx="3143272" cy="3027638"/>
            <a:chOff x="1000100" y="558294"/>
            <a:chExt cx="6224882" cy="6170886"/>
          </a:xfrm>
        </p:grpSpPr>
        <p:pic>
          <p:nvPicPr>
            <p:cNvPr id="43" name="Picture 2"/>
            <p:cNvPicPr>
              <a:picLocks noChangeAspect="1" noChangeArrowheads="1"/>
            </p:cNvPicPr>
            <p:nvPr/>
          </p:nvPicPr>
          <p:blipFill>
            <a:blip r:embed="rId2" cstate="print"/>
            <a:srcRect/>
            <a:stretch>
              <a:fillRect/>
            </a:stretch>
          </p:blipFill>
          <p:spPr bwMode="auto">
            <a:xfrm rot="5400000">
              <a:off x="1027098" y="531296"/>
              <a:ext cx="6170886" cy="6224882"/>
            </a:xfrm>
            <a:prstGeom prst="rect">
              <a:avLst/>
            </a:prstGeom>
            <a:noFill/>
            <a:ln w="9525">
              <a:noFill/>
              <a:miter lim="800000"/>
              <a:headEnd/>
              <a:tailEnd/>
            </a:ln>
            <a:effectLst/>
          </p:spPr>
        </p:pic>
        <p:pic>
          <p:nvPicPr>
            <p:cNvPr id="44" name="Picture 2" descr="D:\Thiran\Pictures\1300131811_admin_privilege.png"/>
            <p:cNvPicPr>
              <a:picLocks noChangeAspect="1" noChangeArrowheads="1"/>
            </p:cNvPicPr>
            <p:nvPr/>
          </p:nvPicPr>
          <p:blipFill>
            <a:blip r:embed="rId9" cstate="print"/>
            <a:srcRect/>
            <a:stretch>
              <a:fillRect/>
            </a:stretch>
          </p:blipFill>
          <p:spPr bwMode="auto">
            <a:xfrm>
              <a:off x="3541036" y="1006016"/>
              <a:ext cx="571505" cy="571505"/>
            </a:xfrm>
            <a:prstGeom prst="rect">
              <a:avLst/>
            </a:prstGeom>
            <a:noFill/>
          </p:spPr>
        </p:pic>
        <p:pic>
          <p:nvPicPr>
            <p:cNvPr id="45" name="Picture 2" descr="D:\Thiran\Pictures\1300131811_admin_privilege.png"/>
            <p:cNvPicPr>
              <a:picLocks noChangeAspect="1" noChangeArrowheads="1"/>
            </p:cNvPicPr>
            <p:nvPr/>
          </p:nvPicPr>
          <p:blipFill>
            <a:blip r:embed="rId10" cstate="print"/>
            <a:srcRect/>
            <a:stretch>
              <a:fillRect/>
            </a:stretch>
          </p:blipFill>
          <p:spPr bwMode="auto">
            <a:xfrm>
              <a:off x="4819914" y="1662599"/>
              <a:ext cx="642941" cy="642941"/>
            </a:xfrm>
            <a:prstGeom prst="rect">
              <a:avLst/>
            </a:prstGeom>
            <a:noFill/>
          </p:spPr>
        </p:pic>
        <p:pic>
          <p:nvPicPr>
            <p:cNvPr id="46" name="Picture 2" descr="D:\Thiran\Pictures\1300131811_admin_privilege.png"/>
            <p:cNvPicPr>
              <a:picLocks noChangeAspect="1" noChangeArrowheads="1"/>
            </p:cNvPicPr>
            <p:nvPr/>
          </p:nvPicPr>
          <p:blipFill>
            <a:blip r:embed="rId10" cstate="print"/>
            <a:srcRect/>
            <a:stretch>
              <a:fillRect/>
            </a:stretch>
          </p:blipFill>
          <p:spPr bwMode="auto">
            <a:xfrm>
              <a:off x="2131897" y="5593903"/>
              <a:ext cx="642941" cy="642941"/>
            </a:xfrm>
            <a:prstGeom prst="rect">
              <a:avLst/>
            </a:prstGeom>
            <a:noFill/>
          </p:spPr>
        </p:pic>
        <p:pic>
          <p:nvPicPr>
            <p:cNvPr id="47" name="Picture 2" descr="D:\Thiran\Pictures\1300131811_admin_privilege.png"/>
            <p:cNvPicPr>
              <a:picLocks noChangeAspect="1" noChangeArrowheads="1"/>
            </p:cNvPicPr>
            <p:nvPr/>
          </p:nvPicPr>
          <p:blipFill>
            <a:blip r:embed="rId10" cstate="print"/>
            <a:srcRect/>
            <a:stretch>
              <a:fillRect/>
            </a:stretch>
          </p:blipFill>
          <p:spPr bwMode="auto">
            <a:xfrm>
              <a:off x="4112541" y="4865884"/>
              <a:ext cx="642941" cy="642941"/>
            </a:xfrm>
            <a:prstGeom prst="rect">
              <a:avLst/>
            </a:prstGeom>
            <a:noFill/>
          </p:spPr>
        </p:pic>
        <p:pic>
          <p:nvPicPr>
            <p:cNvPr id="48" name="Picture 2" descr="D:\Thiran\Pictures\1300131811_admin_privilege.png"/>
            <p:cNvPicPr>
              <a:picLocks noChangeAspect="1" noChangeArrowheads="1"/>
            </p:cNvPicPr>
            <p:nvPr/>
          </p:nvPicPr>
          <p:blipFill>
            <a:blip r:embed="rId10" cstate="print"/>
            <a:srcRect/>
            <a:stretch>
              <a:fillRect/>
            </a:stretch>
          </p:blipFill>
          <p:spPr bwMode="auto">
            <a:xfrm>
              <a:off x="5385812" y="4283468"/>
              <a:ext cx="642941" cy="642941"/>
            </a:xfrm>
            <a:prstGeom prst="rect">
              <a:avLst/>
            </a:prstGeom>
            <a:noFill/>
          </p:spPr>
        </p:pic>
        <p:pic>
          <p:nvPicPr>
            <p:cNvPr id="49" name="Picture 2" descr="D:\Thiran\Pictures\1300131811_admin_privilege.png"/>
            <p:cNvPicPr>
              <a:picLocks noChangeAspect="1" noChangeArrowheads="1"/>
            </p:cNvPicPr>
            <p:nvPr/>
          </p:nvPicPr>
          <p:blipFill>
            <a:blip r:embed="rId10" cstate="print"/>
            <a:srcRect/>
            <a:stretch>
              <a:fillRect/>
            </a:stretch>
          </p:blipFill>
          <p:spPr bwMode="auto">
            <a:xfrm>
              <a:off x="1424524" y="3500438"/>
              <a:ext cx="642941" cy="642941"/>
            </a:xfrm>
            <a:prstGeom prst="rect">
              <a:avLst/>
            </a:prstGeom>
            <a:noFill/>
          </p:spPr>
        </p:pic>
        <p:pic>
          <p:nvPicPr>
            <p:cNvPr id="50" name="Picture 2" descr="D:\Thiran\Pictures\1300131811_admin_privilege.png"/>
            <p:cNvPicPr>
              <a:picLocks noChangeAspect="1" noChangeArrowheads="1"/>
            </p:cNvPicPr>
            <p:nvPr/>
          </p:nvPicPr>
          <p:blipFill>
            <a:blip r:embed="rId9" cstate="print"/>
            <a:srcRect/>
            <a:stretch>
              <a:fillRect/>
            </a:stretch>
          </p:blipFill>
          <p:spPr bwMode="auto">
            <a:xfrm>
              <a:off x="6093185" y="2316451"/>
              <a:ext cx="571505" cy="571505"/>
            </a:xfrm>
            <a:prstGeom prst="rect">
              <a:avLst/>
            </a:prstGeom>
            <a:noFill/>
          </p:spPr>
        </p:pic>
        <p:pic>
          <p:nvPicPr>
            <p:cNvPr id="51" name="Picture 2" descr="D:\Thiran\Pictures\1300131811_admin_privilege.png"/>
            <p:cNvPicPr>
              <a:picLocks noChangeAspect="1" noChangeArrowheads="1"/>
            </p:cNvPicPr>
            <p:nvPr/>
          </p:nvPicPr>
          <p:blipFill>
            <a:blip r:embed="rId10" cstate="print"/>
            <a:srcRect/>
            <a:stretch>
              <a:fillRect/>
            </a:stretch>
          </p:blipFill>
          <p:spPr bwMode="auto">
            <a:xfrm>
              <a:off x="2762227" y="2973034"/>
              <a:ext cx="642941" cy="642941"/>
            </a:xfrm>
            <a:prstGeom prst="rect">
              <a:avLst/>
            </a:prstGeom>
            <a:noFill/>
          </p:spPr>
        </p:pic>
      </p:grpSp>
      <p:sp>
        <p:nvSpPr>
          <p:cNvPr id="52" name="Rectangle 51"/>
          <p:cNvSpPr/>
          <p:nvPr/>
        </p:nvSpPr>
        <p:spPr>
          <a:xfrm rot="16200000">
            <a:off x="2830803" y="1422384"/>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2</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sp>
        <p:nvSpPr>
          <p:cNvPr id="53" name="Rectangle 52"/>
          <p:cNvSpPr/>
          <p:nvPr/>
        </p:nvSpPr>
        <p:spPr>
          <a:xfrm rot="16200000">
            <a:off x="-1279563" y="4779970"/>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3</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sp>
        <p:nvSpPr>
          <p:cNvPr id="54" name="Rectangle 53"/>
          <p:cNvSpPr/>
          <p:nvPr/>
        </p:nvSpPr>
        <p:spPr>
          <a:xfrm rot="16200000">
            <a:off x="2830803" y="4851409"/>
            <a:ext cx="3877985" cy="461665"/>
          </a:xfrm>
          <a:prstGeom prst="rect">
            <a:avLst/>
          </a:prstGeom>
          <a:noFill/>
        </p:spPr>
        <p:txBody>
          <a:bodyPr vert="horz"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rPr>
              <a:t>UNIQUE SOLUTION 4</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ell MT"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Bell MT" pitchFamily="18" charset="0"/>
              </a:rPr>
              <a:t>COUNTING SOLUTIONS</a:t>
            </a:r>
            <a:endParaRPr lang="en-IN" sz="4000"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The following table gives the number of solutions for placing </a:t>
            </a:r>
            <a:r>
              <a:rPr lang="en-IN" sz="2400" i="1" dirty="0" smtClean="0">
                <a:latin typeface="Bell MT" pitchFamily="18" charset="0"/>
                <a:cs typeface="Andalus" pitchFamily="18" charset="-78"/>
              </a:rPr>
              <a:t>n</a:t>
            </a:r>
            <a:r>
              <a:rPr lang="en-IN" sz="2400" dirty="0" smtClean="0">
                <a:latin typeface="Bell MT" pitchFamily="18" charset="0"/>
                <a:cs typeface="Andalus" pitchFamily="18" charset="-78"/>
              </a:rPr>
              <a:t> queens on an </a:t>
            </a:r>
            <a:r>
              <a:rPr lang="en-IN" sz="2400" i="1" dirty="0" smtClean="0">
                <a:latin typeface="Bell MT" pitchFamily="18" charset="0"/>
                <a:cs typeface="Andalus" pitchFamily="18" charset="-78"/>
              </a:rPr>
              <a:t>n</a:t>
            </a:r>
            <a:r>
              <a:rPr lang="en-IN" sz="2400" dirty="0" smtClean="0">
                <a:latin typeface="Bell MT" pitchFamily="18" charset="0"/>
                <a:cs typeface="Andalus" pitchFamily="18" charset="-78"/>
              </a:rPr>
              <a:t> × </a:t>
            </a:r>
            <a:r>
              <a:rPr lang="en-IN" sz="2400" i="1" dirty="0" smtClean="0">
                <a:latin typeface="Bell MT" pitchFamily="18" charset="0"/>
                <a:cs typeface="Andalus" pitchFamily="18" charset="-78"/>
              </a:rPr>
              <a:t>n</a:t>
            </a:r>
            <a:r>
              <a:rPr lang="en-IN" sz="2400" dirty="0" smtClean="0">
                <a:latin typeface="Bell MT" pitchFamily="18" charset="0"/>
                <a:cs typeface="Andalus" pitchFamily="18" charset="-78"/>
              </a:rPr>
              <a:t> board, both unique and distinct for n=1–26.</a:t>
            </a:r>
          </a:p>
          <a:p>
            <a:pPr>
              <a:buFont typeface="Wingdings" pitchFamily="2" charset="2"/>
              <a:buChar char="ü"/>
            </a:pPr>
            <a:r>
              <a:rPr lang="en-IN" sz="2400" dirty="0" smtClean="0">
                <a:latin typeface="Bell MT" pitchFamily="18" charset="0"/>
                <a:cs typeface="Andalus" pitchFamily="18" charset="-78"/>
              </a:rPr>
              <a:t>Note that the six queens puzzle has fewer solutions than the five queens puzzle.</a:t>
            </a:r>
          </a:p>
          <a:p>
            <a:pPr>
              <a:buFont typeface="Wingdings" pitchFamily="2" charset="2"/>
              <a:buChar char="ü"/>
            </a:pPr>
            <a:r>
              <a:rPr lang="en-IN" sz="2400" dirty="0" smtClean="0">
                <a:latin typeface="Bell MT" pitchFamily="18" charset="0"/>
                <a:cs typeface="Andalus" pitchFamily="18" charset="-78"/>
              </a:rPr>
              <a:t>There is currently no known formula for the exact number of solutions.</a:t>
            </a:r>
          </a:p>
          <a:p>
            <a:pPr>
              <a:buFont typeface="Wingdings" pitchFamily="2" charset="2"/>
              <a:buChar char="ü"/>
            </a:pPr>
            <a:endParaRPr lang="en-IN" sz="2400" dirty="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714356"/>
            <a:ext cx="7429552" cy="5078313"/>
          </a:xfrm>
          <a:prstGeom prst="rect">
            <a:avLst/>
          </a:prstGeom>
        </p:spPr>
        <p:txBody>
          <a:bodyPr wrap="square">
            <a:spAutoFit/>
          </a:bodyPr>
          <a:lstStyle/>
          <a:p>
            <a:r>
              <a:rPr lang="en-IN" dirty="0" smtClean="0"/>
              <a:t>Order              </a:t>
            </a:r>
            <a:br>
              <a:rPr lang="en-IN" dirty="0" smtClean="0"/>
            </a:br>
            <a:r>
              <a:rPr lang="en-IN" dirty="0" smtClean="0"/>
              <a:t>(“N”)     	   Total Solutions      	Unique Solutions                      Exec time</a:t>
            </a:r>
            <a:br>
              <a:rPr lang="en-IN" dirty="0" smtClean="0"/>
            </a:br>
            <a:r>
              <a:rPr lang="en-IN" dirty="0" smtClean="0"/>
              <a:t>---------------------------------------------------------</a:t>
            </a:r>
            <a:br>
              <a:rPr lang="en-IN" dirty="0" smtClean="0"/>
            </a:br>
            <a:r>
              <a:rPr lang="en-IN" dirty="0" smtClean="0"/>
              <a:t>1                       	1                              	1                               	&lt; 0 seconds</a:t>
            </a:r>
            <a:br>
              <a:rPr lang="en-IN" dirty="0" smtClean="0"/>
            </a:br>
            <a:r>
              <a:rPr lang="en-IN" dirty="0" smtClean="0"/>
              <a:t>2                       	0                              	0                               	&lt; 0 seconds</a:t>
            </a:r>
            <a:br>
              <a:rPr lang="en-IN" dirty="0" smtClean="0"/>
            </a:br>
            <a:r>
              <a:rPr lang="en-IN" dirty="0" smtClean="0"/>
              <a:t>3                       	0                              	0                               	&lt; 0 seconds</a:t>
            </a:r>
            <a:br>
              <a:rPr lang="en-IN" dirty="0" smtClean="0"/>
            </a:br>
            <a:r>
              <a:rPr lang="en-IN" dirty="0" smtClean="0"/>
              <a:t>4                       	2                              	1                               	&lt; 0 seconds </a:t>
            </a:r>
            <a:br>
              <a:rPr lang="en-IN" dirty="0" smtClean="0"/>
            </a:br>
            <a:r>
              <a:rPr lang="en-IN" dirty="0" smtClean="0"/>
              <a:t>5                      	10                             	2                              	&lt; 0 seconds</a:t>
            </a:r>
            <a:br>
              <a:rPr lang="en-IN" dirty="0" smtClean="0"/>
            </a:br>
            <a:r>
              <a:rPr lang="en-IN" dirty="0" smtClean="0"/>
              <a:t>6                       	4                              	1                               	&lt; 0 seconds</a:t>
            </a:r>
            <a:br>
              <a:rPr lang="en-IN" dirty="0" smtClean="0"/>
            </a:br>
            <a:r>
              <a:rPr lang="en-IN" dirty="0" smtClean="0"/>
              <a:t>7                      	40                             	6                              	&lt; 0 seconds</a:t>
            </a:r>
            <a:br>
              <a:rPr lang="en-IN" dirty="0" smtClean="0"/>
            </a:br>
            <a:r>
              <a:rPr lang="en-IN" dirty="0" smtClean="0"/>
              <a:t>8                      	92                            	12                             	&lt; 0 seconds</a:t>
            </a:r>
            <a:br>
              <a:rPr lang="en-IN" dirty="0" smtClean="0"/>
            </a:br>
            <a:r>
              <a:rPr lang="en-IN" dirty="0" smtClean="0"/>
              <a:t>9                     	352                           	46                            	&lt; 0 seconds</a:t>
            </a:r>
            <a:br>
              <a:rPr lang="en-IN" dirty="0" smtClean="0"/>
            </a:br>
            <a:r>
              <a:rPr lang="en-IN" dirty="0" smtClean="0"/>
              <a:t>10                    	724                          	92                           	&lt; 0 seconds</a:t>
            </a:r>
          </a:p>
          <a:p>
            <a:r>
              <a:rPr lang="en-IN" dirty="0" smtClean="0"/>
              <a:t>11                  	2,680                        	341                         	&lt; 0 seconds</a:t>
            </a:r>
            <a:br>
              <a:rPr lang="en-IN" dirty="0" smtClean="0"/>
            </a:br>
            <a:r>
              <a:rPr lang="en-IN" dirty="0" smtClean="0"/>
              <a:t>12                 	14,200                      	1,787                       	&lt; 0 seconds</a:t>
            </a:r>
            <a:br>
              <a:rPr lang="en-IN" dirty="0" smtClean="0"/>
            </a:br>
            <a:r>
              <a:rPr lang="en-IN" dirty="0" smtClean="0"/>
              <a:t>13                 	73,712                      	9,233                       	&lt; 0 seconds</a:t>
            </a:r>
            <a:br>
              <a:rPr lang="en-IN" dirty="0" smtClean="0"/>
            </a:br>
            <a:r>
              <a:rPr lang="en-IN" dirty="0" smtClean="0"/>
              <a:t>14                	365,596                    	45,752            	0.2s</a:t>
            </a:r>
            <a:br>
              <a:rPr lang="en-IN" dirty="0" smtClean="0"/>
            </a:b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86808" cy="5286412"/>
          </a:xfrm>
        </p:spPr>
        <p:txBody>
          <a:bodyPr>
            <a:normAutofit/>
          </a:bodyPr>
          <a:lstStyle/>
          <a:p>
            <a:pPr>
              <a:buNone/>
            </a:pPr>
            <a:r>
              <a:rPr lang="en-IN" sz="1800" dirty="0" smtClean="0">
                <a:latin typeface="Bell MT" pitchFamily="18" charset="0"/>
              </a:rPr>
              <a:t>15              	 2,279,184               		285,053            		1.9 s</a:t>
            </a:r>
          </a:p>
          <a:p>
            <a:pPr>
              <a:buNone/>
            </a:pPr>
            <a:r>
              <a:rPr lang="en-IN" sz="1800" dirty="0" smtClean="0">
                <a:latin typeface="Bell MT" pitchFamily="18" charset="0"/>
              </a:rPr>
              <a:t>16             	14,772,512             		1,846,955       	               11.2 s</a:t>
            </a:r>
          </a:p>
          <a:p>
            <a:pPr>
              <a:buNone/>
            </a:pPr>
            <a:r>
              <a:rPr lang="en-IN" sz="1800" dirty="0" smtClean="0">
                <a:latin typeface="Bell MT" pitchFamily="18" charset="0"/>
              </a:rPr>
              <a:t>17             	95,815,104            		11,977,939       	               77.2 s</a:t>
            </a:r>
          </a:p>
          <a:p>
            <a:pPr>
              <a:buNone/>
            </a:pPr>
            <a:r>
              <a:rPr lang="en-IN" sz="1800" dirty="0" smtClean="0">
                <a:latin typeface="Bell MT" pitchFamily="18" charset="0"/>
              </a:rPr>
              <a:t>18            	666,090,624            		83,263,591       	                9.6 m</a:t>
            </a:r>
          </a:p>
          <a:p>
            <a:pPr>
              <a:buNone/>
            </a:pPr>
            <a:r>
              <a:rPr lang="en-IN" sz="1800" dirty="0" smtClean="0">
                <a:latin typeface="Bell MT" pitchFamily="18" charset="0"/>
              </a:rPr>
              <a:t>19          		4,968,057,848           	621,012,754      		75.0 m</a:t>
            </a:r>
          </a:p>
          <a:p>
            <a:pPr>
              <a:buNone/>
            </a:pPr>
            <a:r>
              <a:rPr lang="en-IN" sz="1800" dirty="0" smtClean="0">
                <a:latin typeface="Bell MT" pitchFamily="18" charset="0"/>
              </a:rPr>
              <a:t>20         		39,029,188,884         	4,878,666,808     		10.2 h</a:t>
            </a:r>
          </a:p>
          <a:p>
            <a:pPr>
              <a:buNone/>
            </a:pPr>
            <a:r>
              <a:rPr lang="en-IN" sz="1800" dirty="0" smtClean="0">
                <a:latin typeface="Bell MT" pitchFamily="18" charset="0"/>
              </a:rPr>
              <a:t>21       		314,666,222,712        	39,333,324,973    		87.2 h</a:t>
            </a:r>
          </a:p>
          <a:p>
            <a:pPr>
              <a:buNone/>
            </a:pPr>
            <a:r>
              <a:rPr lang="en-IN" sz="1800" dirty="0" smtClean="0">
                <a:latin typeface="Bell MT" pitchFamily="18" charset="0"/>
              </a:rPr>
              <a:t>22      		2,691,008,701,644       	336,376,244,042  		31.9</a:t>
            </a:r>
          </a:p>
          <a:p>
            <a:pPr>
              <a:buNone/>
            </a:pPr>
            <a:r>
              <a:rPr lang="en-IN" sz="1800" dirty="0" smtClean="0">
                <a:latin typeface="Bell MT" pitchFamily="18" charset="0"/>
              </a:rPr>
              <a:t>23     		24,233,937,684,440     	3,029,242,658,210   	296 d</a:t>
            </a:r>
          </a:p>
          <a:p>
            <a:pPr>
              <a:buNone/>
            </a:pPr>
            <a:r>
              <a:rPr lang="en-IN" sz="1800" dirty="0" smtClean="0">
                <a:latin typeface="Bell MT" pitchFamily="18" charset="0"/>
              </a:rPr>
              <a:t>24    		227,514,171,973,736    	28,439,272,956,934                 ?</a:t>
            </a:r>
          </a:p>
          <a:p>
            <a:pPr>
              <a:buNone/>
            </a:pPr>
            <a:r>
              <a:rPr lang="en-IN" sz="1800" dirty="0" smtClean="0">
                <a:latin typeface="Bell MT" pitchFamily="18" charset="0"/>
              </a:rPr>
              <a:t>25  		2,207,893,435,808,352   	275,986,683,743,434               ?</a:t>
            </a:r>
          </a:p>
          <a:p>
            <a:pPr>
              <a:buNone/>
            </a:pPr>
            <a:r>
              <a:rPr lang="en-IN" sz="1800" dirty="0" smtClean="0">
                <a:latin typeface="Bell MT" pitchFamily="18" charset="0"/>
              </a:rPr>
              <a:t>26 			22,317,699,616,364,044 	2,789,712,466,510,289             ?</a:t>
            </a:r>
            <a:br>
              <a:rPr lang="en-IN" sz="1800" dirty="0" smtClean="0">
                <a:latin typeface="Bell MT" pitchFamily="18" charset="0"/>
              </a:rPr>
            </a:br>
            <a:r>
              <a:rPr lang="en-IN" sz="1800" dirty="0" smtClean="0">
                <a:latin typeface="Bell MT" pitchFamily="18" charset="0"/>
              </a:rPr>
              <a:t/>
            </a:r>
            <a:br>
              <a:rPr lang="en-IN" sz="1800" dirty="0" smtClean="0">
                <a:latin typeface="Bell MT" pitchFamily="18" charset="0"/>
              </a:rPr>
            </a:br>
            <a:r>
              <a:rPr lang="en-IN" sz="1800" dirty="0" smtClean="0">
                <a:latin typeface="Bell MT" pitchFamily="18" charset="0"/>
              </a:rPr>
              <a:t>   (s = seconds   m = minutes   h = hours   d = days)</a:t>
            </a:r>
            <a:endParaRPr lang="en-IN" sz="1800" dirty="0">
              <a:latin typeface="Bell MT"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Bell MT" pitchFamily="18" charset="0"/>
              </a:rPr>
              <a:t>JEFF SOMER’S ALGORITHM</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400" dirty="0" smtClean="0">
                <a:latin typeface="Bell MT" pitchFamily="18" charset="0"/>
              </a:rPr>
              <a:t>His algorithm for the N-Queen problem is considered as the fastest algorithm. He uses the concept of back tracking to solve this</a:t>
            </a:r>
          </a:p>
          <a:p>
            <a:pPr>
              <a:buFont typeface="Wingdings" pitchFamily="2" charset="2"/>
              <a:buChar char="ü"/>
            </a:pPr>
            <a:r>
              <a:rPr lang="en-US" sz="2400" dirty="0" smtClean="0">
                <a:latin typeface="Bell MT" pitchFamily="18" charset="0"/>
              </a:rPr>
              <a:t>Previously the World’s fastest algorithm for the N-Queen problem was given by </a:t>
            </a:r>
            <a:r>
              <a:rPr lang="en-IN" sz="2400" b="1" dirty="0">
                <a:solidFill>
                  <a:schemeClr val="accent6">
                    <a:lumMod val="50000"/>
                  </a:schemeClr>
                </a:solidFill>
                <a:latin typeface="Bell MT" pitchFamily="18" charset="0"/>
              </a:rPr>
              <a:t>Sylvain </a:t>
            </a:r>
            <a:r>
              <a:rPr lang="en-IN" sz="2400" b="1" dirty="0" err="1">
                <a:solidFill>
                  <a:schemeClr val="accent6">
                    <a:lumMod val="50000"/>
                  </a:schemeClr>
                </a:solidFill>
                <a:latin typeface="Bell MT" pitchFamily="18" charset="0"/>
              </a:rPr>
              <a:t>Pion</a:t>
            </a:r>
            <a:r>
              <a:rPr lang="en-IN" sz="2400" b="1" dirty="0">
                <a:solidFill>
                  <a:schemeClr val="accent6">
                    <a:lumMod val="50000"/>
                  </a:schemeClr>
                </a:solidFill>
                <a:latin typeface="Bell MT" pitchFamily="18" charset="0"/>
              </a:rPr>
              <a:t> and Joel-</a:t>
            </a:r>
            <a:r>
              <a:rPr lang="en-IN" sz="2400" b="1" dirty="0" err="1">
                <a:solidFill>
                  <a:schemeClr val="accent6">
                    <a:lumMod val="50000"/>
                  </a:schemeClr>
                </a:solidFill>
                <a:latin typeface="Bell MT" pitchFamily="18" charset="0"/>
              </a:rPr>
              <a:t>Yann</a:t>
            </a:r>
            <a:r>
              <a:rPr lang="en-IN" sz="2400" b="1" dirty="0">
                <a:solidFill>
                  <a:schemeClr val="accent6">
                    <a:lumMod val="50000"/>
                  </a:schemeClr>
                </a:solidFill>
                <a:latin typeface="Bell MT" pitchFamily="18" charset="0"/>
              </a:rPr>
              <a:t> </a:t>
            </a:r>
            <a:r>
              <a:rPr lang="en-IN" sz="2400" b="1" dirty="0" err="1" smtClean="0">
                <a:solidFill>
                  <a:schemeClr val="accent6">
                    <a:lumMod val="50000"/>
                  </a:schemeClr>
                </a:solidFill>
                <a:latin typeface="Bell MT" pitchFamily="18" charset="0"/>
              </a:rPr>
              <a:t>Fourre</a:t>
            </a:r>
            <a:r>
              <a:rPr lang="en-IN" sz="2400" dirty="0" smtClean="0">
                <a:latin typeface="Bell MT" pitchFamily="18" charset="0"/>
              </a:rPr>
              <a:t>.</a:t>
            </a:r>
          </a:p>
          <a:p>
            <a:pPr>
              <a:buFont typeface="Wingdings" pitchFamily="2" charset="2"/>
              <a:buChar char="ü"/>
            </a:pPr>
            <a:r>
              <a:rPr lang="en-US" sz="2400" dirty="0" smtClean="0">
                <a:latin typeface="Bell MT" pitchFamily="18" charset="0"/>
              </a:rPr>
              <a:t>His algorithm finds solutions up to 23 queens and uses bit field manipulation in </a:t>
            </a:r>
            <a:r>
              <a:rPr lang="en-US" sz="2400" dirty="0" smtClean="0">
                <a:solidFill>
                  <a:schemeClr val="accent6">
                    <a:lumMod val="50000"/>
                  </a:schemeClr>
                </a:solidFill>
                <a:latin typeface="Bell MT" pitchFamily="18" charset="0"/>
              </a:rPr>
              <a:t>BACKTRACKING.</a:t>
            </a:r>
          </a:p>
          <a:p>
            <a:pPr>
              <a:buFont typeface="Wingdings" pitchFamily="2" charset="2"/>
              <a:buChar char="ü"/>
            </a:pPr>
            <a:r>
              <a:rPr lang="en-US" sz="2400" dirty="0" smtClean="0">
                <a:latin typeface="Bell MT" pitchFamily="18" charset="0"/>
              </a:rPr>
              <a:t>According to his program the maximum time taken to find all the solutions for a 18 queens problem is 00:19:26 where as in the normal back tracking algorithm it was 00:75:00.</a:t>
            </a:r>
            <a:endParaRPr lang="en-IN" sz="2400" dirty="0" smtClean="0">
              <a:latin typeface="Bell MT" pitchFamily="18" charset="0"/>
            </a:endParaRPr>
          </a:p>
          <a:p>
            <a:pPr>
              <a:buFont typeface="Wingdings" pitchFamily="2" charset="2"/>
              <a:buChar char="ü"/>
            </a:pPr>
            <a:endParaRPr lang="en-IN" sz="2400" b="1" dirty="0">
              <a:latin typeface="Bell MT"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338"/>
            <a:ext cx="8229600" cy="1143000"/>
          </a:xfrm>
        </p:spPr>
        <p:txBody>
          <a:bodyPr>
            <a:normAutofit/>
          </a:bodyPr>
          <a:lstStyle/>
          <a:p>
            <a:r>
              <a:rPr lang="en-US" sz="3200" dirty="0" smtClean="0">
                <a:solidFill>
                  <a:schemeClr val="accent6">
                    <a:lumMod val="50000"/>
                  </a:schemeClr>
                </a:solidFill>
                <a:latin typeface="Bell MT" pitchFamily="18" charset="0"/>
              </a:rPr>
              <a:t>USING NESTED LOOPS FOR SOLUTION</a:t>
            </a:r>
            <a:endParaRPr lang="en-IN" sz="3200"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642910" y="785794"/>
            <a:ext cx="8229600" cy="6286520"/>
          </a:xfrm>
        </p:spPr>
        <p:txBody>
          <a:bodyPr>
            <a:noAutofit/>
          </a:bodyPr>
          <a:lstStyle/>
          <a:p>
            <a:pPr>
              <a:buNone/>
            </a:pPr>
            <a:r>
              <a:rPr lang="en-IN" sz="1800" dirty="0" smtClean="0">
                <a:latin typeface="Bell MT" pitchFamily="18" charset="0"/>
              </a:rPr>
              <a:t>For a 4x4 board, we could find the solutions like this:</a:t>
            </a:r>
            <a:br>
              <a:rPr lang="en-IN" sz="1800" dirty="0" smtClean="0">
                <a:latin typeface="Bell MT" pitchFamily="18" charset="0"/>
              </a:rPr>
            </a:br>
            <a:r>
              <a:rPr lang="en-IN" sz="1800" dirty="0" smtClean="0">
                <a:latin typeface="Bell MT" pitchFamily="18" charset="0"/>
              </a:rPr>
              <a:t/>
            </a:r>
            <a:br>
              <a:rPr lang="en-IN" sz="1800" dirty="0" smtClean="0">
                <a:latin typeface="Bell MT" pitchFamily="18" charset="0"/>
              </a:rPr>
            </a:br>
            <a:r>
              <a:rPr lang="en-IN" sz="1800" dirty="0" smtClean="0">
                <a:latin typeface="Bell MT" pitchFamily="18" charset="0"/>
              </a:rPr>
              <a:t>for(i0 = 0; i0 &lt; 4; ++i0) </a:t>
            </a:r>
            <a:br>
              <a:rPr lang="en-IN" sz="1800" dirty="0" smtClean="0">
                <a:latin typeface="Bell MT" pitchFamily="18" charset="0"/>
              </a:rPr>
            </a:br>
            <a:r>
              <a:rPr lang="en-IN" sz="1800" dirty="0" smtClean="0">
                <a:latin typeface="Bell MT" pitchFamily="18" charset="0"/>
              </a:rPr>
              <a:t>{      if(</a:t>
            </a:r>
            <a:r>
              <a:rPr lang="en-IN" sz="1800" dirty="0" err="1" smtClean="0">
                <a:latin typeface="Bell MT" pitchFamily="18" charset="0"/>
              </a:rPr>
              <a:t>isSafe</a:t>
            </a:r>
            <a:r>
              <a:rPr lang="en-IN" sz="1800" dirty="0" smtClean="0">
                <a:latin typeface="Bell MT" pitchFamily="18" charset="0"/>
              </a:rPr>
              <a:t>(board, 0, i0))  </a:t>
            </a:r>
          </a:p>
          <a:p>
            <a:pPr lvl="1">
              <a:buNone/>
            </a:pPr>
            <a:r>
              <a:rPr lang="en-IN" sz="1800" dirty="0" smtClean="0">
                <a:latin typeface="Bell MT" pitchFamily="18" charset="0"/>
              </a:rPr>
              <a:t>             {          board[0][i0] = true;</a:t>
            </a:r>
          </a:p>
          <a:p>
            <a:pPr lvl="1">
              <a:buNone/>
            </a:pPr>
            <a:r>
              <a:rPr lang="en-IN" sz="1800" dirty="0" smtClean="0">
                <a:latin typeface="Bell MT" pitchFamily="18" charset="0"/>
              </a:rPr>
              <a:t>			for(i1 = 0; i1 &lt; 4; ++i1) </a:t>
            </a:r>
          </a:p>
          <a:p>
            <a:pPr lvl="1">
              <a:buNone/>
            </a:pPr>
            <a:r>
              <a:rPr lang="en-IN" sz="1800" dirty="0" smtClean="0">
                <a:latin typeface="Bell MT" pitchFamily="18" charset="0"/>
              </a:rPr>
              <a:t>            	    {     if(</a:t>
            </a:r>
            <a:r>
              <a:rPr lang="en-IN" sz="1800" dirty="0" err="1" smtClean="0">
                <a:latin typeface="Bell MT" pitchFamily="18" charset="0"/>
              </a:rPr>
              <a:t>isSafe</a:t>
            </a:r>
            <a:r>
              <a:rPr lang="en-IN" sz="1800" dirty="0" smtClean="0">
                <a:latin typeface="Bell MT" pitchFamily="18" charset="0"/>
              </a:rPr>
              <a:t>(board, 1, i1))</a:t>
            </a:r>
          </a:p>
          <a:p>
            <a:pPr lvl="1">
              <a:buNone/>
            </a:pPr>
            <a:r>
              <a:rPr lang="en-IN" sz="1800" dirty="0" smtClean="0">
                <a:latin typeface="Bell MT" pitchFamily="18" charset="0"/>
              </a:rPr>
              <a:t>                  		   {   board[1][i1] = true;</a:t>
            </a:r>
          </a:p>
          <a:p>
            <a:pPr lvl="1">
              <a:buNone/>
            </a:pPr>
            <a:r>
              <a:rPr lang="en-IN" sz="1800" dirty="0" smtClean="0">
                <a:latin typeface="Bell MT" pitchFamily="18" charset="0"/>
              </a:rPr>
              <a:t>				       for(i2 = 0; i2 &lt; 4; ++i2) </a:t>
            </a:r>
            <a:br>
              <a:rPr lang="en-IN" sz="1800" dirty="0" smtClean="0">
                <a:latin typeface="Bell MT" pitchFamily="18" charset="0"/>
              </a:rPr>
            </a:br>
            <a:r>
              <a:rPr lang="en-IN" sz="1800" dirty="0" smtClean="0">
                <a:latin typeface="Bell MT" pitchFamily="18" charset="0"/>
              </a:rPr>
              <a:t>        			{     if(</a:t>
            </a:r>
            <a:r>
              <a:rPr lang="en-IN" sz="1800" dirty="0" err="1" smtClean="0">
                <a:latin typeface="Bell MT" pitchFamily="18" charset="0"/>
              </a:rPr>
              <a:t>isSafe</a:t>
            </a:r>
            <a:r>
              <a:rPr lang="en-IN" sz="1800" dirty="0" smtClean="0">
                <a:latin typeface="Bell MT" pitchFamily="18" charset="0"/>
              </a:rPr>
              <a:t>(board 2, i2)) </a:t>
            </a:r>
          </a:p>
          <a:p>
            <a:pPr lvl="1">
              <a:buNone/>
            </a:pPr>
            <a:r>
              <a:rPr lang="en-IN" sz="1800" dirty="0" smtClean="0">
                <a:latin typeface="Bell MT" pitchFamily="18" charset="0"/>
              </a:rPr>
              <a:t>                      			             {  board[2][i2] = true;</a:t>
            </a:r>
          </a:p>
          <a:p>
            <a:pPr lvl="1">
              <a:buNone/>
            </a:pPr>
            <a:r>
              <a:rPr lang="en-IN" sz="1800" dirty="0" smtClean="0">
                <a:latin typeface="Bell MT" pitchFamily="18" charset="0"/>
              </a:rPr>
              <a:t>						 for(i3 = 0; i3 &lt; 4; ++i3) </a:t>
            </a:r>
            <a:br>
              <a:rPr lang="en-IN" sz="1800" dirty="0" smtClean="0">
                <a:latin typeface="Bell MT" pitchFamily="18" charset="0"/>
              </a:rPr>
            </a:br>
            <a:r>
              <a:rPr lang="en-IN" sz="1800" dirty="0" smtClean="0">
                <a:latin typeface="Bell MT" pitchFamily="18" charset="0"/>
              </a:rPr>
              <a:t>        			                              {     if(</a:t>
            </a:r>
            <a:r>
              <a:rPr lang="en-IN" sz="1800" dirty="0" err="1" smtClean="0">
                <a:latin typeface="Bell MT" pitchFamily="18" charset="0"/>
              </a:rPr>
              <a:t>isSafe</a:t>
            </a:r>
            <a:r>
              <a:rPr lang="en-IN" sz="1800" dirty="0" smtClean="0">
                <a:latin typeface="Bell MT" pitchFamily="18" charset="0"/>
              </a:rPr>
              <a:t>(board 3, i3)) </a:t>
            </a:r>
          </a:p>
          <a:p>
            <a:pPr lvl="1">
              <a:buNone/>
            </a:pPr>
            <a:r>
              <a:rPr lang="en-IN" sz="1800" dirty="0" smtClean="0">
                <a:latin typeface="Bell MT" pitchFamily="18" charset="0"/>
              </a:rPr>
              <a:t>                      			          		   {  board[3][i3] = true;</a:t>
            </a:r>
          </a:p>
          <a:p>
            <a:pPr lvl="1">
              <a:buNone/>
            </a:pPr>
            <a:r>
              <a:rPr lang="en-US" sz="1800" dirty="0" smtClean="0">
                <a:latin typeface="Bell MT" pitchFamily="18" charset="0"/>
              </a:rPr>
              <a:t>							</a:t>
            </a:r>
            <a:endParaRPr lang="en-IN" sz="1800" dirty="0" smtClean="0">
              <a:latin typeface="Bell MT" pitchFamily="18" charset="0"/>
            </a:endParaRPr>
          </a:p>
          <a:p>
            <a:pPr lvl="1">
              <a:buNone/>
            </a:pPr>
            <a:r>
              <a:rPr lang="en-IN" sz="1800" dirty="0" smtClean="0">
                <a:latin typeface="Bell MT" pitchFamily="18" charset="0"/>
              </a:rPr>
              <a:t>	</a:t>
            </a:r>
          </a:p>
          <a:p>
            <a:pPr lvl="1">
              <a:buNone/>
            </a:pPr>
            <a:r>
              <a:rPr lang="en-IN" sz="1800" dirty="0" smtClean="0">
                <a:latin typeface="Bell MT" pitchFamily="18" charset="0"/>
              </a:rPr>
              <a:t> </a:t>
            </a:r>
            <a:endParaRPr lang="en-IN" sz="1800" dirty="0">
              <a:latin typeface="Bell MT"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lvl="1">
              <a:buNone/>
            </a:pPr>
            <a:r>
              <a:rPr lang="en-IN" sz="2600" dirty="0" smtClean="0">
                <a:latin typeface="Bell MT" pitchFamily="18" charset="0"/>
              </a:rPr>
              <a:t>	{ </a:t>
            </a:r>
            <a:br>
              <a:rPr lang="en-IN" sz="2600" dirty="0" smtClean="0">
                <a:latin typeface="Bell MT" pitchFamily="18" charset="0"/>
              </a:rPr>
            </a:br>
            <a:r>
              <a:rPr lang="en-IN" sz="2600" dirty="0" smtClean="0">
                <a:latin typeface="Bell MT" pitchFamily="18" charset="0"/>
              </a:rPr>
              <a:t>	</a:t>
            </a:r>
            <a:r>
              <a:rPr lang="en-IN" sz="2600" dirty="0" err="1" smtClean="0">
                <a:latin typeface="Bell MT" pitchFamily="18" charset="0"/>
              </a:rPr>
              <a:t>printBoard</a:t>
            </a:r>
            <a:r>
              <a:rPr lang="en-IN" sz="2600" dirty="0" smtClean="0">
                <a:latin typeface="Bell MT" pitchFamily="18" charset="0"/>
              </a:rPr>
              <a:t>(board, 4); </a:t>
            </a:r>
            <a:br>
              <a:rPr lang="en-IN" sz="2600" dirty="0" smtClean="0">
                <a:latin typeface="Bell MT" pitchFamily="18" charset="0"/>
              </a:rPr>
            </a:br>
            <a:r>
              <a:rPr lang="en-IN" sz="2600" dirty="0" smtClean="0">
                <a:latin typeface="Bell MT" pitchFamily="18" charset="0"/>
              </a:rPr>
              <a:t>} </a:t>
            </a:r>
            <a:br>
              <a:rPr lang="en-IN" sz="2600" dirty="0" smtClean="0">
                <a:latin typeface="Bell MT" pitchFamily="18" charset="0"/>
              </a:rPr>
            </a:br>
            <a:r>
              <a:rPr lang="en-IN" sz="2600" dirty="0" smtClean="0">
                <a:latin typeface="Bell MT" pitchFamily="18" charset="0"/>
              </a:rPr>
              <a:t>		board[3][i3] = false; }	 </a:t>
            </a:r>
            <a:br>
              <a:rPr lang="en-IN" sz="2600" dirty="0" smtClean="0">
                <a:latin typeface="Bell MT" pitchFamily="18" charset="0"/>
              </a:rPr>
            </a:br>
            <a:r>
              <a:rPr lang="en-IN" sz="2600" dirty="0" smtClean="0">
                <a:latin typeface="Bell MT" pitchFamily="18" charset="0"/>
              </a:rPr>
              <a:t>		} </a:t>
            </a:r>
            <a:br>
              <a:rPr lang="en-IN" sz="2600" dirty="0" smtClean="0">
                <a:latin typeface="Bell MT" pitchFamily="18" charset="0"/>
              </a:rPr>
            </a:br>
            <a:r>
              <a:rPr lang="en-IN" sz="2600" dirty="0" smtClean="0">
                <a:latin typeface="Bell MT" pitchFamily="18" charset="0"/>
              </a:rPr>
              <a:t>			board[2][i2] = false; 	} </a:t>
            </a:r>
            <a:br>
              <a:rPr lang="en-IN" sz="2600" dirty="0" smtClean="0">
                <a:latin typeface="Bell MT" pitchFamily="18" charset="0"/>
              </a:rPr>
            </a:br>
            <a:r>
              <a:rPr lang="en-IN" sz="2600" dirty="0" smtClean="0">
                <a:latin typeface="Bell MT" pitchFamily="18" charset="0"/>
              </a:rPr>
              <a:t>			} </a:t>
            </a:r>
            <a:br>
              <a:rPr lang="en-IN" sz="2600" dirty="0" smtClean="0">
                <a:latin typeface="Bell MT" pitchFamily="18" charset="0"/>
              </a:rPr>
            </a:br>
            <a:r>
              <a:rPr lang="en-IN" sz="2600" dirty="0" smtClean="0">
                <a:latin typeface="Bell MT" pitchFamily="18" charset="0"/>
              </a:rPr>
              <a:t>				board[1][i1] = false; 	} </a:t>
            </a:r>
            <a:br>
              <a:rPr lang="en-IN" sz="2600" dirty="0" smtClean="0">
                <a:latin typeface="Bell MT" pitchFamily="18" charset="0"/>
              </a:rPr>
            </a:br>
            <a:r>
              <a:rPr lang="en-IN" sz="2600" dirty="0" smtClean="0">
                <a:latin typeface="Bell MT" pitchFamily="18" charset="0"/>
              </a:rPr>
              <a:t>				} </a:t>
            </a:r>
            <a:br>
              <a:rPr lang="en-IN" sz="2600" dirty="0" smtClean="0">
                <a:latin typeface="Bell MT" pitchFamily="18" charset="0"/>
              </a:rPr>
            </a:br>
            <a:r>
              <a:rPr lang="en-IN" sz="2600" dirty="0" smtClean="0">
                <a:latin typeface="Bell MT" pitchFamily="18" charset="0"/>
              </a:rPr>
              <a:t>					board[0][i0] = false; } </a:t>
            </a:r>
            <a:br>
              <a:rPr lang="en-IN" sz="2600" dirty="0" smtClean="0">
                <a:latin typeface="Bell MT" pitchFamily="18" charset="0"/>
              </a:rPr>
            </a:br>
            <a:r>
              <a:rPr lang="en-IN" sz="2600" dirty="0" smtClean="0">
                <a:latin typeface="Bell MT" pitchFamily="18" charset="0"/>
              </a:rPr>
              <a:t>					} </a:t>
            </a:r>
            <a:br>
              <a:rPr lang="en-IN" sz="2600" dirty="0" smtClean="0">
                <a:latin typeface="Bell MT" pitchFamily="18" charset="0"/>
              </a:rPr>
            </a:br>
            <a:endParaRPr lang="en-IN" sz="2600" dirty="0">
              <a:latin typeface="Bell MT"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accent6">
                    <a:lumMod val="50000"/>
                  </a:schemeClr>
                </a:solidFill>
                <a:latin typeface="Bell MT" pitchFamily="18" charset="0"/>
              </a:rPr>
              <a:t>WHY NOT NESTED LOOP</a:t>
            </a:r>
            <a:endParaRPr lang="en-IN" sz="3600"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rmAutofit/>
          </a:bodyPr>
          <a:lstStyle/>
          <a:p>
            <a:pPr>
              <a:lnSpc>
                <a:spcPct val="90000"/>
              </a:lnSpc>
              <a:buFont typeface="Wingdings" pitchFamily="2" charset="2"/>
              <a:buChar char="ü"/>
            </a:pPr>
            <a:r>
              <a:rPr lang="en-IN" sz="2400" dirty="0" smtClean="0">
                <a:latin typeface="Bell MT" pitchFamily="18" charset="0"/>
              </a:rPr>
              <a:t>    The nested loops are not so preferred because .</a:t>
            </a:r>
            <a:r>
              <a:rPr lang="en-US" altLang="zh-CN" sz="2400" dirty="0" smtClean="0">
                <a:solidFill>
                  <a:srgbClr val="000000"/>
                </a:solidFill>
                <a:latin typeface="Bell MT" pitchFamily="18" charset="0"/>
                <a:cs typeface="Andalus" pitchFamily="18" charset="-78"/>
              </a:rPr>
              <a:t> It Does not scale to different sized boards</a:t>
            </a:r>
          </a:p>
          <a:p>
            <a:pPr>
              <a:lnSpc>
                <a:spcPct val="90000"/>
              </a:lnSpc>
              <a:buFont typeface="Wingdings" pitchFamily="2" charset="2"/>
              <a:buChar char="ü"/>
            </a:pPr>
            <a:endParaRPr lang="en-US" altLang="zh-CN" sz="2400" dirty="0" smtClean="0">
              <a:solidFill>
                <a:srgbClr val="000000"/>
              </a:solidFill>
              <a:latin typeface="Bell MT" pitchFamily="18" charset="0"/>
              <a:cs typeface="Andalus" pitchFamily="18" charset="-78"/>
            </a:endParaRPr>
          </a:p>
          <a:p>
            <a:pPr>
              <a:lnSpc>
                <a:spcPct val="90000"/>
              </a:lnSpc>
              <a:buFont typeface="Wingdings" pitchFamily="2" charset="2"/>
              <a:buChar char="ü"/>
            </a:pPr>
            <a:r>
              <a:rPr lang="en-US" altLang="zh-CN" sz="2400" dirty="0" smtClean="0">
                <a:solidFill>
                  <a:srgbClr val="000000"/>
                </a:solidFill>
                <a:latin typeface="Bell MT" pitchFamily="18" charset="0"/>
                <a:cs typeface="Andalus" pitchFamily="18" charset="-78"/>
              </a:rPr>
              <a:t>    You must duplicate identical code (place and remove).  and error in one spot is hard to find</a:t>
            </a:r>
          </a:p>
          <a:p>
            <a:pPr>
              <a:lnSpc>
                <a:spcPct val="90000"/>
              </a:lnSpc>
              <a:buFont typeface="Wingdings" pitchFamily="2" charset="2"/>
              <a:buChar char="ü"/>
            </a:pPr>
            <a:endParaRPr lang="en-IN" sz="2400" dirty="0" smtClean="0">
              <a:latin typeface="Bell MT" pitchFamily="18" charset="0"/>
            </a:endParaRPr>
          </a:p>
          <a:p>
            <a:pPr>
              <a:lnSpc>
                <a:spcPct val="90000"/>
              </a:lnSpc>
              <a:buFont typeface="Wingdings" pitchFamily="2" charset="2"/>
              <a:buChar char="ü"/>
            </a:pPr>
            <a:r>
              <a:rPr lang="en-IN" sz="2400" dirty="0" smtClean="0">
                <a:latin typeface="Bell MT" pitchFamily="18" charset="0"/>
              </a:rPr>
              <a:t>     The problem with this is that it's not very programmer-friendly. We can't vary at runtime the size of the board we're searching</a:t>
            </a:r>
            <a:endParaRPr lang="en-IN" sz="2400"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6">
                    <a:lumMod val="50000"/>
                  </a:schemeClr>
                </a:solidFill>
                <a:latin typeface="Bell MT" pitchFamily="18" charset="0"/>
              </a:rPr>
              <a:t>WHAT IS 8 QUEEN PROBLEM?</a:t>
            </a:r>
            <a:endParaRPr lang="en-IN" sz="3600" dirty="0">
              <a:solidFill>
                <a:schemeClr val="accent6">
                  <a:lumMod val="50000"/>
                </a:schemeClr>
              </a:solidFill>
              <a:latin typeface="Bell MT"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ü"/>
            </a:pPr>
            <a:r>
              <a:rPr lang="en-IN" sz="2400" dirty="0">
                <a:latin typeface="Bell MT" pitchFamily="18" charset="0"/>
                <a:cs typeface="Andalus" pitchFamily="18" charset="-78"/>
              </a:rPr>
              <a:t>The </a:t>
            </a:r>
            <a:r>
              <a:rPr lang="en-IN" sz="2400" b="1" dirty="0">
                <a:solidFill>
                  <a:schemeClr val="accent6">
                    <a:lumMod val="50000"/>
                  </a:schemeClr>
                </a:solidFill>
                <a:latin typeface="Bell MT" pitchFamily="18" charset="0"/>
                <a:cs typeface="Andalus" pitchFamily="18" charset="-78"/>
              </a:rPr>
              <a:t>eight queens puzzle</a:t>
            </a:r>
            <a:r>
              <a:rPr lang="en-IN" sz="2400" dirty="0">
                <a:latin typeface="Bell MT" pitchFamily="18" charset="0"/>
                <a:cs typeface="Andalus" pitchFamily="18" charset="-78"/>
              </a:rPr>
              <a:t> is the problem of placing eight chess queens on an 8×8 chessboard so that no two queens attack each other</a:t>
            </a:r>
            <a:r>
              <a:rPr lang="en-IN" sz="2400" dirty="0" smtClean="0">
                <a:latin typeface="Bell MT" pitchFamily="18" charset="0"/>
                <a:cs typeface="Andalus" pitchFamily="18" charset="-78"/>
              </a:rPr>
              <a:t>.</a:t>
            </a:r>
          </a:p>
          <a:p>
            <a:pPr>
              <a:buFont typeface="Wingdings" pitchFamily="2" charset="2"/>
              <a:buChar char="ü"/>
            </a:pPr>
            <a:r>
              <a:rPr lang="en-IN" sz="2400" dirty="0" smtClean="0">
                <a:latin typeface="Bell MT" pitchFamily="18" charset="0"/>
                <a:cs typeface="Andalus" pitchFamily="18" charset="-78"/>
              </a:rPr>
              <a:t>Thus</a:t>
            </a:r>
            <a:r>
              <a:rPr lang="en-IN" sz="2400" dirty="0">
                <a:latin typeface="Bell MT" pitchFamily="18" charset="0"/>
                <a:cs typeface="Andalus" pitchFamily="18" charset="-78"/>
              </a:rPr>
              <a:t>, a solution requires that no two queens share the same row, column, or diagonal</a:t>
            </a:r>
            <a:r>
              <a:rPr lang="en-IN" sz="2400" dirty="0" smtClean="0">
                <a:latin typeface="Bell MT" pitchFamily="18" charset="0"/>
                <a:cs typeface="Andalus" pitchFamily="18" charset="-78"/>
              </a:rPr>
              <a:t>.</a:t>
            </a:r>
          </a:p>
          <a:p>
            <a:pPr>
              <a:buFont typeface="Wingdings" pitchFamily="2" charset="2"/>
              <a:buChar char="ü"/>
            </a:pPr>
            <a:r>
              <a:rPr lang="en-IN" sz="2400" dirty="0" smtClean="0">
                <a:latin typeface="Bell MT" pitchFamily="18" charset="0"/>
                <a:cs typeface="Andalus" pitchFamily="18" charset="-78"/>
              </a:rPr>
              <a:t>The </a:t>
            </a:r>
            <a:r>
              <a:rPr lang="en-IN" sz="2400" dirty="0">
                <a:latin typeface="Bell MT" pitchFamily="18" charset="0"/>
                <a:cs typeface="Andalus" pitchFamily="18" charset="-78"/>
              </a:rPr>
              <a:t>eight queens puzzle is an example of the more general </a:t>
            </a:r>
            <a:r>
              <a:rPr lang="en-IN" sz="2400" b="1" i="1" dirty="0">
                <a:solidFill>
                  <a:schemeClr val="accent6">
                    <a:lumMod val="50000"/>
                  </a:schemeClr>
                </a:solidFill>
                <a:latin typeface="Bell MT" pitchFamily="18" charset="0"/>
                <a:cs typeface="Andalus" pitchFamily="18" charset="-78"/>
              </a:rPr>
              <a:t>n</a:t>
            </a:r>
            <a:r>
              <a:rPr lang="en-IN" sz="2400" b="1" dirty="0">
                <a:solidFill>
                  <a:schemeClr val="accent6">
                    <a:lumMod val="50000"/>
                  </a:schemeClr>
                </a:solidFill>
                <a:latin typeface="Bell MT" pitchFamily="18" charset="0"/>
                <a:cs typeface="Andalus" pitchFamily="18" charset="-78"/>
              </a:rPr>
              <a:t>-queens problem</a:t>
            </a:r>
            <a:r>
              <a:rPr lang="en-IN" sz="2400" dirty="0">
                <a:latin typeface="Bell MT" pitchFamily="18" charset="0"/>
                <a:cs typeface="Andalus" pitchFamily="18" charset="-78"/>
              </a:rPr>
              <a:t> of placing </a:t>
            </a:r>
            <a:r>
              <a:rPr lang="en-IN" sz="2400" i="1" dirty="0">
                <a:latin typeface="Bell MT" pitchFamily="18" charset="0"/>
                <a:cs typeface="Andalus" pitchFamily="18" charset="-78"/>
              </a:rPr>
              <a:t>n</a:t>
            </a:r>
            <a:r>
              <a:rPr lang="en-IN" sz="2400" dirty="0">
                <a:latin typeface="Bell MT" pitchFamily="18" charset="0"/>
                <a:cs typeface="Andalus" pitchFamily="18" charset="-78"/>
              </a:rPr>
              <a:t> queens on an </a:t>
            </a:r>
            <a:r>
              <a:rPr lang="en-IN" sz="2400" i="1" dirty="0" err="1">
                <a:latin typeface="Bell MT" pitchFamily="18" charset="0"/>
                <a:cs typeface="Andalus" pitchFamily="18" charset="-78"/>
              </a:rPr>
              <a:t>n</a:t>
            </a:r>
            <a:r>
              <a:rPr lang="en-IN" sz="2400" dirty="0" err="1">
                <a:latin typeface="Bell MT" pitchFamily="18" charset="0"/>
                <a:cs typeface="Andalus" pitchFamily="18" charset="-78"/>
              </a:rPr>
              <a:t>×</a:t>
            </a:r>
            <a:r>
              <a:rPr lang="en-IN" sz="2400" i="1" dirty="0" err="1">
                <a:latin typeface="Bell MT" pitchFamily="18" charset="0"/>
                <a:cs typeface="Andalus" pitchFamily="18" charset="-78"/>
              </a:rPr>
              <a:t>n</a:t>
            </a:r>
            <a:r>
              <a:rPr lang="en-IN" sz="2400" dirty="0">
                <a:latin typeface="Bell MT" pitchFamily="18" charset="0"/>
                <a:cs typeface="Andalus" pitchFamily="18" charset="-78"/>
              </a:rPr>
              <a:t> chessboard, where solutions exist for all natural numbers </a:t>
            </a:r>
            <a:r>
              <a:rPr lang="en-IN" sz="2400" i="1" dirty="0">
                <a:latin typeface="Bell MT" pitchFamily="18" charset="0"/>
                <a:cs typeface="Andalus" pitchFamily="18" charset="-78"/>
              </a:rPr>
              <a:t>n</a:t>
            </a:r>
            <a:r>
              <a:rPr lang="en-IN" sz="2400" dirty="0">
                <a:latin typeface="Bell MT" pitchFamily="18" charset="0"/>
                <a:cs typeface="Andalus" pitchFamily="18" charset="-78"/>
              </a:rPr>
              <a:t> with the exception of </a:t>
            </a:r>
            <a:r>
              <a:rPr lang="en-IN" sz="2400" dirty="0" smtClean="0">
                <a:latin typeface="Bell MT" pitchFamily="18" charset="0"/>
                <a:cs typeface="Andalus" pitchFamily="18" charset="-78"/>
              </a:rPr>
              <a:t> </a:t>
            </a:r>
            <a:r>
              <a:rPr lang="en-IN" sz="2400" i="1" dirty="0" smtClean="0">
                <a:latin typeface="Bell MT" pitchFamily="18" charset="0"/>
                <a:cs typeface="Andalus" pitchFamily="18" charset="-78"/>
              </a:rPr>
              <a:t>1, 2 </a:t>
            </a:r>
            <a:r>
              <a:rPr lang="en-IN" sz="2400" i="1" dirty="0">
                <a:latin typeface="Bell MT" pitchFamily="18" charset="0"/>
                <a:cs typeface="Andalus" pitchFamily="18" charset="-78"/>
              </a:rPr>
              <a:t>and 3</a:t>
            </a:r>
            <a:r>
              <a:rPr lang="en-IN" sz="2400" i="1" dirty="0" smtClean="0">
                <a:latin typeface="Bell MT" pitchFamily="18" charset="0"/>
                <a:cs typeface="Andalus" pitchFamily="18" charset="-78"/>
              </a:rPr>
              <a:t>.</a:t>
            </a:r>
          </a:p>
          <a:p>
            <a:pPr>
              <a:buFont typeface="Wingdings" pitchFamily="2" charset="2"/>
              <a:buChar char="ü"/>
            </a:pPr>
            <a:r>
              <a:rPr lang="en-US" sz="2400" dirty="0" smtClean="0">
                <a:latin typeface="Bell MT" pitchFamily="18" charset="0"/>
                <a:cs typeface="Andalus" pitchFamily="18" charset="-78"/>
              </a:rPr>
              <a:t>The solution possibilities are discovered only up to </a:t>
            </a:r>
            <a:r>
              <a:rPr lang="en-US" sz="2400" i="1" dirty="0" smtClean="0">
                <a:latin typeface="Bell MT" pitchFamily="18" charset="0"/>
                <a:cs typeface="Andalus" pitchFamily="18" charset="-78"/>
              </a:rPr>
              <a:t>23 queen</a:t>
            </a:r>
            <a:r>
              <a:rPr lang="en-US" sz="2400" dirty="0" smtClean="0">
                <a:latin typeface="Bell MT" pitchFamily="18" charset="0"/>
                <a:cs typeface="Andalus" pitchFamily="18" charset="-78"/>
              </a:rPr>
              <a:t>.</a:t>
            </a:r>
            <a:endParaRPr lang="en-IN" sz="2400" dirty="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4525963"/>
          </a:xfrm>
          <a:ln>
            <a:solidFill>
              <a:schemeClr val="bg1"/>
            </a:solidFill>
          </a:ln>
        </p:spPr>
        <p:txBody>
          <a:bodyPr>
            <a:normAutofit/>
          </a:bodyPr>
          <a:lstStyle/>
          <a:p>
            <a:pPr>
              <a:buFont typeface="Wingdings" pitchFamily="2" charset="2"/>
              <a:buChar char="ü"/>
            </a:pPr>
            <a:r>
              <a:rPr lang="en-IN" sz="2400" dirty="0" smtClean="0">
                <a:latin typeface="Bell MT" pitchFamily="18" charset="0"/>
              </a:rPr>
              <a:t>The major advantage of the backtracking algorithm is the </a:t>
            </a:r>
            <a:r>
              <a:rPr lang="en-IN" sz="2400" dirty="0" err="1" smtClean="0">
                <a:latin typeface="Bell MT" pitchFamily="18" charset="0"/>
              </a:rPr>
              <a:t>abillity</a:t>
            </a:r>
            <a:r>
              <a:rPr lang="en-IN" sz="2400" dirty="0" smtClean="0">
                <a:latin typeface="Bell MT" pitchFamily="18" charset="0"/>
              </a:rPr>
              <a:t> to find and count all the possible solutions rather than just one while offering decent speed. </a:t>
            </a:r>
          </a:p>
          <a:p>
            <a:pPr>
              <a:buFont typeface="Wingdings" pitchFamily="2" charset="2"/>
              <a:buChar char="ü"/>
            </a:pPr>
            <a:endParaRPr lang="en-IN" sz="2400" dirty="0" smtClean="0">
              <a:latin typeface="Bell MT" pitchFamily="18" charset="0"/>
            </a:endParaRPr>
          </a:p>
          <a:p>
            <a:pPr>
              <a:buFont typeface="Wingdings" pitchFamily="2" charset="2"/>
              <a:buChar char="ü"/>
            </a:pPr>
            <a:r>
              <a:rPr lang="en-IN" sz="2400" dirty="0" smtClean="0">
                <a:latin typeface="Bell MT" pitchFamily="18" charset="0"/>
              </a:rPr>
              <a:t>If we go through the algorithm for 8 queens 981 queen moves (876 position tests plus 105 backtracks) are required for the first solution alone. 16,704 moves (14,852 tests and 1852 backtracks) are needed to find all 92 solutions. </a:t>
            </a:r>
          </a:p>
          <a:p>
            <a:pPr>
              <a:buFont typeface="Wingdings" pitchFamily="2" charset="2"/>
              <a:buChar char="ü"/>
            </a:pPr>
            <a:r>
              <a:rPr lang="en-IN" sz="2400" dirty="0" smtClean="0">
                <a:latin typeface="Bell MT" pitchFamily="18" charset="0"/>
              </a:rPr>
              <a:t>Given those figures, it's easy to see why the solution is best left to computers.</a:t>
            </a:r>
          </a:p>
          <a:p>
            <a:pPr>
              <a:buFont typeface="Wingdings" pitchFamily="2" charset="2"/>
              <a:buChar char="ü"/>
            </a:pPr>
            <a:endParaRPr lang="en-IN" sz="2400" dirty="0">
              <a:latin typeface="Bell MT"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42918"/>
            <a:ext cx="8229600" cy="5072098"/>
          </a:xfrm>
          <a:ln>
            <a:solidFill>
              <a:schemeClr val="bg1"/>
            </a:solidFill>
          </a:ln>
        </p:spPr>
        <p:txBody>
          <a:bodyPr>
            <a:normAutofit/>
          </a:bodyPr>
          <a:lstStyle/>
          <a:p>
            <a:pPr>
              <a:buNone/>
            </a:pPr>
            <a:endParaRPr lang="en-US" sz="6000" dirty="0" smtClean="0">
              <a:solidFill>
                <a:schemeClr val="accent6">
                  <a:lumMod val="50000"/>
                </a:schemeClr>
              </a:solidFill>
              <a:latin typeface="Bell MT" pitchFamily="18" charset="0"/>
            </a:endParaRPr>
          </a:p>
          <a:p>
            <a:pPr>
              <a:buNone/>
            </a:pPr>
            <a:r>
              <a:rPr lang="en-US" sz="6000" dirty="0" smtClean="0">
                <a:solidFill>
                  <a:schemeClr val="accent6">
                    <a:lumMod val="50000"/>
                  </a:schemeClr>
                </a:solidFill>
                <a:latin typeface="Bell MT" pitchFamily="18" charset="0"/>
              </a:rPr>
              <a:t>         </a:t>
            </a:r>
          </a:p>
          <a:p>
            <a:pPr>
              <a:buNone/>
            </a:pPr>
            <a:r>
              <a:rPr lang="en-US" sz="6000" dirty="0" smtClean="0">
                <a:solidFill>
                  <a:schemeClr val="accent6">
                    <a:lumMod val="50000"/>
                  </a:schemeClr>
                </a:solidFill>
                <a:latin typeface="Bell MT" pitchFamily="18" charset="0"/>
              </a:rPr>
              <a:t>         THANK YOU</a:t>
            </a:r>
          </a:p>
          <a:p>
            <a:pPr>
              <a:buNone/>
            </a:pPr>
            <a:endParaRPr lang="en-IN" sz="6000" dirty="0">
              <a:solidFill>
                <a:schemeClr val="accent6">
                  <a:lumMod val="50000"/>
                </a:schemeClr>
              </a:solidFill>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Bell MT" pitchFamily="18" charset="0"/>
              </a:rPr>
              <a:t>PROBLEM INVENTOR</a:t>
            </a:r>
            <a:endParaRPr lang="en-IN" sz="4000"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642910" y="2643182"/>
            <a:ext cx="8229600" cy="1828800"/>
          </a:xfrm>
        </p:spPr>
        <p:txBody>
          <a:bodyPr>
            <a:noAutofit/>
          </a:bodyPr>
          <a:lstStyle/>
          <a:p>
            <a:pPr>
              <a:buFont typeface="Wingdings" pitchFamily="2" charset="2"/>
              <a:buChar char="ü"/>
            </a:pPr>
            <a:r>
              <a:rPr lang="en-IN" sz="2400" dirty="0">
                <a:latin typeface="Bell MT" pitchFamily="18" charset="0"/>
                <a:cs typeface="Andalus" pitchFamily="18" charset="-78"/>
              </a:rPr>
              <a:t>The puzzle was originally proposed in 1848 by the chess player </a:t>
            </a:r>
            <a:r>
              <a:rPr lang="en-IN" sz="2400" b="1" i="1" dirty="0">
                <a:solidFill>
                  <a:schemeClr val="accent6">
                    <a:lumMod val="50000"/>
                  </a:schemeClr>
                </a:solidFill>
                <a:latin typeface="Bell MT" pitchFamily="18" charset="0"/>
                <a:cs typeface="Andalus" pitchFamily="18" charset="-78"/>
              </a:rPr>
              <a:t>Max </a:t>
            </a:r>
            <a:r>
              <a:rPr lang="en-IN" sz="2400" b="1" i="1" dirty="0" err="1">
                <a:solidFill>
                  <a:schemeClr val="accent6">
                    <a:lumMod val="50000"/>
                  </a:schemeClr>
                </a:solidFill>
                <a:latin typeface="Bell MT" pitchFamily="18" charset="0"/>
                <a:cs typeface="Andalus" pitchFamily="18" charset="-78"/>
              </a:rPr>
              <a:t>Bezzel</a:t>
            </a:r>
            <a:r>
              <a:rPr lang="en-IN" sz="2400" dirty="0">
                <a:solidFill>
                  <a:schemeClr val="accent6">
                    <a:lumMod val="50000"/>
                  </a:schemeClr>
                </a:solidFill>
                <a:latin typeface="Bell MT" pitchFamily="18" charset="0"/>
                <a:cs typeface="Andalus" pitchFamily="18" charset="-78"/>
              </a:rPr>
              <a:t>, </a:t>
            </a:r>
            <a:r>
              <a:rPr lang="en-IN" sz="2400" dirty="0">
                <a:latin typeface="Bell MT" pitchFamily="18" charset="0"/>
                <a:cs typeface="Andalus" pitchFamily="18" charset="-78"/>
              </a:rPr>
              <a:t>and over the years, many mathematicians, including Gauss, have worked on this puzzle and its generalized n-queens problem. </a:t>
            </a:r>
            <a:endParaRPr lang="en-IN" sz="2400" dirty="0" smtClean="0">
              <a:latin typeface="Bell MT" pitchFamily="18" charset="0"/>
              <a:cs typeface="Andalus" pitchFamily="18" charset="-78"/>
            </a:endParaRPr>
          </a:p>
          <a:p>
            <a:pPr>
              <a:buFont typeface="Wingdings" pitchFamily="2" charset="2"/>
              <a:buChar char="ü"/>
            </a:pPr>
            <a:endParaRPr lang="en-IN" sz="2400" dirty="0" smtClean="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latin typeface="Bell MT" pitchFamily="18" charset="0"/>
              </a:rPr>
              <a:t>SOLUTION INVENTOR</a:t>
            </a:r>
            <a:endParaRPr lang="en-IN" dirty="0">
              <a:solidFill>
                <a:schemeClr val="accent6">
                  <a:lumMod val="50000"/>
                </a:schemeClr>
              </a:solidFill>
              <a:latin typeface="Bell MT" pitchFamily="18" charset="0"/>
            </a:endParaRPr>
          </a:p>
        </p:txBody>
      </p:sp>
      <p:sp>
        <p:nvSpPr>
          <p:cNvPr id="3" name="Content Placeholder 2"/>
          <p:cNvSpPr>
            <a:spLocks noGrp="1"/>
          </p:cNvSpPr>
          <p:nvPr>
            <p:ph idx="1"/>
          </p:nvPr>
        </p:nvSpPr>
        <p:spPr>
          <a:xfrm>
            <a:off x="457200" y="1600200"/>
            <a:ext cx="8229600" cy="4829196"/>
          </a:xfrm>
        </p:spPr>
        <p:txBody>
          <a:bodyPr>
            <a:normAutofit lnSpcReduction="10000"/>
          </a:bodyPr>
          <a:lstStyle/>
          <a:p>
            <a:pPr>
              <a:buFont typeface="Wingdings" pitchFamily="2" charset="2"/>
              <a:buChar char="ü"/>
            </a:pPr>
            <a:r>
              <a:rPr lang="en-IN" sz="2400" dirty="0" smtClean="0">
                <a:latin typeface="Bell MT" pitchFamily="18" charset="0"/>
                <a:cs typeface="Andalus" pitchFamily="18" charset="-78"/>
              </a:rPr>
              <a:t>The first solution for 8 queens were provided by </a:t>
            </a:r>
            <a:r>
              <a:rPr lang="en-IN" sz="2400" b="1" i="1" dirty="0" smtClean="0">
                <a:latin typeface="Bell MT" pitchFamily="18" charset="0"/>
                <a:cs typeface="Andalus" pitchFamily="18" charset="-78"/>
              </a:rPr>
              <a:t>Franz </a:t>
            </a:r>
            <a:r>
              <a:rPr lang="en-IN" sz="2400" b="1" i="1" dirty="0" err="1" smtClean="0">
                <a:latin typeface="Bell MT" pitchFamily="18" charset="0"/>
                <a:cs typeface="Andalus" pitchFamily="18" charset="-78"/>
              </a:rPr>
              <a:t>Nauck</a:t>
            </a:r>
            <a:r>
              <a:rPr lang="en-IN" sz="2400" b="1" i="1" dirty="0" smtClean="0">
                <a:latin typeface="Bell MT" pitchFamily="18" charset="0"/>
                <a:cs typeface="Andalus" pitchFamily="18" charset="-78"/>
              </a:rPr>
              <a:t> </a:t>
            </a:r>
            <a:r>
              <a:rPr lang="en-IN" sz="2400" dirty="0" smtClean="0">
                <a:latin typeface="Bell MT" pitchFamily="18" charset="0"/>
                <a:cs typeface="Andalus" pitchFamily="18" charset="-78"/>
              </a:rPr>
              <a:t>in 1850. </a:t>
            </a:r>
            <a:r>
              <a:rPr lang="en-IN" sz="2400" dirty="0" err="1" smtClean="0">
                <a:latin typeface="Bell MT" pitchFamily="18" charset="0"/>
                <a:cs typeface="Andalus" pitchFamily="18" charset="-78"/>
              </a:rPr>
              <a:t>Nauck</a:t>
            </a:r>
            <a:r>
              <a:rPr lang="en-IN" sz="2400" dirty="0" smtClean="0">
                <a:latin typeface="Bell MT" pitchFamily="18" charset="0"/>
                <a:cs typeface="Andalus" pitchFamily="18" charset="-78"/>
              </a:rPr>
              <a:t> also extended the puzzle to n-queens problem (on an </a:t>
            </a:r>
            <a:r>
              <a:rPr lang="en-IN" sz="2400" dirty="0" err="1" smtClean="0">
                <a:latin typeface="Bell MT" pitchFamily="18" charset="0"/>
                <a:cs typeface="Andalus" pitchFamily="18" charset="-78"/>
              </a:rPr>
              <a:t>n×n</a:t>
            </a:r>
            <a:r>
              <a:rPr lang="en-IN" sz="2400" dirty="0" smtClean="0">
                <a:latin typeface="Bell MT" pitchFamily="18" charset="0"/>
                <a:cs typeface="Andalus" pitchFamily="18" charset="-78"/>
              </a:rPr>
              <a:t> board—a chessboard of arbitrary size). </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In 1874, S. </a:t>
            </a:r>
            <a:r>
              <a:rPr lang="en-IN" sz="2400" b="1" i="1" dirty="0" err="1" smtClean="0">
                <a:latin typeface="Bell MT" pitchFamily="18" charset="0"/>
                <a:cs typeface="Andalus" pitchFamily="18" charset="-78"/>
              </a:rPr>
              <a:t>Günther</a:t>
            </a:r>
            <a:r>
              <a:rPr lang="en-IN" sz="2400" dirty="0" smtClean="0">
                <a:latin typeface="Bell MT" pitchFamily="18" charset="0"/>
                <a:cs typeface="Andalus" pitchFamily="18" charset="-78"/>
              </a:rPr>
              <a:t> proposed a method of finding solutions by using determinants, and </a:t>
            </a:r>
            <a:r>
              <a:rPr lang="en-IN" sz="2400" b="1" i="1" dirty="0" smtClean="0">
                <a:latin typeface="Bell MT" pitchFamily="18" charset="0"/>
                <a:cs typeface="Andalus" pitchFamily="18" charset="-78"/>
              </a:rPr>
              <a:t>J.W.L. </a:t>
            </a:r>
            <a:r>
              <a:rPr lang="en-IN" sz="2400" b="1" i="1" dirty="0" err="1" smtClean="0">
                <a:latin typeface="Bell MT" pitchFamily="18" charset="0"/>
                <a:cs typeface="Andalus" pitchFamily="18" charset="-78"/>
              </a:rPr>
              <a:t>Glaisher</a:t>
            </a:r>
            <a:r>
              <a:rPr lang="en-IN" sz="2400" dirty="0" smtClean="0">
                <a:latin typeface="Bell MT" pitchFamily="18" charset="0"/>
                <a:cs typeface="Andalus" pitchFamily="18" charset="-78"/>
              </a:rPr>
              <a:t> refined this approach.</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b="1" i="1" dirty="0" err="1" smtClean="0">
                <a:latin typeface="Bell MT" pitchFamily="18" charset="0"/>
                <a:cs typeface="Andalus" pitchFamily="18" charset="-78"/>
              </a:rPr>
              <a:t>Edsger</a:t>
            </a:r>
            <a:r>
              <a:rPr lang="en-IN" sz="2400" b="1" i="1" dirty="0" smtClean="0">
                <a:latin typeface="Bell MT" pitchFamily="18" charset="0"/>
                <a:cs typeface="Andalus" pitchFamily="18" charset="-78"/>
              </a:rPr>
              <a:t> Dijkstra</a:t>
            </a:r>
            <a:r>
              <a:rPr lang="en-IN" sz="2400" dirty="0" smtClean="0">
                <a:latin typeface="Bell MT" pitchFamily="18" charset="0"/>
                <a:cs typeface="Andalus" pitchFamily="18" charset="-78"/>
              </a:rPr>
              <a:t> used this problem in 1972 to illustrate the power of what he called structured programming. </a:t>
            </a:r>
          </a:p>
          <a:p>
            <a:pPr>
              <a:buFont typeface="Wingdings" pitchFamily="2" charset="2"/>
              <a:buChar char="ü"/>
            </a:pPr>
            <a:endParaRPr lang="en-IN" sz="2400" dirty="0" smtClean="0">
              <a:latin typeface="Bell MT" pitchFamily="18" charset="0"/>
              <a:cs typeface="Andalus" pitchFamily="18" charset="-78"/>
            </a:endParaRPr>
          </a:p>
          <a:p>
            <a:pPr>
              <a:buFont typeface="Wingdings" pitchFamily="2" charset="2"/>
              <a:buChar char="ü"/>
            </a:pPr>
            <a:r>
              <a:rPr lang="en-IN" sz="2400" dirty="0" smtClean="0">
                <a:latin typeface="Bell MT" pitchFamily="18" charset="0"/>
                <a:cs typeface="Andalus" pitchFamily="18" charset="-78"/>
              </a:rPr>
              <a:t>He published a highly detailed description of the development of a </a:t>
            </a:r>
            <a:r>
              <a:rPr lang="en-IN" sz="2400" b="1" i="1" dirty="0" smtClean="0">
                <a:latin typeface="Bell MT" pitchFamily="18" charset="0"/>
                <a:cs typeface="Andalus" pitchFamily="18" charset="-78"/>
              </a:rPr>
              <a:t>depth-first backtracking algorithm</a:t>
            </a:r>
            <a:r>
              <a:rPr lang="en-IN" sz="2400" dirty="0" smtClean="0">
                <a:latin typeface="Bell MT" pitchFamily="18" charset="0"/>
                <a:cs typeface="Andalus" pitchFamily="18" charset="-78"/>
              </a:rPr>
              <a:t>.</a:t>
            </a:r>
          </a:p>
          <a:p>
            <a:pPr>
              <a:buFont typeface="Wingdings" pitchFamily="2" charset="2"/>
              <a:buChar char="ü"/>
            </a:pPr>
            <a:endParaRPr lang="en-IN" sz="2400" dirty="0">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071546"/>
            <a:ext cx="3429024" cy="4572032"/>
          </a:xfrm>
        </p:spPr>
        <p:txBody>
          <a:bodyPr>
            <a:noAutofit/>
          </a:bodyPr>
          <a:lstStyle/>
          <a:p>
            <a:pPr algn="l" eaLnBrk="0" hangingPunct="0"/>
            <a:r>
              <a:rPr lang="en-US" sz="2400" b="1" dirty="0" smtClean="0">
                <a:latin typeface="Bell MT" pitchFamily="18" charset="0"/>
                <a:cs typeface="Andalus" pitchFamily="18" charset="-78"/>
              </a:rPr>
              <a:t>Formulation :</a:t>
            </a:r>
            <a:br>
              <a:rPr lang="en-US" sz="2400" b="1" dirty="0" smtClean="0">
                <a:latin typeface="Bell MT" pitchFamily="18" charset="0"/>
                <a:cs typeface="Andalus" pitchFamily="18" charset="-78"/>
              </a:rPr>
            </a:br>
            <a:r>
              <a:rPr lang="en-US" sz="2400" dirty="0" smtClean="0">
                <a:latin typeface="Bell MT" pitchFamily="18" charset="0"/>
                <a:cs typeface="Andalus" pitchFamily="18" charset="-78"/>
              </a:rPr>
              <a:t/>
            </a:r>
            <a:br>
              <a:rPr lang="en-US" sz="2400" dirty="0" smtClean="0">
                <a:latin typeface="Bell MT" pitchFamily="18" charset="0"/>
                <a:cs typeface="Andalus" pitchFamily="18" charset="-78"/>
              </a:rPr>
            </a:br>
            <a:r>
              <a:rPr lang="en-US" sz="2400" dirty="0" smtClean="0">
                <a:latin typeface="Bell MT" pitchFamily="18" charset="0"/>
                <a:cs typeface="Andalus" pitchFamily="18" charset="-78"/>
              </a:rPr>
              <a:t> </a:t>
            </a:r>
            <a:r>
              <a:rPr lang="en-US" sz="2400" b="1" dirty="0" smtClean="0">
                <a:solidFill>
                  <a:schemeClr val="accent2"/>
                </a:solidFill>
                <a:latin typeface="Bell MT" pitchFamily="18" charset="0"/>
                <a:cs typeface="Andalus" pitchFamily="18" charset="-78"/>
              </a:rPr>
              <a:t>States</a:t>
            </a:r>
            <a:r>
              <a:rPr lang="en-US" sz="2400" dirty="0" smtClean="0">
                <a:latin typeface="Bell MT" pitchFamily="18" charset="0"/>
                <a:cs typeface="Andalus" pitchFamily="18" charset="-78"/>
              </a:rPr>
              <a:t>: any arrangement of  0 to 8 queens on the board</a:t>
            </a:r>
            <a:br>
              <a:rPr lang="en-US" sz="2400" dirty="0" smtClean="0">
                <a:latin typeface="Bell MT" pitchFamily="18" charset="0"/>
                <a:cs typeface="Andalus" pitchFamily="18" charset="-78"/>
              </a:rPr>
            </a:br>
            <a:r>
              <a:rPr lang="en-US" sz="2400" dirty="0" smtClean="0">
                <a:latin typeface="Bell MT" pitchFamily="18" charset="0"/>
                <a:cs typeface="Andalus" pitchFamily="18" charset="-78"/>
              </a:rPr>
              <a:t> </a:t>
            </a:r>
            <a:r>
              <a:rPr lang="en-US" sz="2400" b="1" dirty="0" smtClean="0">
                <a:solidFill>
                  <a:schemeClr val="accent2"/>
                </a:solidFill>
                <a:latin typeface="Bell MT" pitchFamily="18" charset="0"/>
                <a:cs typeface="Andalus" pitchFamily="18" charset="-78"/>
              </a:rPr>
              <a:t>Initial state</a:t>
            </a:r>
            <a:r>
              <a:rPr lang="en-US" sz="2400" dirty="0" smtClean="0">
                <a:latin typeface="Bell MT" pitchFamily="18" charset="0"/>
                <a:cs typeface="Andalus" pitchFamily="18" charset="-78"/>
              </a:rPr>
              <a:t>: 0 queens on   the  board</a:t>
            </a:r>
            <a:br>
              <a:rPr lang="en-US" sz="2400" dirty="0" smtClean="0">
                <a:latin typeface="Bell MT" pitchFamily="18" charset="0"/>
                <a:cs typeface="Andalus" pitchFamily="18" charset="-78"/>
              </a:rPr>
            </a:br>
            <a:r>
              <a:rPr lang="en-US" sz="2400" dirty="0" smtClean="0">
                <a:latin typeface="Bell MT" pitchFamily="18" charset="0"/>
                <a:cs typeface="Andalus" pitchFamily="18" charset="-78"/>
              </a:rPr>
              <a:t> </a:t>
            </a:r>
            <a:r>
              <a:rPr lang="en-US" sz="2400" b="1" dirty="0" smtClean="0">
                <a:solidFill>
                  <a:schemeClr val="accent2"/>
                </a:solidFill>
                <a:latin typeface="Bell MT" pitchFamily="18" charset="0"/>
                <a:cs typeface="Andalus" pitchFamily="18" charset="-78"/>
              </a:rPr>
              <a:t>Successor function</a:t>
            </a:r>
            <a:r>
              <a:rPr lang="en-US" sz="2400" dirty="0" smtClean="0">
                <a:latin typeface="Bell MT" pitchFamily="18" charset="0"/>
                <a:cs typeface="Andalus" pitchFamily="18" charset="-78"/>
              </a:rPr>
              <a:t>: add a queen in any square</a:t>
            </a:r>
            <a:br>
              <a:rPr lang="en-US" sz="2400" dirty="0" smtClean="0">
                <a:latin typeface="Bell MT" pitchFamily="18" charset="0"/>
                <a:cs typeface="Andalus" pitchFamily="18" charset="-78"/>
              </a:rPr>
            </a:br>
            <a:r>
              <a:rPr lang="en-US" sz="2400" b="1" dirty="0" smtClean="0">
                <a:solidFill>
                  <a:schemeClr val="accent2"/>
                </a:solidFill>
                <a:latin typeface="Bell MT" pitchFamily="18" charset="0"/>
                <a:cs typeface="Andalus" pitchFamily="18" charset="-78"/>
              </a:rPr>
              <a:t>Goal test</a:t>
            </a:r>
            <a:r>
              <a:rPr lang="en-US" sz="2400" dirty="0" smtClean="0">
                <a:latin typeface="Bell MT" pitchFamily="18" charset="0"/>
                <a:cs typeface="Andalus" pitchFamily="18" charset="-78"/>
              </a:rPr>
              <a:t>: 8 queens on the board, none attacked</a:t>
            </a:r>
            <a:br>
              <a:rPr lang="en-US" sz="2400" dirty="0" smtClean="0">
                <a:latin typeface="Bell MT" pitchFamily="18" charset="0"/>
                <a:cs typeface="Andalus" pitchFamily="18" charset="-78"/>
              </a:rPr>
            </a:br>
            <a:endParaRPr lang="en-IN" sz="2400" dirty="0">
              <a:latin typeface="Bell MT" pitchFamily="18" charset="0"/>
              <a:cs typeface="Andalus" pitchFamily="18" charset="-78"/>
            </a:endParaRPr>
          </a:p>
        </p:txBody>
      </p:sp>
      <p:pic>
        <p:nvPicPr>
          <p:cNvPr id="16" name="Picture 2"/>
          <p:cNvPicPr>
            <a:picLocks noChangeAspect="1" noChangeArrowheads="1"/>
          </p:cNvPicPr>
          <p:nvPr/>
        </p:nvPicPr>
        <p:blipFill>
          <a:blip r:embed="rId2" cstate="print"/>
          <a:srcRect/>
          <a:stretch>
            <a:fillRect/>
          </a:stretch>
        </p:blipFill>
        <p:spPr bwMode="auto">
          <a:xfrm rot="5400000">
            <a:off x="3714744" y="1000108"/>
            <a:ext cx="5072098" cy="5072098"/>
          </a:xfrm>
          <a:prstGeom prst="rect">
            <a:avLst/>
          </a:prstGeom>
          <a:noFill/>
          <a:ln w="9525">
            <a:noFill/>
            <a:miter lim="800000"/>
            <a:headEnd/>
            <a:tailEnd/>
          </a:ln>
          <a:effectLst/>
        </p:spPr>
      </p:pic>
      <p:pic>
        <p:nvPicPr>
          <p:cNvPr id="17" name="Picture 2" descr="D:\Thiran\Pictures\1300131811_admin_privilege.png"/>
          <p:cNvPicPr>
            <a:picLocks noChangeAspect="1" noChangeArrowheads="1"/>
          </p:cNvPicPr>
          <p:nvPr/>
        </p:nvPicPr>
        <p:blipFill>
          <a:blip r:embed="rId3" cstate="print"/>
          <a:srcRect/>
          <a:stretch>
            <a:fillRect/>
          </a:stretch>
        </p:blipFill>
        <p:spPr bwMode="auto">
          <a:xfrm>
            <a:off x="4071934" y="1428736"/>
            <a:ext cx="500066" cy="500066"/>
          </a:xfrm>
          <a:prstGeom prst="rect">
            <a:avLst/>
          </a:prstGeom>
          <a:noFill/>
        </p:spPr>
      </p:pic>
      <p:pic>
        <p:nvPicPr>
          <p:cNvPr id="18" name="Picture 2" descr="D:\Thiran\Pictures\1300131811_admin_privilege.png"/>
          <p:cNvPicPr>
            <a:picLocks noChangeAspect="1" noChangeArrowheads="1"/>
          </p:cNvPicPr>
          <p:nvPr/>
        </p:nvPicPr>
        <p:blipFill>
          <a:blip r:embed="rId3" cstate="print"/>
          <a:srcRect/>
          <a:stretch>
            <a:fillRect/>
          </a:stretch>
        </p:blipFill>
        <p:spPr bwMode="auto">
          <a:xfrm>
            <a:off x="4643438" y="3571876"/>
            <a:ext cx="500066" cy="500066"/>
          </a:xfrm>
          <a:prstGeom prst="rect">
            <a:avLst/>
          </a:prstGeom>
          <a:noFill/>
        </p:spPr>
      </p:pic>
      <p:pic>
        <p:nvPicPr>
          <p:cNvPr id="19" name="Picture 2" descr="D:\Thiran\Pictures\1300131811_admin_privilege.png"/>
          <p:cNvPicPr>
            <a:picLocks noChangeAspect="1" noChangeArrowheads="1"/>
          </p:cNvPicPr>
          <p:nvPr/>
        </p:nvPicPr>
        <p:blipFill>
          <a:blip r:embed="rId3" cstate="print"/>
          <a:srcRect/>
          <a:stretch>
            <a:fillRect/>
          </a:stretch>
        </p:blipFill>
        <p:spPr bwMode="auto">
          <a:xfrm>
            <a:off x="5715008" y="4071942"/>
            <a:ext cx="500066" cy="500066"/>
          </a:xfrm>
          <a:prstGeom prst="rect">
            <a:avLst/>
          </a:prstGeom>
          <a:noFill/>
        </p:spPr>
      </p:pic>
      <p:pic>
        <p:nvPicPr>
          <p:cNvPr id="20" name="Picture 2" descr="D:\Thiran\Pictures\1300131811_admin_privilege.png"/>
          <p:cNvPicPr>
            <a:picLocks noChangeAspect="1" noChangeArrowheads="1"/>
          </p:cNvPicPr>
          <p:nvPr/>
        </p:nvPicPr>
        <p:blipFill>
          <a:blip r:embed="rId3" cstate="print"/>
          <a:srcRect/>
          <a:stretch>
            <a:fillRect/>
          </a:stretch>
        </p:blipFill>
        <p:spPr bwMode="auto">
          <a:xfrm>
            <a:off x="5214942" y="5143512"/>
            <a:ext cx="500066" cy="500066"/>
          </a:xfrm>
          <a:prstGeom prst="rect">
            <a:avLst/>
          </a:prstGeom>
          <a:noFill/>
        </p:spPr>
      </p:pic>
      <p:pic>
        <p:nvPicPr>
          <p:cNvPr id="21" name="Picture 2" descr="D:\Thiran\Pictures\1300131811_admin_privilege.png"/>
          <p:cNvPicPr>
            <a:picLocks noChangeAspect="1" noChangeArrowheads="1"/>
          </p:cNvPicPr>
          <p:nvPr/>
        </p:nvPicPr>
        <p:blipFill>
          <a:blip r:embed="rId3" cstate="print"/>
          <a:srcRect/>
          <a:stretch>
            <a:fillRect/>
          </a:stretch>
        </p:blipFill>
        <p:spPr bwMode="auto">
          <a:xfrm>
            <a:off x="6786578" y="4643446"/>
            <a:ext cx="500066" cy="500066"/>
          </a:xfrm>
          <a:prstGeom prst="rect">
            <a:avLst/>
          </a:prstGeom>
          <a:noFill/>
        </p:spPr>
      </p:pic>
      <p:pic>
        <p:nvPicPr>
          <p:cNvPr id="22" name="Picture 2" descr="D:\Thiran\Pictures\1300131811_admin_privilege.png"/>
          <p:cNvPicPr>
            <a:picLocks noChangeAspect="1" noChangeArrowheads="1"/>
          </p:cNvPicPr>
          <p:nvPr/>
        </p:nvPicPr>
        <p:blipFill>
          <a:blip r:embed="rId3" cstate="print"/>
          <a:srcRect/>
          <a:stretch>
            <a:fillRect/>
          </a:stretch>
        </p:blipFill>
        <p:spPr bwMode="auto">
          <a:xfrm>
            <a:off x="6215074" y="2428868"/>
            <a:ext cx="500066" cy="500066"/>
          </a:xfrm>
          <a:prstGeom prst="rect">
            <a:avLst/>
          </a:prstGeom>
          <a:noFill/>
        </p:spPr>
      </p:pic>
      <p:pic>
        <p:nvPicPr>
          <p:cNvPr id="23" name="Picture 2" descr="D:\Thiran\Pictures\1300131811_admin_privilege.png"/>
          <p:cNvPicPr>
            <a:picLocks noChangeAspect="1" noChangeArrowheads="1"/>
          </p:cNvPicPr>
          <p:nvPr/>
        </p:nvPicPr>
        <p:blipFill>
          <a:blip r:embed="rId3" cstate="print"/>
          <a:srcRect/>
          <a:stretch>
            <a:fillRect/>
          </a:stretch>
        </p:blipFill>
        <p:spPr bwMode="auto">
          <a:xfrm>
            <a:off x="7858148" y="3000372"/>
            <a:ext cx="500066" cy="500066"/>
          </a:xfrm>
          <a:prstGeom prst="rect">
            <a:avLst/>
          </a:prstGeom>
          <a:noFill/>
        </p:spPr>
      </p:pic>
      <p:pic>
        <p:nvPicPr>
          <p:cNvPr id="24" name="Picture 2" descr="D:\Thiran\Pictures\1300131811_admin_privilege.png"/>
          <p:cNvPicPr>
            <a:picLocks noChangeAspect="1" noChangeArrowheads="1"/>
          </p:cNvPicPr>
          <p:nvPr/>
        </p:nvPicPr>
        <p:blipFill>
          <a:blip r:embed="rId3" cstate="print"/>
          <a:srcRect/>
          <a:stretch>
            <a:fillRect/>
          </a:stretch>
        </p:blipFill>
        <p:spPr bwMode="auto">
          <a:xfrm>
            <a:off x="7358082" y="1928802"/>
            <a:ext cx="500066" cy="500066"/>
          </a:xfrm>
          <a:prstGeom prst="rect">
            <a:avLst/>
          </a:prstGeom>
          <a:noFill/>
        </p:spPr>
      </p:pic>
      <p:sp>
        <p:nvSpPr>
          <p:cNvPr id="25" name="Up Arrow 24"/>
          <p:cNvSpPr/>
          <p:nvPr/>
        </p:nvSpPr>
        <p:spPr>
          <a:xfrm>
            <a:off x="5828388" y="1428736"/>
            <a:ext cx="243810" cy="2643206"/>
          </a:xfrm>
          <a:prstGeom prst="up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6" name="Right Arrow 25"/>
          <p:cNvSpPr/>
          <p:nvPr/>
        </p:nvSpPr>
        <p:spPr>
          <a:xfrm>
            <a:off x="6286512" y="4286256"/>
            <a:ext cx="2143140" cy="214314"/>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rot="10800000">
            <a:off x="4143371" y="4221093"/>
            <a:ext cx="1505155" cy="208039"/>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rot="18943743">
            <a:off x="5769431" y="2960197"/>
            <a:ext cx="3093090" cy="222664"/>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rot="13567060">
            <a:off x="3839985" y="3193210"/>
            <a:ext cx="2146020" cy="228993"/>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rot="8098847">
            <a:off x="4424974" y="5002410"/>
            <a:ext cx="1505155" cy="208039"/>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rot="2846718">
            <a:off x="6103108" y="5034866"/>
            <a:ext cx="1505155" cy="208039"/>
          </a:xfrm>
          <a:prstGeom prst="rightArrow">
            <a:avLst/>
          </a:prstGeom>
          <a:solidFill>
            <a:srgbClr val="00B0F0">
              <a:alpha val="85000"/>
            </a:srgbClr>
          </a:solidFill>
          <a:ln w="15875">
            <a:solidFill>
              <a:srgbClr val="00B0F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1000"/>
                                        <p:tgtEl>
                                          <p:spTgt spid="2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right)">
                                      <p:cBhvr>
                                        <p:cTn id="10" dur="1000"/>
                                        <p:tgtEl>
                                          <p:spTgt spid="2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1000"/>
                                        <p:tgtEl>
                                          <p:spTgt spid="3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1000"/>
                                        <p:tgtEl>
                                          <p:spTgt spid="2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1000"/>
                                        <p:tgtEl>
                                          <p:spTgt spid="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305800" cy="1143000"/>
          </a:xfrm>
        </p:spPr>
        <p:txBody>
          <a:bodyPr>
            <a:normAutofit/>
          </a:bodyPr>
          <a:lstStyle/>
          <a:p>
            <a:r>
              <a:rPr lang="en-US" altLang="zh-CN" dirty="0" smtClean="0">
                <a:solidFill>
                  <a:schemeClr val="accent6">
                    <a:lumMod val="50000"/>
                  </a:schemeClr>
                </a:solidFill>
                <a:latin typeface="Bell MT" pitchFamily="18" charset="0"/>
              </a:rPr>
              <a:t>BACKTRACKING CONCEPT</a:t>
            </a:r>
            <a:endParaRPr lang="en-US" altLang="zh-CN" dirty="0">
              <a:solidFill>
                <a:schemeClr val="accent6">
                  <a:lumMod val="50000"/>
                </a:schemeClr>
              </a:solidFill>
              <a:latin typeface="Bell MT" pitchFamily="18" charset="0"/>
            </a:endParaRPr>
          </a:p>
        </p:txBody>
      </p:sp>
      <p:sp>
        <p:nvSpPr>
          <p:cNvPr id="3" name="Rectangle 2"/>
          <p:cNvSpPr/>
          <p:nvPr/>
        </p:nvSpPr>
        <p:spPr>
          <a:xfrm>
            <a:off x="457200" y="1571887"/>
            <a:ext cx="8237095" cy="4745915"/>
          </a:xfrm>
          <a:prstGeom prst="rect">
            <a:avLst/>
          </a:prstGeom>
        </p:spPr>
        <p:txBody>
          <a:bodyPr wrap="square">
            <a:spAutoFit/>
          </a:bodyPr>
          <a:lstStyle/>
          <a:p>
            <a:pPr indent="515938">
              <a:lnSpc>
                <a:spcPct val="90000"/>
              </a:lnSpc>
              <a:buFont typeface="Wingdings" pitchFamily="2" charset="2"/>
              <a:buChar char="ü"/>
            </a:pPr>
            <a:r>
              <a:rPr lang="en-US" altLang="zh-CN" sz="2400" dirty="0" smtClean="0">
                <a:solidFill>
                  <a:srgbClr val="000000"/>
                </a:solidFill>
                <a:latin typeface="Bell MT" pitchFamily="18" charset="0"/>
                <a:cs typeface="Andalus" pitchFamily="18" charset="-78"/>
              </a:rPr>
              <a:t>Each recursive call attempts to place a queen in a specific      column.</a:t>
            </a:r>
          </a:p>
          <a:p>
            <a:pPr indent="515938">
              <a:lnSpc>
                <a:spcPct val="90000"/>
              </a:lnSpc>
            </a:pPr>
            <a:endParaRPr lang="en-US" altLang="zh-CN" sz="2400" dirty="0" smtClean="0">
              <a:solidFill>
                <a:srgbClr val="000000"/>
              </a:solidFill>
              <a:latin typeface="Bell MT" pitchFamily="18" charset="0"/>
              <a:cs typeface="Andalus" pitchFamily="18" charset="-78"/>
            </a:endParaRPr>
          </a:p>
          <a:p>
            <a:pPr indent="515938">
              <a:lnSpc>
                <a:spcPct val="90000"/>
              </a:lnSpc>
              <a:buFont typeface="Wingdings" pitchFamily="2" charset="2"/>
              <a:buChar char="ü"/>
            </a:pPr>
            <a:r>
              <a:rPr lang="en-US" altLang="zh-CN" sz="2400" dirty="0" smtClean="0">
                <a:solidFill>
                  <a:srgbClr val="000000"/>
                </a:solidFill>
                <a:latin typeface="Bell MT" pitchFamily="18" charset="0"/>
                <a:cs typeface="Andalus" pitchFamily="18" charset="-78"/>
              </a:rPr>
              <a:t>For a given call, the state of the board from previous placements is known (i.e. where are the other queens?)</a:t>
            </a:r>
          </a:p>
          <a:p>
            <a:pPr indent="515938">
              <a:lnSpc>
                <a:spcPct val="90000"/>
              </a:lnSpc>
            </a:pPr>
            <a:endParaRPr lang="en-US" altLang="zh-CN" sz="2400" dirty="0" smtClean="0">
              <a:solidFill>
                <a:srgbClr val="000000"/>
              </a:solidFill>
              <a:latin typeface="Bell MT" pitchFamily="18" charset="0"/>
              <a:cs typeface="Andalus" pitchFamily="18" charset="-78"/>
            </a:endParaRPr>
          </a:p>
          <a:p>
            <a:pPr indent="515938">
              <a:lnSpc>
                <a:spcPct val="90000"/>
              </a:lnSpc>
              <a:buFont typeface="Wingdings" pitchFamily="2" charset="2"/>
              <a:buChar char="ü"/>
            </a:pPr>
            <a:r>
              <a:rPr lang="en-US" altLang="zh-CN" sz="2400" b="1" i="1" dirty="0" smtClean="0">
                <a:solidFill>
                  <a:schemeClr val="accent6">
                    <a:lumMod val="50000"/>
                  </a:schemeClr>
                </a:solidFill>
                <a:latin typeface="Bell MT" pitchFamily="18" charset="0"/>
                <a:cs typeface="Andalus" pitchFamily="18" charset="-78"/>
              </a:rPr>
              <a:t>Current step backtracking</a:t>
            </a:r>
            <a:r>
              <a:rPr lang="en-US" altLang="zh-CN" sz="2400" dirty="0" smtClean="0">
                <a:solidFill>
                  <a:schemeClr val="accent6">
                    <a:lumMod val="50000"/>
                  </a:schemeClr>
                </a:solidFill>
                <a:latin typeface="Bell MT" pitchFamily="18" charset="0"/>
                <a:cs typeface="Andalus" pitchFamily="18" charset="-78"/>
              </a:rPr>
              <a:t>: </a:t>
            </a:r>
            <a:r>
              <a:rPr lang="en-US" altLang="zh-CN" sz="2400" dirty="0" smtClean="0">
                <a:solidFill>
                  <a:srgbClr val="000000"/>
                </a:solidFill>
                <a:latin typeface="Bell MT" pitchFamily="18" charset="0"/>
                <a:cs typeface="Andalus" pitchFamily="18" charset="-78"/>
              </a:rPr>
              <a:t>If a placement within the column does not lead to a solution, the queen is removed and moved </a:t>
            </a:r>
            <a:r>
              <a:rPr lang="en-US" altLang="zh-CN" sz="2400" b="1" i="1" dirty="0" smtClean="0">
                <a:solidFill>
                  <a:schemeClr val="accent6">
                    <a:lumMod val="50000"/>
                  </a:schemeClr>
                </a:solidFill>
                <a:latin typeface="Bell MT" pitchFamily="18" charset="0"/>
                <a:cs typeface="Andalus" pitchFamily="18" charset="-78"/>
              </a:rPr>
              <a:t>"down" </a:t>
            </a:r>
            <a:r>
              <a:rPr lang="en-US" altLang="zh-CN" sz="2400" dirty="0" smtClean="0">
                <a:solidFill>
                  <a:srgbClr val="000000"/>
                </a:solidFill>
                <a:latin typeface="Bell MT" pitchFamily="18" charset="0"/>
                <a:cs typeface="Andalus" pitchFamily="18" charset="-78"/>
              </a:rPr>
              <a:t>the column</a:t>
            </a:r>
          </a:p>
          <a:p>
            <a:pPr indent="515938">
              <a:lnSpc>
                <a:spcPct val="90000"/>
              </a:lnSpc>
            </a:pPr>
            <a:endParaRPr lang="en-US" altLang="zh-CN" sz="2400" dirty="0" smtClean="0">
              <a:solidFill>
                <a:srgbClr val="000000"/>
              </a:solidFill>
              <a:latin typeface="Bell MT" pitchFamily="18" charset="0"/>
              <a:cs typeface="Andalus" pitchFamily="18" charset="-78"/>
            </a:endParaRPr>
          </a:p>
          <a:p>
            <a:pPr indent="515938">
              <a:lnSpc>
                <a:spcPct val="90000"/>
              </a:lnSpc>
              <a:buFont typeface="Wingdings" pitchFamily="2" charset="2"/>
              <a:buChar char="ü"/>
            </a:pPr>
            <a:r>
              <a:rPr lang="en-US" altLang="zh-CN" sz="2400" b="1" i="1" dirty="0" smtClean="0">
                <a:solidFill>
                  <a:schemeClr val="accent6">
                    <a:lumMod val="50000"/>
                  </a:schemeClr>
                </a:solidFill>
                <a:latin typeface="Bell MT" pitchFamily="18" charset="0"/>
                <a:cs typeface="Andalus" pitchFamily="18" charset="-78"/>
              </a:rPr>
              <a:t>Previous step backtracking</a:t>
            </a:r>
            <a:r>
              <a:rPr lang="en-US" altLang="zh-CN" sz="2400" dirty="0" smtClean="0">
                <a:solidFill>
                  <a:srgbClr val="000000"/>
                </a:solidFill>
                <a:latin typeface="Bell MT" pitchFamily="18" charset="0"/>
                <a:cs typeface="Andalus" pitchFamily="18" charset="-78"/>
              </a:rPr>
              <a:t>: When all rows in a column have been tried, the call terminates </a:t>
            </a:r>
            <a:r>
              <a:rPr lang="en-US" altLang="zh-CN" sz="2400" dirty="0" smtClean="0">
                <a:solidFill>
                  <a:schemeClr val="accent6">
                    <a:lumMod val="50000"/>
                  </a:schemeClr>
                </a:solidFill>
                <a:latin typeface="Bell MT" pitchFamily="18" charset="0"/>
                <a:cs typeface="Andalus" pitchFamily="18" charset="-78"/>
              </a:rPr>
              <a:t>and </a:t>
            </a:r>
            <a:r>
              <a:rPr lang="en-US" altLang="zh-CN" sz="2400" b="1" i="1" dirty="0" smtClean="0">
                <a:solidFill>
                  <a:schemeClr val="accent6">
                    <a:lumMod val="50000"/>
                  </a:schemeClr>
                </a:solidFill>
                <a:latin typeface="Bell MT" pitchFamily="18" charset="0"/>
                <a:cs typeface="Andalus" pitchFamily="18" charset="-78"/>
              </a:rPr>
              <a:t>backtracks to the previous call</a:t>
            </a:r>
            <a:r>
              <a:rPr lang="en-US" altLang="zh-CN" sz="2400" dirty="0" smtClean="0">
                <a:solidFill>
                  <a:srgbClr val="000000"/>
                </a:solidFill>
                <a:latin typeface="Bell MT" pitchFamily="18" charset="0"/>
                <a:cs typeface="Andalus" pitchFamily="18" charset="-78"/>
              </a:rPr>
              <a:t> (in the previous column)</a:t>
            </a:r>
          </a:p>
          <a:p>
            <a:pPr indent="515938">
              <a:lnSpc>
                <a:spcPct val="90000"/>
              </a:lnSpc>
              <a:buFont typeface="Wingdings" pitchFamily="2" charset="2"/>
              <a:buChar char="ü"/>
            </a:pPr>
            <a:endParaRPr lang="en-US" altLang="zh-CN" sz="2400" dirty="0">
              <a:solidFill>
                <a:srgbClr val="000000"/>
              </a:solidFill>
              <a:latin typeface="Bell MT" pitchFamily="18" charset="0"/>
              <a:cs typeface="Andalus" pitchFamily="18"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863</Words>
  <Application>Microsoft Office PowerPoint</Application>
  <PresentationFormat>On-screen Show (4:3)</PresentationFormat>
  <Paragraphs>151</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8 QUEENS PROBLEM USING BACK TRACKING</vt:lpstr>
      <vt:lpstr>BACK TRACKING</vt:lpstr>
      <vt:lpstr>Slide 3</vt:lpstr>
      <vt:lpstr>Slide 4</vt:lpstr>
      <vt:lpstr>WHAT IS 8 QUEEN PROBLEM?</vt:lpstr>
      <vt:lpstr>PROBLEM INVENTOR</vt:lpstr>
      <vt:lpstr>SOLUTION INVENTOR</vt:lpstr>
      <vt:lpstr>Formulation :   States: any arrangement of  0 to 8 queens on the board  Initial state: 0 queens on   the  board  Successor function: add a queen in any square Goal test: 8 queens on the board, none attacked </vt:lpstr>
      <vt:lpstr>BACKTRACKING CONCEPT</vt:lpstr>
      <vt:lpstr>CONTINU..</vt:lpstr>
      <vt:lpstr>BACKTRACKING DEMO FOR 4 QUEENS</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STEPS REVISITED - BACKTRACKING</vt:lpstr>
      <vt:lpstr>EIGHT QUEEN PROBLEM: ALGORITHM</vt:lpstr>
      <vt:lpstr>THE PUTQUEEN RECURSIVE METHOD</vt:lpstr>
      <vt:lpstr>Slide 40</vt:lpstr>
      <vt:lpstr>SOLUTIONS</vt:lpstr>
      <vt:lpstr>Slide 42</vt:lpstr>
      <vt:lpstr>COUNTING SOLUTIONS</vt:lpstr>
      <vt:lpstr>Slide 44</vt:lpstr>
      <vt:lpstr>Slide 45</vt:lpstr>
      <vt:lpstr>JEFF SOMER’S ALGORITHM</vt:lpstr>
      <vt:lpstr>USING NESTED LOOPS FOR SOLUTION</vt:lpstr>
      <vt:lpstr>Slide 48</vt:lpstr>
      <vt:lpstr>WHY NOT NESTED LOOP</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dc:creator>
  <cp:lastModifiedBy>JSADDAM</cp:lastModifiedBy>
  <cp:revision>200</cp:revision>
  <dcterms:created xsi:type="dcterms:W3CDTF">2012-03-24T13:01:41Z</dcterms:created>
  <dcterms:modified xsi:type="dcterms:W3CDTF">2012-08-31T19:26:58Z</dcterms:modified>
</cp:coreProperties>
</file>