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9" r:id="rId21"/>
    <p:sldId id="278" r:id="rId22"/>
    <p:sldId id="263" r:id="rId23"/>
    <p:sldId id="264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</a:t>
            </a:r>
            <a:r>
              <a:rPr lang="en-US" cap="none" dirty="0" err="1" smtClean="0"/>
              <a:t>r.Sudan</a:t>
            </a:r>
            <a:r>
              <a:rPr lang="en-US" cap="none" dirty="0" smtClean="0"/>
              <a:t> </a:t>
            </a:r>
            <a:r>
              <a:rPr lang="en-US" cap="none" dirty="0" err="1" smtClean="0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p(X) :- a(X).</a:t>
            </a:r>
          </a:p>
          <a:p>
            <a:r>
              <a:rPr lang="pt-BR" sz="3200" dirty="0"/>
              <a:t>p(X) :- b(X),c(X),d(X),e(X).</a:t>
            </a:r>
          </a:p>
          <a:p>
            <a:r>
              <a:rPr lang="pt-BR" sz="3200" dirty="0"/>
              <a:t>p(X) :- f(X).</a:t>
            </a:r>
          </a:p>
          <a:p>
            <a:pPr marL="0" indent="0">
              <a:buNone/>
            </a:pPr>
            <a:r>
              <a:rPr lang="en-US" sz="3200" dirty="0" smtClean="0"/>
              <a:t>  Goal</a:t>
            </a:r>
          </a:p>
          <a:p>
            <a:r>
              <a:rPr lang="en-US" sz="3200" dirty="0" smtClean="0"/>
              <a:t>p(X).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133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830" y="2065867"/>
            <a:ext cx="8027133" cy="33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3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Rule (insert Cut in the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245859"/>
          </a:xfrm>
        </p:spPr>
        <p:txBody>
          <a:bodyPr>
            <a:normAutofit/>
          </a:bodyPr>
          <a:lstStyle/>
          <a:p>
            <a:r>
              <a:rPr lang="pt-BR" sz="3200" dirty="0"/>
              <a:t>p(X) :- b(X),c(X),!,d(X),e(X</a:t>
            </a:r>
            <a:r>
              <a:rPr lang="pt-BR" sz="3200" dirty="0" smtClean="0"/>
              <a:t>).</a:t>
            </a:r>
          </a:p>
          <a:p>
            <a:pPr marL="0" indent="0">
              <a:buNone/>
            </a:pPr>
            <a:r>
              <a:rPr lang="pt-BR" sz="3200" dirty="0" smtClean="0"/>
              <a:t> Goal</a:t>
            </a:r>
          </a:p>
          <a:p>
            <a:r>
              <a:rPr lang="pt-BR" sz="3200" dirty="0"/>
              <a:t>p</a:t>
            </a:r>
            <a:r>
              <a:rPr lang="pt-BR" sz="3200" dirty="0" smtClean="0"/>
              <a:t>(X).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603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13" y="1066800"/>
            <a:ext cx="11356146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p(X) </a:t>
            </a:r>
            <a:r>
              <a:rPr lang="en-US" sz="2400" dirty="0"/>
              <a:t>is first matched with the first rule, so we get a new goal a(X). By instantiating X to 1, Prolog matches </a:t>
            </a:r>
            <a:r>
              <a:rPr lang="en-US" sz="2400" dirty="0" smtClean="0"/>
              <a:t>a(X</a:t>
            </a:r>
            <a:r>
              <a:rPr lang="en-US" sz="2400" dirty="0"/>
              <a:t>) with the fact a(1) and we have found a solution. So far, this is exactly what happened in the first version of the program.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then go on and look for a second solution. p(X) is matched with the second rule, so we get the new goals b(X),c(X),!,d(X),e(X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By instantiating X to 1, Prolog matches b(X) with the fact b(1), so we now have the goals c(1),!,d(1),e(1). But c(1) is in the database so this simplifies to !,d(1),e(1).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! goal succeeds (as it always does) and commits us to all the choices we have made so far. In particular, we are committed to having X = 1, and we are also committed to using the second rule.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73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But d(1) fails. And there's no way we can </a:t>
            </a:r>
            <a:r>
              <a:rPr lang="en-US" sz="2400" dirty="0" err="1"/>
              <a:t>resatisfy</a:t>
            </a:r>
            <a:r>
              <a:rPr lang="en-US" sz="2400" dirty="0"/>
              <a:t> the goal p(X).</a:t>
            </a:r>
          </a:p>
          <a:p>
            <a:r>
              <a:rPr lang="en-US" sz="2400" dirty="0"/>
              <a:t> Sure, if we were allowed to try the value X=2 we could use the second rule to generate a solution (that's what happened in the original version of the program). But we can't do this: the cut has committed us to the choice X=1. And sure, if we were allowed to try the third rule, we could generate the solution X=3. But we can't do this: the cut has committed us to using the second rule.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6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029" y="2480981"/>
            <a:ext cx="8412967" cy="34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298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Compute the Maximum Value </a:t>
            </a:r>
          </a:p>
          <a:p>
            <a:r>
              <a:rPr lang="en-US" sz="2800" dirty="0" smtClean="0"/>
              <a:t>Make a rule  of following Statement</a:t>
            </a:r>
          </a:p>
          <a:p>
            <a:r>
              <a:rPr lang="en-US" sz="2800" dirty="0" smtClean="0"/>
              <a:t>If X is greater  than Y Then maximum value is X otherwise  max= Y.</a:t>
            </a:r>
          </a:p>
          <a:p>
            <a:r>
              <a:rPr lang="en-US" sz="2800" dirty="0" smtClean="0"/>
              <a:t>Implement Cut  to prevent Back Track.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function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Using Cut Make a following rule.</a:t>
            </a:r>
          </a:p>
          <a:p>
            <a:r>
              <a:rPr lang="en-US" sz="3600" dirty="0" smtClean="0"/>
              <a:t>f(X,0) :- X&lt;=3,!.</a:t>
            </a:r>
          </a:p>
          <a:p>
            <a:r>
              <a:rPr lang="en-US" sz="3600" dirty="0" smtClean="0"/>
              <a:t>f(X,2) :- 3=&lt; X,X&lt;6 ,!.</a:t>
            </a:r>
          </a:p>
          <a:p>
            <a:r>
              <a:rPr lang="en-US" sz="3600" dirty="0" smtClean="0"/>
              <a:t>f(X,4) :-6=&lt; X.</a:t>
            </a:r>
          </a:p>
          <a:p>
            <a:pPr marL="0" indent="0">
              <a:buNone/>
            </a:pPr>
            <a:r>
              <a:rPr lang="en-US" sz="3600" dirty="0" smtClean="0"/>
              <a:t>Goal</a:t>
            </a:r>
          </a:p>
          <a:p>
            <a:r>
              <a:rPr lang="en-US" sz="3600" dirty="0" smtClean="0"/>
              <a:t>f(1,Y),2&lt;Y.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899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91" y="206062"/>
            <a:ext cx="10131425" cy="1456267"/>
          </a:xfrm>
        </p:spPr>
        <p:txBody>
          <a:bodyPr/>
          <a:lstStyle/>
          <a:p>
            <a:r>
              <a:rPr lang="en-US" dirty="0" smtClean="0"/>
              <a:t>Perform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91" y="1907027"/>
            <a:ext cx="11304430" cy="364913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f(10,Y)</a:t>
            </a:r>
          </a:p>
          <a:p>
            <a:r>
              <a:rPr lang="en-US" sz="3600" dirty="0" smtClean="0"/>
              <a:t>The result will be</a:t>
            </a:r>
          </a:p>
          <a:p>
            <a:r>
              <a:rPr lang="en-US" sz="3600" dirty="0" smtClean="0"/>
              <a:t>Y=4</a:t>
            </a:r>
          </a:p>
          <a:p>
            <a:r>
              <a:rPr lang="en-US" sz="3600" dirty="0" smtClean="0"/>
              <a:t>Rule1: 10 &lt; 3 fails, backtrack tries rule 2(cut was not reached)</a:t>
            </a:r>
          </a:p>
          <a:p>
            <a:r>
              <a:rPr lang="en-US" sz="3600" dirty="0" smtClean="0"/>
              <a:t>Rule 2:3&lt;=10 succeed but 10&lt;6 fails ,backtrack and try rule 3</a:t>
            </a:r>
          </a:p>
          <a:p>
            <a:r>
              <a:rPr lang="en-US" sz="3600" dirty="0" smtClean="0"/>
              <a:t>Rule 3: 6&lt;=10 succeed.</a:t>
            </a:r>
          </a:p>
          <a:p>
            <a:r>
              <a:rPr lang="en-US" sz="3600" dirty="0" smtClean="0"/>
              <a:t>Do you think its efficient ??</a:t>
            </a:r>
          </a:p>
        </p:txBody>
      </p:sp>
    </p:spTree>
    <p:extLst>
      <p:ext uri="{BB962C8B-B14F-4D97-AF65-F5344CB8AC3E}">
        <p14:creationId xmlns:p14="http://schemas.microsoft.com/office/powerpoint/2010/main" val="291833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 new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IF X&lt; 3 then Y=0,</a:t>
            </a:r>
          </a:p>
          <a:p>
            <a:r>
              <a:rPr lang="en-US" sz="3600" dirty="0" smtClean="0"/>
              <a:t>Otherwise IF X &lt; 6 then  Y=2,</a:t>
            </a:r>
          </a:p>
          <a:p>
            <a:r>
              <a:rPr lang="en-US" sz="3600" dirty="0" smtClean="0"/>
              <a:t>Otherwise Y=4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629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Backtracking is basically a form of </a:t>
            </a:r>
            <a:r>
              <a:rPr lang="en-US" sz="3200" dirty="0" smtClean="0"/>
              <a:t>searching.</a:t>
            </a:r>
          </a:p>
          <a:p>
            <a:r>
              <a:rPr lang="en-US" sz="3200" dirty="0" smtClean="0"/>
              <a:t>Prolog </a:t>
            </a:r>
            <a:r>
              <a:rPr lang="en-US" sz="3200" dirty="0"/>
              <a:t>has built in backtracking mechanism. </a:t>
            </a:r>
            <a:endParaRPr lang="en-US" sz="3200" dirty="0" smtClean="0"/>
          </a:p>
          <a:p>
            <a:r>
              <a:rPr lang="en-US" sz="3200" dirty="0" smtClean="0"/>
              <a:t>It </a:t>
            </a:r>
            <a:r>
              <a:rPr lang="en-US" sz="3200" dirty="0"/>
              <a:t>tries to prove </a:t>
            </a:r>
            <a:r>
              <a:rPr lang="en-US" sz="3200" dirty="0" smtClean="0"/>
              <a:t>a goal </a:t>
            </a:r>
            <a:r>
              <a:rPr lang="en-US" sz="3200" dirty="0"/>
              <a:t>with all possible instantiations. </a:t>
            </a:r>
            <a:endParaRPr lang="en-US" sz="3200" dirty="0" smtClean="0"/>
          </a:p>
          <a:p>
            <a:r>
              <a:rPr lang="en-US" sz="3200" dirty="0" smtClean="0"/>
              <a:t>Automatic </a:t>
            </a:r>
            <a:r>
              <a:rPr lang="en-US" sz="3200" dirty="0"/>
              <a:t>backtracking is a useful programming </a:t>
            </a:r>
            <a:r>
              <a:rPr lang="en-US" sz="3200" dirty="0" smtClean="0"/>
              <a:t> concept </a:t>
            </a:r>
            <a:r>
              <a:rPr lang="en-US" sz="3200" dirty="0"/>
              <a:t>because it reveals the programmer of the burden of </a:t>
            </a:r>
            <a:r>
              <a:rPr lang="en-US" sz="3200" dirty="0" smtClean="0"/>
              <a:t>backtracking.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131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4384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75356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/>
              <a:t>Facts and Rules</a:t>
            </a:r>
          </a:p>
          <a:p>
            <a:r>
              <a:rPr lang="en-US" sz="2800" dirty="0" smtClean="0"/>
              <a:t>member(X</a:t>
            </a:r>
            <a:r>
              <a:rPr lang="en-US" sz="2800" dirty="0"/>
              <a:t>, [X | Rest]). % X is a member if its the first element</a:t>
            </a:r>
          </a:p>
          <a:p>
            <a:r>
              <a:rPr lang="en-US" sz="2800" dirty="0"/>
              <a:t>member(X, [Y | Rest]) </a:t>
            </a:r>
            <a:r>
              <a:rPr lang="en-US" sz="2800" dirty="0" smtClean="0"/>
              <a:t>:-    </a:t>
            </a:r>
            <a:r>
              <a:rPr lang="en-US" sz="2800" dirty="0"/>
              <a:t>member(X, Rest).   % otherwise, check if X is in the </a:t>
            </a:r>
            <a:r>
              <a:rPr lang="en-US" sz="2800" dirty="0" smtClean="0"/>
              <a:t>Rest</a:t>
            </a:r>
          </a:p>
          <a:p>
            <a:pPr marL="0" indent="0">
              <a:buNone/>
            </a:pPr>
            <a:r>
              <a:rPr lang="en-US" sz="2800" u="sng" dirty="0" smtClean="0"/>
              <a:t>Goals</a:t>
            </a:r>
          </a:p>
          <a:p>
            <a:r>
              <a:rPr lang="en-US" sz="2800" dirty="0" smtClean="0"/>
              <a:t>member(X</a:t>
            </a:r>
            <a:r>
              <a:rPr lang="en-US" sz="2800" dirty="0"/>
              <a:t>, [a, b, c</a:t>
            </a:r>
            <a:r>
              <a:rPr lang="en-US" sz="2800" dirty="0" smtClean="0"/>
              <a:t>]).</a:t>
            </a:r>
          </a:p>
          <a:p>
            <a:endParaRPr lang="en-US" sz="2800" dirty="0" smtClean="0"/>
          </a:p>
          <a:p>
            <a:r>
              <a:rPr lang="en-US" sz="2800" dirty="0" smtClean="0"/>
              <a:t>member(a</a:t>
            </a:r>
            <a:r>
              <a:rPr lang="en-US" sz="2800" dirty="0"/>
              <a:t>, [a, a, a</a:t>
            </a:r>
            <a:r>
              <a:rPr lang="en-US" sz="2800" dirty="0" smtClean="0"/>
              <a:t>]).</a:t>
            </a:r>
          </a:p>
          <a:p>
            <a:pPr marL="0" indent="0">
              <a:buNone/>
            </a:pPr>
            <a:r>
              <a:rPr lang="en-US" sz="2800" u="sng" dirty="0" smtClean="0"/>
              <a:t>TASK</a:t>
            </a:r>
          </a:p>
          <a:p>
            <a:r>
              <a:rPr lang="en-US" sz="2800" dirty="0" smtClean="0"/>
              <a:t>Use CUT </a:t>
            </a:r>
          </a:p>
          <a:p>
            <a:pPr marL="0" indent="0">
              <a:buNone/>
            </a:pP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77482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 to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</a:t>
            </a:r>
          </a:p>
          <a:p>
            <a:r>
              <a:rPr lang="en-US" sz="2400" dirty="0" smtClean="0"/>
              <a:t>add(X,L,L) :- member(X,L),!.</a:t>
            </a:r>
          </a:p>
          <a:p>
            <a:r>
              <a:rPr lang="en-US" sz="2400" dirty="0" smtClean="0"/>
              <a:t>Add(X,L,[X|L]).</a:t>
            </a:r>
          </a:p>
          <a:p>
            <a:r>
              <a:rPr lang="en-US" sz="2400" dirty="0" smtClean="0"/>
              <a:t>Goal</a:t>
            </a:r>
          </a:p>
          <a:p>
            <a:r>
              <a:rPr lang="en-US" sz="2400" dirty="0" smtClean="0"/>
              <a:t>add(a,[</a:t>
            </a:r>
            <a:r>
              <a:rPr lang="en-US" sz="2400" dirty="0" err="1" smtClean="0"/>
              <a:t>b,c</a:t>
            </a:r>
            <a:r>
              <a:rPr lang="en-US" sz="2400" dirty="0" smtClean="0"/>
              <a:t>],L).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dd(X,[</a:t>
            </a:r>
            <a:r>
              <a:rPr lang="en-US" sz="2400" dirty="0" err="1" smtClean="0"/>
              <a:t>b,c</a:t>
            </a:r>
            <a:r>
              <a:rPr lang="en-US" sz="2400" dirty="0" smtClean="0"/>
              <a:t>],L).</a:t>
            </a:r>
          </a:p>
          <a:p>
            <a:r>
              <a:rPr lang="en-US" sz="2400" dirty="0" smtClean="0"/>
              <a:t>add(a,[</a:t>
            </a:r>
            <a:r>
              <a:rPr lang="en-US" sz="2400" dirty="0" err="1" smtClean="0"/>
              <a:t>b,c,X</a:t>
            </a:r>
            <a:r>
              <a:rPr lang="en-US" sz="2400" dirty="0" smtClean="0"/>
              <a:t>] ,L).</a:t>
            </a:r>
          </a:p>
          <a:p>
            <a:r>
              <a:rPr lang="en-US" sz="2400" dirty="0" smtClean="0"/>
              <a:t>add(a,[</a:t>
            </a:r>
            <a:r>
              <a:rPr lang="en-US" sz="2400" dirty="0" err="1" smtClean="0"/>
              <a:t>a,b,c</a:t>
            </a:r>
            <a:r>
              <a:rPr lang="en-US" sz="2400" dirty="0" smtClean="0"/>
              <a:t>],L).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168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list_length</a:t>
            </a:r>
            <a:r>
              <a:rPr lang="en-US" sz="3200" dirty="0"/>
              <a:t>([],0).</a:t>
            </a:r>
          </a:p>
          <a:p>
            <a:r>
              <a:rPr lang="en-US" sz="3200" dirty="0" err="1"/>
              <a:t>list_length</a:t>
            </a:r>
            <a:r>
              <a:rPr lang="en-US" sz="3200" dirty="0"/>
              <a:t>([_|T],L):-</a:t>
            </a:r>
            <a:r>
              <a:rPr lang="en-US" sz="3200" dirty="0" err="1"/>
              <a:t>list_length</a:t>
            </a:r>
            <a:r>
              <a:rPr lang="en-US" sz="3200" dirty="0"/>
              <a:t>(T,L1),L is </a:t>
            </a:r>
            <a:r>
              <a:rPr lang="en-US" sz="3200" dirty="0" smtClean="0"/>
              <a:t>L1+1.</a:t>
            </a:r>
          </a:p>
          <a:p>
            <a:r>
              <a:rPr lang="en-US" sz="3200" dirty="0" smtClean="0"/>
              <a:t>Goal</a:t>
            </a:r>
          </a:p>
          <a:p>
            <a:r>
              <a:rPr lang="en-US" sz="3200" dirty="0" err="1" smtClean="0"/>
              <a:t>list_length</a:t>
            </a:r>
            <a:r>
              <a:rPr lang="en-US" sz="3200" dirty="0" smtClean="0"/>
              <a:t>([</a:t>
            </a:r>
            <a:r>
              <a:rPr lang="en-US" sz="3200" dirty="0" err="1" smtClean="0"/>
              <a:t>d,e,e,r,w,a,l,k,I,n,s,t,I,t,u,e</a:t>
            </a:r>
            <a:r>
              <a:rPr lang="en-US" sz="3200" dirty="0" smtClean="0"/>
              <a:t>,],L).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7763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Write a Prolog program to Find LCM.</a:t>
            </a:r>
          </a:p>
          <a:p>
            <a:r>
              <a:rPr lang="en-US" sz="3600" dirty="0" smtClean="0"/>
              <a:t>Write a prolog  program to  reverse List items.</a:t>
            </a:r>
          </a:p>
          <a:p>
            <a:r>
              <a:rPr lang="en-US" sz="3600" dirty="0" smtClean="0"/>
              <a:t>Write a prolog program  to check palindrome.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4394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/>
              <a:t>Using not for inequality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Prolog has a not operator, but its </a:t>
            </a:r>
            <a:r>
              <a:rPr lang="en-US" sz="2400" dirty="0" err="1"/>
              <a:t>behaviour</a:t>
            </a:r>
            <a:r>
              <a:rPr lang="en-US" sz="2400" dirty="0"/>
              <a:t> is more subtle than in other languages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Facts </a:t>
            </a:r>
          </a:p>
          <a:p>
            <a:pPr lvl="1"/>
            <a:r>
              <a:rPr lang="en-US" sz="2200" dirty="0" smtClean="0"/>
              <a:t>crispy(snap</a:t>
            </a:r>
            <a:r>
              <a:rPr lang="en-US" sz="2200" dirty="0"/>
              <a:t>). </a:t>
            </a:r>
            <a:endParaRPr lang="en-US" sz="2200" dirty="0" smtClean="0"/>
          </a:p>
          <a:p>
            <a:pPr lvl="1"/>
            <a:r>
              <a:rPr lang="en-US" sz="2200" dirty="0" smtClean="0"/>
              <a:t>crispy(crackle).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crispy(pop</a:t>
            </a:r>
            <a:r>
              <a:rPr lang="en-US" sz="2200" dirty="0" smtClean="0"/>
              <a:t>).</a:t>
            </a:r>
          </a:p>
          <a:p>
            <a:r>
              <a:rPr lang="en-US" sz="2400" dirty="0" smtClean="0"/>
              <a:t>Rule</a:t>
            </a:r>
          </a:p>
          <a:p>
            <a:r>
              <a:rPr lang="en-US" sz="2400" dirty="0" smtClean="0"/>
              <a:t> 	breakfast(A,B,C</a:t>
            </a:r>
            <a:r>
              <a:rPr lang="en-US" sz="2400" dirty="0"/>
              <a:t>) :- crispy(A), crispy(B), crispy(C). </a:t>
            </a:r>
            <a:endParaRPr lang="en-US" sz="2400" dirty="0" smtClean="0"/>
          </a:p>
          <a:p>
            <a:r>
              <a:rPr lang="en-US" sz="2400" dirty="0" smtClean="0"/>
              <a:t>Goal</a:t>
            </a:r>
          </a:p>
          <a:p>
            <a:pPr lvl="1"/>
            <a:r>
              <a:rPr lang="en-US" sz="2200" dirty="0" smtClean="0"/>
              <a:t>?- </a:t>
            </a:r>
            <a:r>
              <a:rPr lang="en-US" sz="2200" dirty="0"/>
              <a:t>breakfast(A,B,C). </a:t>
            </a:r>
          </a:p>
        </p:txBody>
      </p:sp>
    </p:spTree>
    <p:extLst>
      <p:ext uri="{BB962C8B-B14F-4D97-AF65-F5344CB8AC3E}">
        <p14:creationId xmlns:p14="http://schemas.microsoft.com/office/powerpoint/2010/main" val="3423411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breakfast(A,B,C) :- crispy(A), crispy(B), crispy(C), not(A=B), not(A=C), not(B=C).</a:t>
            </a:r>
          </a:p>
        </p:txBody>
      </p:sp>
    </p:spTree>
    <p:extLst>
      <p:ext uri="{BB962C8B-B14F-4D97-AF65-F5344CB8AC3E}">
        <p14:creationId xmlns:p14="http://schemas.microsoft.com/office/powerpoint/2010/main" val="332313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Prolog assumes that if it can't prove an assertion, then the assertion is false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And Prolog assumes that if it can prove an assertion, then the assertion is true.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This is the "closed world assumption": in the universe of facts Prolog knows about, failure to prove is proof of failure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But if we know something Prolog doesn't, this can lead to surprises: things that Prolog thinks are false when we know they're true, and the opposite. </a:t>
            </a:r>
          </a:p>
          <a:p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university(</a:t>
            </a:r>
            <a:r>
              <a:rPr lang="en-US" sz="2000" dirty="0" err="1"/>
              <a:t>uoft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?- university(</a:t>
            </a:r>
            <a:r>
              <a:rPr lang="en-US" sz="2000" dirty="0" err="1"/>
              <a:t>york</a:t>
            </a:r>
            <a:r>
              <a:rPr lang="en-US" sz="2000" dirty="0"/>
              <a:t>).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\+ university(</a:t>
            </a:r>
            <a:r>
              <a:rPr lang="en-US" sz="2000" dirty="0" err="1"/>
              <a:t>york</a:t>
            </a:r>
            <a:r>
              <a:rPr lang="en-US" sz="20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36076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sad(X) :- \+ happy(X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happy(X) :- beautiful(X), rich(X). rich(bill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beautiful(</a:t>
            </a:r>
            <a:r>
              <a:rPr lang="en-US" sz="3200" dirty="0" err="1"/>
              <a:t>michael</a:t>
            </a:r>
            <a:r>
              <a:rPr lang="en-US" sz="3200" dirty="0"/>
              <a:t>). rich(</a:t>
            </a:r>
            <a:r>
              <a:rPr lang="en-US" sz="3200" dirty="0" err="1"/>
              <a:t>michael</a:t>
            </a:r>
            <a:r>
              <a:rPr lang="en-US" sz="3200" dirty="0"/>
              <a:t>). beautiful(</a:t>
            </a:r>
            <a:r>
              <a:rPr lang="en-US" sz="3200" dirty="0" err="1"/>
              <a:t>cinderella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?- sad(bill). 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?- </a:t>
            </a:r>
            <a:r>
              <a:rPr lang="en-US" sz="3200" dirty="0" smtClean="0"/>
              <a:t>sad(</a:t>
            </a:r>
            <a:r>
              <a:rPr lang="en-US" sz="3200" dirty="0" err="1" smtClean="0"/>
              <a:t>cinderlla</a:t>
            </a:r>
            <a:r>
              <a:rPr lang="en-US" sz="3200" dirty="0" smtClean="0"/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711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90" y="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color(red).</a:t>
            </a:r>
          </a:p>
          <a:p>
            <a:r>
              <a:rPr lang="en-US" dirty="0"/>
              <a:t>color(orange).</a:t>
            </a:r>
          </a:p>
          <a:p>
            <a:r>
              <a:rPr lang="en-US" dirty="0"/>
              <a:t>color(yellow).</a:t>
            </a:r>
          </a:p>
          <a:p>
            <a:r>
              <a:rPr lang="en-US" dirty="0"/>
              <a:t>color(green).</a:t>
            </a:r>
          </a:p>
          <a:p>
            <a:r>
              <a:rPr lang="en-US" dirty="0"/>
              <a:t>color( blue).</a:t>
            </a:r>
          </a:p>
          <a:p>
            <a:r>
              <a:rPr lang="en-US" dirty="0"/>
              <a:t>color(purple).</a:t>
            </a:r>
          </a:p>
          <a:p>
            <a:r>
              <a:rPr lang="en-US" dirty="0"/>
              <a:t>color(black).</a:t>
            </a:r>
          </a:p>
          <a:p>
            <a:r>
              <a:rPr lang="en-US" dirty="0"/>
              <a:t>color(brown).</a:t>
            </a:r>
          </a:p>
          <a:p>
            <a:r>
              <a:rPr lang="en-US" dirty="0"/>
              <a:t>color(gold).</a:t>
            </a:r>
          </a:p>
          <a:p>
            <a:r>
              <a:rPr lang="en-US" dirty="0" err="1"/>
              <a:t>muddcolor</a:t>
            </a:r>
            <a:r>
              <a:rPr lang="en-US" dirty="0"/>
              <a:t>(black).</a:t>
            </a:r>
          </a:p>
          <a:p>
            <a:r>
              <a:rPr lang="en-US" dirty="0" err="1"/>
              <a:t>muddcolor</a:t>
            </a:r>
            <a:r>
              <a:rPr lang="en-US" dirty="0"/>
              <a:t>(gold).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83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awesomescolor</a:t>
            </a:r>
            <a:r>
              <a:rPr lang="en-US" sz="2800" dirty="0"/>
              <a:t>(X,Y):-</a:t>
            </a:r>
            <a:r>
              <a:rPr lang="en-US" sz="2800" dirty="0" err="1"/>
              <a:t>muddcolor</a:t>
            </a:r>
            <a:r>
              <a:rPr lang="en-US" sz="2800" dirty="0"/>
              <a:t>(X),</a:t>
            </a:r>
            <a:r>
              <a:rPr lang="en-US" sz="2800" dirty="0" err="1"/>
              <a:t>muddcolor</a:t>
            </a:r>
            <a:r>
              <a:rPr lang="en-US" sz="2800" dirty="0"/>
              <a:t>(Y),</a:t>
            </a:r>
          </a:p>
          <a:p>
            <a:pPr marL="0" indent="0">
              <a:buNone/>
            </a:pPr>
            <a:r>
              <a:rPr lang="en-US" sz="2800" dirty="0"/>
              <a:t>		    X\==Y.</a:t>
            </a:r>
          </a:p>
          <a:p>
            <a:pPr marL="0" indent="0">
              <a:buNone/>
            </a:pPr>
            <a:r>
              <a:rPr lang="en-US" sz="2800" dirty="0" err="1"/>
              <a:t>checkInequlaityEarly</a:t>
            </a:r>
            <a:r>
              <a:rPr lang="en-US" sz="2800" dirty="0"/>
              <a:t>(X,Y):-X\==</a:t>
            </a:r>
            <a:r>
              <a:rPr lang="en-US" sz="2800" dirty="0" err="1"/>
              <a:t>Y,muddcolor</a:t>
            </a:r>
            <a:r>
              <a:rPr lang="en-US" sz="2800" dirty="0"/>
              <a:t>(X),</a:t>
            </a:r>
            <a:r>
              <a:rPr lang="en-US" sz="2800" dirty="0" err="1"/>
              <a:t>muddcolor</a:t>
            </a:r>
            <a:r>
              <a:rPr lang="en-US" sz="2800" dirty="0"/>
              <a:t>(Y).</a:t>
            </a:r>
          </a:p>
          <a:p>
            <a:pPr marL="0" indent="0">
              <a:buNone/>
            </a:pPr>
            <a:r>
              <a:rPr lang="en-US" sz="2800" dirty="0" err="1"/>
              <a:t>notmuddcolorbroken</a:t>
            </a:r>
            <a:r>
              <a:rPr lang="en-US" sz="2800" dirty="0"/>
              <a:t>(X):- not(</a:t>
            </a:r>
            <a:r>
              <a:rPr lang="en-US" sz="2800" dirty="0" err="1"/>
              <a:t>muddcolor</a:t>
            </a:r>
            <a:r>
              <a:rPr lang="en-US" sz="2800" dirty="0"/>
              <a:t>(X)).</a:t>
            </a:r>
          </a:p>
          <a:p>
            <a:pPr marL="0" indent="0">
              <a:buNone/>
            </a:pPr>
            <a:r>
              <a:rPr lang="en-US" sz="2800" dirty="0" err="1"/>
              <a:t>notmuddcolor</a:t>
            </a:r>
            <a:r>
              <a:rPr lang="en-US" sz="2800" dirty="0"/>
              <a:t>(X):-color(X),not(</a:t>
            </a:r>
            <a:r>
              <a:rPr lang="en-US" sz="2800" dirty="0" err="1"/>
              <a:t>muddcolor</a:t>
            </a:r>
            <a:r>
              <a:rPr lang="en-US" sz="2800" dirty="0"/>
              <a:t>(X)).</a:t>
            </a:r>
          </a:p>
        </p:txBody>
      </p:sp>
    </p:spTree>
    <p:extLst>
      <p:ext uri="{BB962C8B-B14F-4D97-AF65-F5344CB8AC3E}">
        <p14:creationId xmlns:p14="http://schemas.microsoft.com/office/powerpoint/2010/main" val="205177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868" y="1790374"/>
            <a:ext cx="11116993" cy="3649133"/>
          </a:xfrm>
        </p:spPr>
        <p:txBody>
          <a:bodyPr>
            <a:noAutofit/>
          </a:bodyPr>
          <a:lstStyle/>
          <a:p>
            <a:r>
              <a:rPr lang="en-US" sz="2400" dirty="0" smtClean="0"/>
              <a:t>suppose </a:t>
            </a:r>
            <a:r>
              <a:rPr lang="en-US" sz="2400" dirty="0"/>
              <a:t>that the Prolog interpreter is trying to satisfy a sequence of </a:t>
            </a:r>
            <a:r>
              <a:rPr lang="en-US" sz="2400" dirty="0" smtClean="0"/>
              <a:t>goals(</a:t>
            </a:r>
            <a:r>
              <a:rPr lang="en-US" sz="2400" i="1" dirty="0" smtClean="0"/>
              <a:t>goal_1</a:t>
            </a:r>
            <a:r>
              <a:rPr lang="en-US" sz="2400" i="1" dirty="0"/>
              <a:t>, </a:t>
            </a:r>
            <a:r>
              <a:rPr lang="en-US" sz="2400" i="1" dirty="0" smtClean="0"/>
              <a:t>goal_2)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When the Prolog interpreter finds a set of variable bindings which allow </a:t>
            </a:r>
            <a:r>
              <a:rPr lang="en-US" sz="2400" i="1" dirty="0"/>
              <a:t>goal_1</a:t>
            </a:r>
            <a:r>
              <a:rPr lang="en-US" sz="2400" dirty="0"/>
              <a:t> to be satisfied, it commits itself to those bindings, and then seeks to satisfy </a:t>
            </a:r>
            <a:r>
              <a:rPr lang="en-US" sz="2400" i="1" dirty="0"/>
              <a:t>goal_2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Eventually </a:t>
            </a:r>
            <a:r>
              <a:rPr lang="en-US" sz="2400" dirty="0"/>
              <a:t>one of two things happens: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200" dirty="0" smtClean="0"/>
              <a:t>(</a:t>
            </a:r>
            <a:r>
              <a:rPr lang="en-US" sz="2200" dirty="0"/>
              <a:t>a) </a:t>
            </a:r>
            <a:r>
              <a:rPr lang="en-US" sz="2200" i="1" dirty="0"/>
              <a:t>goal_2</a:t>
            </a:r>
            <a:r>
              <a:rPr lang="en-US" sz="2200" dirty="0"/>
              <a:t> is satisfied and finished </a:t>
            </a:r>
            <a:r>
              <a:rPr lang="en-US" sz="2200" dirty="0" smtClean="0"/>
              <a:t>with</a:t>
            </a:r>
            <a:r>
              <a:rPr lang="en-US" sz="2200" dirty="0"/>
              <a:t>; 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or </a:t>
            </a:r>
          </a:p>
          <a:p>
            <a:pPr marL="457200" lvl="1" indent="0">
              <a:buNone/>
            </a:pPr>
            <a:r>
              <a:rPr lang="en-US" sz="2200" dirty="0" smtClean="0"/>
              <a:t>(b</a:t>
            </a:r>
            <a:r>
              <a:rPr lang="en-US" sz="2200" dirty="0"/>
              <a:t>) </a:t>
            </a:r>
            <a:r>
              <a:rPr lang="en-US" sz="2200" i="1" dirty="0"/>
              <a:t>goal_2</a:t>
            </a:r>
            <a:r>
              <a:rPr lang="en-US" sz="2200" dirty="0"/>
              <a:t> cannot be satisfied. In either case, Prolog backtracks</a:t>
            </a:r>
            <a:r>
              <a:rPr lang="en-US" sz="22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That is, it "un-commits" itself to the variable bindings it made in satisfying </a:t>
            </a:r>
            <a:r>
              <a:rPr lang="en-US" sz="2400" i="1" dirty="0"/>
              <a:t>goal_1</a:t>
            </a:r>
            <a:r>
              <a:rPr lang="en-US" sz="2400" dirty="0"/>
              <a:t> and goes looking for a </a:t>
            </a:r>
            <a:r>
              <a:rPr lang="en-US" sz="2400" i="1" dirty="0"/>
              <a:t>different</a:t>
            </a:r>
            <a:r>
              <a:rPr lang="en-US" sz="2400" dirty="0"/>
              <a:t> set of variable bindings that allow </a:t>
            </a:r>
            <a:r>
              <a:rPr lang="en-US" sz="2400" i="1" dirty="0"/>
              <a:t>goal_1</a:t>
            </a:r>
            <a:r>
              <a:rPr lang="en-US" sz="2400" dirty="0"/>
              <a:t> to be satisfied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13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7908"/>
            <a:ext cx="10131425" cy="1456267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Facts</a:t>
            </a:r>
          </a:p>
          <a:p>
            <a:r>
              <a:rPr lang="en-US" sz="2400" dirty="0" err="1" smtClean="0"/>
              <a:t>Bimala</a:t>
            </a:r>
            <a:r>
              <a:rPr lang="en-US" sz="2400" dirty="0" smtClean="0"/>
              <a:t> is a  female</a:t>
            </a:r>
          </a:p>
          <a:p>
            <a:r>
              <a:rPr lang="en-US" sz="2400" dirty="0" smtClean="0"/>
              <a:t>Lina is a female</a:t>
            </a:r>
          </a:p>
          <a:p>
            <a:r>
              <a:rPr lang="en-US" sz="2400" dirty="0" err="1" smtClean="0"/>
              <a:t>Mita</a:t>
            </a:r>
            <a:r>
              <a:rPr lang="en-US" sz="2400" dirty="0" smtClean="0"/>
              <a:t> is a female.</a:t>
            </a:r>
          </a:p>
          <a:p>
            <a:r>
              <a:rPr lang="en-US" sz="2400" dirty="0" err="1" smtClean="0"/>
              <a:t>Nitu</a:t>
            </a:r>
            <a:r>
              <a:rPr lang="en-US" sz="2400" dirty="0" smtClean="0"/>
              <a:t>  is a female.</a:t>
            </a:r>
          </a:p>
          <a:p>
            <a:r>
              <a:rPr lang="en-US" sz="2400" dirty="0" smtClean="0"/>
              <a:t>Pretty is a female.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Puran</a:t>
            </a:r>
            <a:r>
              <a:rPr lang="en-US" sz="2400" dirty="0" smtClean="0"/>
              <a:t> is a male.</a:t>
            </a:r>
          </a:p>
          <a:p>
            <a:r>
              <a:rPr lang="en-US" sz="2400" dirty="0" smtClean="0"/>
              <a:t>Bikram is a  male.</a:t>
            </a:r>
          </a:p>
          <a:p>
            <a:r>
              <a:rPr lang="en-US" sz="2400" dirty="0" smtClean="0"/>
              <a:t>Fran is a male.</a:t>
            </a:r>
          </a:p>
          <a:p>
            <a:r>
              <a:rPr lang="en-US" sz="2400" dirty="0" err="1" smtClean="0"/>
              <a:t>Bimala</a:t>
            </a:r>
            <a:r>
              <a:rPr lang="en-US" sz="2400" dirty="0" smtClean="0"/>
              <a:t> is apparent of Bikram.</a:t>
            </a:r>
          </a:p>
          <a:p>
            <a:r>
              <a:rPr lang="en-US" sz="2400" dirty="0" err="1" smtClean="0"/>
              <a:t>Puran</a:t>
            </a:r>
            <a:r>
              <a:rPr lang="en-US" sz="2400" dirty="0" smtClean="0"/>
              <a:t> is  parent of Bikram.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259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Bimala</a:t>
            </a:r>
            <a:r>
              <a:rPr lang="en-US" sz="2400" dirty="0"/>
              <a:t> is </a:t>
            </a:r>
            <a:r>
              <a:rPr lang="en-US" sz="2400" dirty="0" smtClean="0"/>
              <a:t>parent </a:t>
            </a:r>
            <a:r>
              <a:rPr lang="en-US" sz="2400" dirty="0"/>
              <a:t>of </a:t>
            </a:r>
            <a:r>
              <a:rPr lang="en-US" sz="2400" dirty="0" smtClean="0"/>
              <a:t>Lina.</a:t>
            </a:r>
            <a:endParaRPr lang="en-US" sz="2400" dirty="0"/>
          </a:p>
          <a:p>
            <a:r>
              <a:rPr lang="en-US" sz="2400" dirty="0" err="1"/>
              <a:t>Puran</a:t>
            </a:r>
            <a:r>
              <a:rPr lang="en-US" sz="2400" dirty="0"/>
              <a:t> is  parent of </a:t>
            </a:r>
            <a:r>
              <a:rPr lang="en-US" sz="2400" dirty="0" smtClean="0"/>
              <a:t>Lina.</a:t>
            </a:r>
          </a:p>
          <a:p>
            <a:r>
              <a:rPr lang="en-US" sz="2400" dirty="0" err="1"/>
              <a:t>Bimala</a:t>
            </a:r>
            <a:r>
              <a:rPr lang="en-US" sz="2400" dirty="0"/>
              <a:t> is parent of </a:t>
            </a:r>
            <a:r>
              <a:rPr lang="en-US" sz="2400" dirty="0" err="1" smtClean="0"/>
              <a:t>Mita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Puran</a:t>
            </a:r>
            <a:r>
              <a:rPr lang="en-US" sz="2400" dirty="0"/>
              <a:t> is  parent of </a:t>
            </a:r>
            <a:r>
              <a:rPr lang="en-US" sz="2400" dirty="0" err="1" smtClean="0"/>
              <a:t>Mita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 smtClean="0"/>
              <a:t>Nitu</a:t>
            </a:r>
            <a:r>
              <a:rPr lang="en-US" sz="2400" dirty="0" smtClean="0"/>
              <a:t> is parent of Pretty.</a:t>
            </a:r>
          </a:p>
          <a:p>
            <a:r>
              <a:rPr lang="en-US" sz="2400" dirty="0" smtClean="0"/>
              <a:t>Fran is parent of Pretty.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Rule</a:t>
            </a:r>
          </a:p>
          <a:p>
            <a:pPr marL="0" indent="0">
              <a:buNone/>
            </a:pPr>
            <a:r>
              <a:rPr lang="en-US" sz="2400" dirty="0" smtClean="0"/>
              <a:t>X is Father  of Y if and only if X is parent of Y and X is Male.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86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76307"/>
            <a:ext cx="10131425" cy="34146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a function shown in the figure </a:t>
            </a:r>
            <a:r>
              <a:rPr lang="en-US" sz="2400" dirty="0"/>
              <a:t>below. </a:t>
            </a:r>
            <a:r>
              <a:rPr lang="en-US" sz="2400" dirty="0" smtClean="0"/>
              <a:t>The </a:t>
            </a:r>
            <a:r>
              <a:rPr lang="en-US" sz="2400" dirty="0"/>
              <a:t>relation between X and Y can be </a:t>
            </a:r>
            <a:r>
              <a:rPr lang="en-US" sz="2400" dirty="0" smtClean="0"/>
              <a:t>specified </a:t>
            </a:r>
            <a:r>
              <a:rPr lang="en-US" sz="2400" dirty="0"/>
              <a:t>by the following three rules. </a:t>
            </a:r>
          </a:p>
          <a:p>
            <a:r>
              <a:rPr lang="en-US" sz="2400" dirty="0" smtClean="0"/>
              <a:t>Rule </a:t>
            </a:r>
            <a:r>
              <a:rPr lang="en-US" sz="2400" dirty="0"/>
              <a:t>1: if X&lt;3 then Y=0 </a:t>
            </a:r>
          </a:p>
          <a:p>
            <a:r>
              <a:rPr lang="en-US" sz="2400" dirty="0" smtClean="0"/>
              <a:t>Rule </a:t>
            </a:r>
            <a:r>
              <a:rPr lang="en-US" sz="2400" dirty="0"/>
              <a:t>2: if 3=&lt;X &lt;6 then Y=2 </a:t>
            </a:r>
          </a:p>
          <a:p>
            <a:r>
              <a:rPr lang="en-US" sz="2400" dirty="0" smtClean="0"/>
              <a:t>Rule </a:t>
            </a:r>
            <a:r>
              <a:rPr lang="en-US" sz="2400" dirty="0"/>
              <a:t>3: if 6&lt;X then </a:t>
            </a:r>
            <a:r>
              <a:rPr lang="en-US" sz="2400" dirty="0" smtClean="0"/>
              <a:t>Y=4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11" y="4178837"/>
            <a:ext cx="2971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33047"/>
            <a:ext cx="10131425" cy="51581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 </a:t>
            </a:r>
          </a:p>
          <a:p>
            <a:r>
              <a:rPr lang="en-US" sz="2800" dirty="0" smtClean="0"/>
              <a:t>f(1,Y)</a:t>
            </a:r>
          </a:p>
          <a:p>
            <a:r>
              <a:rPr lang="en-US" sz="2800" dirty="0" smtClean="0"/>
              <a:t>f(1,Y), 2&lt;Y.</a:t>
            </a:r>
          </a:p>
          <a:p>
            <a:r>
              <a:rPr lang="en-US" sz="2800" dirty="0" smtClean="0"/>
              <a:t>Here in case f(1,Y) becomes instantiated to 0 and the second goal becomes 2 &lt; 0 which fails whole goal list.</a:t>
            </a:r>
          </a:p>
          <a:p>
            <a:r>
              <a:rPr lang="en-US" sz="2800" dirty="0" smtClean="0"/>
              <a:t>Before admitting the  goal  Prolog tries  through backtracking  2 useless alternatives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865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Up to this point, we have worked with Prolog's backtracking execution behavior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We have seen how to use that behavior to write compact predicates.</a:t>
            </a:r>
          </a:p>
          <a:p>
            <a:r>
              <a:rPr lang="en-US" sz="2400" dirty="0"/>
              <a:t>Sometimes it is desirable to selectively turn off backtracking. </a:t>
            </a:r>
            <a:endParaRPr lang="en-US" sz="2400" dirty="0" smtClean="0"/>
          </a:p>
          <a:p>
            <a:r>
              <a:rPr lang="en-US" sz="2400" dirty="0" smtClean="0"/>
              <a:t>Prolog </a:t>
            </a:r>
            <a:r>
              <a:rPr lang="en-US" sz="2400" dirty="0"/>
              <a:t>provides a predicate that performs this function. It is called the </a:t>
            </a:r>
            <a:r>
              <a:rPr lang="en-US" sz="2400" b="1" dirty="0"/>
              <a:t>cut</a:t>
            </a:r>
            <a:r>
              <a:rPr lang="en-US" sz="2400" dirty="0"/>
              <a:t>, represented by an exclamation point (!).</a:t>
            </a:r>
          </a:p>
          <a:p>
            <a:r>
              <a:rPr lang="en-US" sz="2400" dirty="0"/>
              <a:t>The cut effectively tells Prolog to freeze all the decisions made so far in this predicate. That is, if required to backtrack, it will automatically fail without trying other alternatives.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339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366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>
            <a:noAutofit/>
          </a:bodyPr>
          <a:lstStyle/>
          <a:p>
            <a:r>
              <a:rPr lang="pt-BR" sz="2800" dirty="0"/>
              <a:t>a(1).</a:t>
            </a:r>
          </a:p>
          <a:p>
            <a:r>
              <a:rPr lang="pt-BR" sz="2800" dirty="0"/>
              <a:t>b(1).</a:t>
            </a:r>
          </a:p>
          <a:p>
            <a:r>
              <a:rPr lang="pt-BR" sz="2800" dirty="0"/>
              <a:t>c(1).</a:t>
            </a:r>
          </a:p>
          <a:p>
            <a:r>
              <a:rPr lang="pt-BR" sz="2800" dirty="0" smtClean="0"/>
              <a:t>b(2</a:t>
            </a:r>
            <a:r>
              <a:rPr lang="pt-BR" sz="2800" dirty="0"/>
              <a:t>).</a:t>
            </a:r>
          </a:p>
          <a:p>
            <a:r>
              <a:rPr lang="pt-BR" sz="2800" dirty="0"/>
              <a:t>c(2).</a:t>
            </a:r>
          </a:p>
          <a:p>
            <a:r>
              <a:rPr lang="pt-BR" sz="2800" dirty="0"/>
              <a:t>d(2).</a:t>
            </a:r>
          </a:p>
          <a:p>
            <a:r>
              <a:rPr lang="pt-BR" sz="2800" dirty="0"/>
              <a:t>e(2).</a:t>
            </a:r>
          </a:p>
          <a:p>
            <a:r>
              <a:rPr lang="pt-BR" sz="2800" dirty="0" smtClean="0"/>
              <a:t>f(3</a:t>
            </a:r>
            <a:r>
              <a:rPr lang="pt-BR" sz="2800" dirty="0"/>
              <a:t>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684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344</TotalTime>
  <Words>1135</Words>
  <Application>Microsoft Office PowerPoint</Application>
  <PresentationFormat>Widescreen</PresentationFormat>
  <Paragraphs>173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Celestial</vt:lpstr>
      <vt:lpstr>Back Tracking</vt:lpstr>
      <vt:lpstr>Introduction</vt:lpstr>
      <vt:lpstr>PowerPoint Presentation</vt:lpstr>
      <vt:lpstr>Task</vt:lpstr>
      <vt:lpstr>PowerPoint Presentation</vt:lpstr>
      <vt:lpstr>Task </vt:lpstr>
      <vt:lpstr>PowerPoint Presentation</vt:lpstr>
      <vt:lpstr>CUT</vt:lpstr>
      <vt:lpstr>Example</vt:lpstr>
      <vt:lpstr>PowerPoint Presentation</vt:lpstr>
      <vt:lpstr>Search Tree</vt:lpstr>
      <vt:lpstr>Edit Rule (insert Cut in the statement)</vt:lpstr>
      <vt:lpstr>PowerPoint Presentation</vt:lpstr>
      <vt:lpstr>PowerPoint Presentation</vt:lpstr>
      <vt:lpstr>PowerPoint Presentation</vt:lpstr>
      <vt:lpstr>Task</vt:lpstr>
      <vt:lpstr>Double step function (Continue)</vt:lpstr>
      <vt:lpstr>Perform the following</vt:lpstr>
      <vt:lpstr>Make a  new Rule</vt:lpstr>
      <vt:lpstr>Example</vt:lpstr>
      <vt:lpstr>Adding element to List</vt:lpstr>
      <vt:lpstr>Length of List</vt:lpstr>
      <vt:lpstr>Assignment</vt:lpstr>
      <vt:lpstr>Using not for inequality </vt:lpstr>
      <vt:lpstr>Modify</vt:lpstr>
      <vt:lpstr>Negation</vt:lpstr>
      <vt:lpstr>Example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Tracking</dc:title>
  <dc:creator>Sudon</dc:creator>
  <cp:lastModifiedBy>Sudon</cp:lastModifiedBy>
  <cp:revision>24</cp:revision>
  <dcterms:created xsi:type="dcterms:W3CDTF">2015-03-19T21:46:17Z</dcterms:created>
  <dcterms:modified xsi:type="dcterms:W3CDTF">2015-03-27T01:17:15Z</dcterms:modified>
</cp:coreProperties>
</file>