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3" r:id="rId11"/>
    <p:sldId id="271" r:id="rId12"/>
    <p:sldId id="272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Negation as Failure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Er.Sudan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9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and Y  are not </a:t>
            </a:r>
            <a:r>
              <a:rPr lang="en-US" dirty="0" err="1" smtClean="0"/>
              <a:t>literaaly</a:t>
            </a:r>
            <a:r>
              <a:rPr lang="en-US" dirty="0" smtClean="0"/>
              <a:t> the same.</a:t>
            </a:r>
          </a:p>
          <a:p>
            <a:r>
              <a:rPr lang="en-US" dirty="0" smtClean="0"/>
              <a:t>X and Y do not match.</a:t>
            </a:r>
          </a:p>
          <a:p>
            <a:r>
              <a:rPr lang="en-US" dirty="0" smtClean="0"/>
              <a:t>The values of </a:t>
            </a:r>
            <a:r>
              <a:rPr lang="en-US" dirty="0" err="1" smtClean="0"/>
              <a:t>airthematic</a:t>
            </a:r>
            <a:r>
              <a:rPr lang="en-US" dirty="0" smtClean="0"/>
              <a:t> expressions  X and Y  are not equal.</a:t>
            </a:r>
          </a:p>
          <a:p>
            <a:r>
              <a:rPr lang="en-US" dirty="0" smtClean="0"/>
              <a:t>If X and Y  match then different (X,Y)  fails</a:t>
            </a:r>
          </a:p>
          <a:p>
            <a:r>
              <a:rPr lang="en-US" dirty="0" smtClean="0"/>
              <a:t>Otherwise different (X,Y) succeeds.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8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equality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There are 2 types </a:t>
            </a:r>
            <a:r>
              <a:rPr lang="en-US" dirty="0"/>
              <a:t> </a:t>
            </a:r>
            <a:r>
              <a:rPr lang="en-US" dirty="0" smtClean="0"/>
              <a:t>equality and in equality in prolog</a:t>
            </a:r>
          </a:p>
          <a:p>
            <a:pPr marL="228600" lvl="1">
              <a:spcBef>
                <a:spcPts val="1000"/>
              </a:spcBef>
              <a:spcAft>
                <a:spcPts val="1000"/>
              </a:spcAft>
            </a:pPr>
            <a:r>
              <a:rPr lang="en-US" sz="1800" dirty="0" smtClean="0"/>
              <a:t>X=Y</a:t>
            </a:r>
            <a:br>
              <a:rPr lang="en-US" sz="1800" dirty="0" smtClean="0"/>
            </a:br>
            <a:r>
              <a:rPr lang="en-US" sz="1800" dirty="0"/>
              <a:t>X=Y </a:t>
            </a:r>
            <a:r>
              <a:rPr lang="en-US" sz="1800" dirty="0" smtClean="0"/>
              <a:t>succeeds </a:t>
            </a:r>
            <a:r>
              <a:rPr lang="en-US" sz="1800" dirty="0"/>
              <a:t>if X can be  unified with Y.</a:t>
            </a:r>
          </a:p>
          <a:p>
            <a:r>
              <a:rPr lang="en-US" dirty="0" smtClean="0"/>
              <a:t>X \= Y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X \= </a:t>
            </a:r>
            <a:r>
              <a:rPr lang="en-US" dirty="0" smtClean="0"/>
              <a:t>Y succeeds if X can not be unified with Y.</a:t>
            </a:r>
          </a:p>
          <a:p>
            <a:r>
              <a:rPr lang="en-US" dirty="0" smtClean="0"/>
              <a:t>X == 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Succeeds if X and Y are identical	</a:t>
            </a:r>
          </a:p>
          <a:p>
            <a:r>
              <a:rPr lang="en-US" dirty="0"/>
              <a:t> </a:t>
            </a:r>
            <a:r>
              <a:rPr lang="en-US" dirty="0" smtClean="0"/>
              <a:t>X \==Y</a:t>
            </a:r>
          </a:p>
          <a:p>
            <a:pPr marL="0" indent="0">
              <a:buNone/>
            </a:pPr>
            <a:r>
              <a:rPr lang="en-US" dirty="0" smtClean="0"/>
              <a:t>  Succeeds </a:t>
            </a:r>
            <a:r>
              <a:rPr lang="en-US" dirty="0"/>
              <a:t>if X and Y are </a:t>
            </a:r>
            <a:r>
              <a:rPr lang="en-US" dirty="0" smtClean="0"/>
              <a:t> not identical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83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a=a.</a:t>
            </a:r>
          </a:p>
          <a:p>
            <a:r>
              <a:rPr lang="en-US" dirty="0"/>
              <a:t>a</a:t>
            </a:r>
            <a:r>
              <a:rPr lang="en-US" dirty="0" smtClean="0"/>
              <a:t>=b.</a:t>
            </a:r>
          </a:p>
          <a:p>
            <a:r>
              <a:rPr lang="en-US" dirty="0"/>
              <a:t>a</a:t>
            </a:r>
            <a:r>
              <a:rPr lang="en-US" dirty="0" smtClean="0"/>
              <a:t>=X.</a:t>
            </a:r>
          </a:p>
          <a:p>
            <a:r>
              <a:rPr lang="en-US" dirty="0" smtClean="0"/>
              <a:t>X=a.</a:t>
            </a:r>
          </a:p>
          <a:p>
            <a:r>
              <a:rPr lang="en-US" dirty="0" smtClean="0"/>
              <a:t>X=Y. </a:t>
            </a:r>
          </a:p>
          <a:p>
            <a:r>
              <a:rPr lang="en-US" dirty="0"/>
              <a:t>a</a:t>
            </a:r>
            <a:r>
              <a:rPr lang="en-US" dirty="0" smtClean="0"/>
              <a:t>==a.</a:t>
            </a:r>
          </a:p>
          <a:p>
            <a:r>
              <a:rPr lang="en-US" dirty="0"/>
              <a:t>a</a:t>
            </a:r>
            <a:r>
              <a:rPr lang="en-US" dirty="0" smtClean="0"/>
              <a:t>==b.</a:t>
            </a:r>
          </a:p>
          <a:p>
            <a:r>
              <a:rPr lang="en-US" dirty="0" smtClean="0"/>
              <a:t>a == X.</a:t>
            </a:r>
          </a:p>
          <a:p>
            <a:r>
              <a:rPr lang="en-US" dirty="0" smtClean="0"/>
              <a:t>X == 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78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11" y="553792"/>
            <a:ext cx="10131425" cy="1456267"/>
          </a:xfrm>
        </p:spPr>
        <p:txBody>
          <a:bodyPr/>
          <a:lstStyle/>
          <a:p>
            <a:r>
              <a:rPr lang="en-US" dirty="0"/>
              <a:t>Using not for inequality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442" y="2130811"/>
            <a:ext cx="9613861" cy="3599316"/>
          </a:xfrm>
        </p:spPr>
        <p:txBody>
          <a:bodyPr>
            <a:noAutofit/>
          </a:bodyPr>
          <a:lstStyle/>
          <a:p>
            <a:r>
              <a:rPr lang="en-US" sz="2400" dirty="0"/>
              <a:t>Prolog has a not operator, but its </a:t>
            </a:r>
            <a:r>
              <a:rPr lang="en-US" sz="2400" dirty="0" err="1"/>
              <a:t>behaviour</a:t>
            </a:r>
            <a:r>
              <a:rPr lang="en-US" sz="2400" dirty="0"/>
              <a:t> is more subtle than in other languages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Facts </a:t>
            </a:r>
          </a:p>
          <a:p>
            <a:pPr lvl="1"/>
            <a:r>
              <a:rPr lang="en-US" sz="2200" dirty="0" smtClean="0"/>
              <a:t>crispy(snap</a:t>
            </a:r>
            <a:r>
              <a:rPr lang="en-US" sz="2200" dirty="0"/>
              <a:t>). </a:t>
            </a:r>
            <a:endParaRPr lang="en-US" sz="2200" dirty="0" smtClean="0"/>
          </a:p>
          <a:p>
            <a:pPr lvl="1"/>
            <a:r>
              <a:rPr lang="en-US" sz="2200" dirty="0" smtClean="0"/>
              <a:t>crispy(crackle).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crispy(pop</a:t>
            </a:r>
            <a:r>
              <a:rPr lang="en-US" sz="2200" dirty="0" smtClean="0"/>
              <a:t>).</a:t>
            </a:r>
          </a:p>
          <a:p>
            <a:r>
              <a:rPr lang="en-US" sz="2400" dirty="0" smtClean="0"/>
              <a:t>Rule</a:t>
            </a:r>
          </a:p>
          <a:p>
            <a:r>
              <a:rPr lang="en-US" sz="2400" dirty="0" smtClean="0"/>
              <a:t> 	breakfast(A,B,C</a:t>
            </a:r>
            <a:r>
              <a:rPr lang="en-US" sz="2400" dirty="0"/>
              <a:t>) :- crispy(A), crispy(B), crispy(C). </a:t>
            </a:r>
            <a:endParaRPr lang="en-US" sz="2400" dirty="0" smtClean="0"/>
          </a:p>
          <a:p>
            <a:r>
              <a:rPr lang="en-US" sz="2400" dirty="0" smtClean="0"/>
              <a:t>Goal</a:t>
            </a:r>
          </a:p>
          <a:p>
            <a:pPr lvl="1"/>
            <a:r>
              <a:rPr lang="en-US" sz="2200" dirty="0" smtClean="0"/>
              <a:t>?- </a:t>
            </a:r>
            <a:r>
              <a:rPr lang="en-US" sz="2200" dirty="0"/>
              <a:t>breakfast(A,B,C). </a:t>
            </a:r>
          </a:p>
        </p:txBody>
      </p:sp>
    </p:spTree>
    <p:extLst>
      <p:ext uri="{BB962C8B-B14F-4D97-AF65-F5344CB8AC3E}">
        <p14:creationId xmlns:p14="http://schemas.microsoft.com/office/powerpoint/2010/main" val="293592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breakfast(A,B,C) :- crispy(A), crispy(B), crispy(C), not(A=B), not(A=C), not(B=C).</a:t>
            </a:r>
          </a:p>
        </p:txBody>
      </p:sp>
    </p:spTree>
    <p:extLst>
      <p:ext uri="{BB962C8B-B14F-4D97-AF65-F5344CB8AC3E}">
        <p14:creationId xmlns:p14="http://schemas.microsoft.com/office/powerpoint/2010/main" val="17881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Prolog assumes that if it can't prove an assertion, then the assertion is false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And Prolog assumes that if it can prove an assertion, then the assertion is true.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This is the "closed world assumption": in the universe of facts Prolog knows about, failure to prove is proof of failure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But if we know something Prolog doesn't, this can lead to surprises: things that Prolog thinks are false when we know they're true, and the opposite. </a:t>
            </a:r>
          </a:p>
          <a:p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university(</a:t>
            </a:r>
            <a:r>
              <a:rPr lang="en-US" sz="2000" dirty="0" err="1"/>
              <a:t>uoft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?- university(</a:t>
            </a:r>
            <a:r>
              <a:rPr lang="en-US" sz="2000" dirty="0" err="1"/>
              <a:t>york</a:t>
            </a:r>
            <a:r>
              <a:rPr lang="en-US" sz="2000" dirty="0"/>
              <a:t>). 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\+ university(</a:t>
            </a:r>
            <a:r>
              <a:rPr lang="en-US" sz="2000" dirty="0" err="1"/>
              <a:t>york</a:t>
            </a:r>
            <a:r>
              <a:rPr lang="en-US" sz="20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73579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sad(X) :- \+ happy(X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happy(X) :- beautiful(X), rich(X). rich(bill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beautiful(</a:t>
            </a:r>
            <a:r>
              <a:rPr lang="en-US" sz="3200" dirty="0" err="1"/>
              <a:t>michael</a:t>
            </a:r>
            <a:r>
              <a:rPr lang="en-US" sz="3200" dirty="0"/>
              <a:t>). rich(</a:t>
            </a:r>
            <a:r>
              <a:rPr lang="en-US" sz="3200" dirty="0" err="1"/>
              <a:t>michael</a:t>
            </a:r>
            <a:r>
              <a:rPr lang="en-US" sz="3200" dirty="0"/>
              <a:t>). beautiful(</a:t>
            </a:r>
            <a:r>
              <a:rPr lang="en-US" sz="3200" dirty="0" err="1"/>
              <a:t>cinderella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?- sad(bill). 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?- </a:t>
            </a:r>
            <a:r>
              <a:rPr lang="en-US" sz="3200" dirty="0" smtClean="0"/>
              <a:t>sad(</a:t>
            </a:r>
            <a:r>
              <a:rPr lang="en-US" sz="3200" dirty="0" err="1" smtClean="0"/>
              <a:t>cinderlla</a:t>
            </a:r>
            <a:r>
              <a:rPr lang="en-US" sz="3200" dirty="0" smtClean="0"/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967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18186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11870"/>
            <a:ext cx="9613861" cy="3599316"/>
          </a:xfrm>
        </p:spPr>
        <p:txBody>
          <a:bodyPr>
            <a:noAutofit/>
          </a:bodyPr>
          <a:lstStyle/>
          <a:p>
            <a:r>
              <a:rPr lang="en-US" dirty="0"/>
              <a:t>color(red).</a:t>
            </a:r>
          </a:p>
          <a:p>
            <a:r>
              <a:rPr lang="en-US" dirty="0"/>
              <a:t>color(orange).</a:t>
            </a:r>
          </a:p>
          <a:p>
            <a:r>
              <a:rPr lang="en-US" dirty="0"/>
              <a:t>color(yellow).</a:t>
            </a:r>
          </a:p>
          <a:p>
            <a:r>
              <a:rPr lang="en-US" dirty="0"/>
              <a:t>color(green).</a:t>
            </a:r>
          </a:p>
          <a:p>
            <a:r>
              <a:rPr lang="en-US" dirty="0"/>
              <a:t>color( blue).</a:t>
            </a:r>
          </a:p>
          <a:p>
            <a:r>
              <a:rPr lang="en-US" dirty="0"/>
              <a:t>color(purple).</a:t>
            </a:r>
          </a:p>
          <a:p>
            <a:r>
              <a:rPr lang="en-US" dirty="0"/>
              <a:t>color(black).</a:t>
            </a:r>
          </a:p>
          <a:p>
            <a:r>
              <a:rPr lang="en-US" dirty="0"/>
              <a:t>color(brown).</a:t>
            </a:r>
          </a:p>
          <a:p>
            <a:r>
              <a:rPr lang="en-US" dirty="0"/>
              <a:t>color(gold).</a:t>
            </a:r>
          </a:p>
          <a:p>
            <a:r>
              <a:rPr lang="en-US" dirty="0" err="1"/>
              <a:t>muddcolor</a:t>
            </a:r>
            <a:r>
              <a:rPr lang="en-US" dirty="0"/>
              <a:t>(black).</a:t>
            </a:r>
          </a:p>
          <a:p>
            <a:r>
              <a:rPr lang="en-US" dirty="0" err="1"/>
              <a:t>muddcolor</a:t>
            </a:r>
            <a:r>
              <a:rPr lang="en-US" dirty="0"/>
              <a:t>(gold).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6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awesomescolor</a:t>
            </a:r>
            <a:r>
              <a:rPr lang="en-US" sz="2800" dirty="0"/>
              <a:t>(X,Y):-</a:t>
            </a:r>
            <a:r>
              <a:rPr lang="en-US" sz="2800" dirty="0" err="1"/>
              <a:t>muddcolor</a:t>
            </a:r>
            <a:r>
              <a:rPr lang="en-US" sz="2800" dirty="0"/>
              <a:t>(X),</a:t>
            </a:r>
            <a:r>
              <a:rPr lang="en-US" sz="2800" dirty="0" err="1"/>
              <a:t>muddcolor</a:t>
            </a:r>
            <a:r>
              <a:rPr lang="en-US" sz="2800" dirty="0"/>
              <a:t>(Y),</a:t>
            </a:r>
          </a:p>
          <a:p>
            <a:pPr marL="0" indent="0">
              <a:buNone/>
            </a:pPr>
            <a:r>
              <a:rPr lang="en-US" sz="2800" dirty="0"/>
              <a:t>		    X\==Y.</a:t>
            </a:r>
          </a:p>
          <a:p>
            <a:pPr marL="0" indent="0">
              <a:buNone/>
            </a:pPr>
            <a:r>
              <a:rPr lang="en-US" sz="2800" dirty="0" err="1"/>
              <a:t>checkInequlaityEarly</a:t>
            </a:r>
            <a:r>
              <a:rPr lang="en-US" sz="2800" dirty="0"/>
              <a:t>(X,Y):-X\==</a:t>
            </a:r>
            <a:r>
              <a:rPr lang="en-US" sz="2800" dirty="0" err="1"/>
              <a:t>Y,muddcolor</a:t>
            </a:r>
            <a:r>
              <a:rPr lang="en-US" sz="2800" dirty="0"/>
              <a:t>(X),</a:t>
            </a:r>
            <a:r>
              <a:rPr lang="en-US" sz="2800" dirty="0" err="1"/>
              <a:t>muddcolor</a:t>
            </a:r>
            <a:r>
              <a:rPr lang="en-US" sz="2800" dirty="0"/>
              <a:t>(Y).</a:t>
            </a:r>
          </a:p>
          <a:p>
            <a:pPr marL="0" indent="0">
              <a:buNone/>
            </a:pPr>
            <a:r>
              <a:rPr lang="en-US" sz="2800" dirty="0" err="1"/>
              <a:t>notmuddcolorbroken</a:t>
            </a:r>
            <a:r>
              <a:rPr lang="en-US" sz="2800" dirty="0"/>
              <a:t>(X):- not(</a:t>
            </a:r>
            <a:r>
              <a:rPr lang="en-US" sz="2800" dirty="0" err="1"/>
              <a:t>muddcolor</a:t>
            </a:r>
            <a:r>
              <a:rPr lang="en-US" sz="2800" dirty="0"/>
              <a:t>(X)).</a:t>
            </a:r>
          </a:p>
          <a:p>
            <a:pPr marL="0" indent="0">
              <a:buNone/>
            </a:pPr>
            <a:r>
              <a:rPr lang="en-US" sz="2800" dirty="0" err="1"/>
              <a:t>notmuddcolor</a:t>
            </a:r>
            <a:r>
              <a:rPr lang="en-US" sz="2800" dirty="0"/>
              <a:t>(X):-color(X),not(</a:t>
            </a:r>
            <a:r>
              <a:rPr lang="en-US" sz="2800" dirty="0" err="1"/>
              <a:t>muddcolor</a:t>
            </a:r>
            <a:r>
              <a:rPr lang="en-US" sz="2800" dirty="0"/>
              <a:t>(X)).</a:t>
            </a:r>
          </a:p>
        </p:txBody>
      </p:sp>
    </p:spTree>
    <p:extLst>
      <p:ext uri="{BB962C8B-B14F-4D97-AF65-F5344CB8AC3E}">
        <p14:creationId xmlns:p14="http://schemas.microsoft.com/office/powerpoint/2010/main" val="156970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FACTS</a:t>
            </a:r>
          </a:p>
          <a:p>
            <a:pPr marL="457200" lvl="1" indent="0">
              <a:buNone/>
            </a:pPr>
            <a:r>
              <a:rPr lang="en-US" sz="2400" dirty="0" smtClean="0"/>
              <a:t>P(1).</a:t>
            </a:r>
          </a:p>
          <a:p>
            <a:pPr marL="457200" lvl="1" indent="0">
              <a:buNone/>
            </a:pPr>
            <a:r>
              <a:rPr lang="en-US" sz="2400" dirty="0" smtClean="0"/>
              <a:t>P(2) :-!.</a:t>
            </a:r>
          </a:p>
          <a:p>
            <a:pPr marL="457200" lvl="1" indent="0">
              <a:buNone/>
            </a:pPr>
            <a:r>
              <a:rPr lang="en-US" sz="2400" dirty="0" smtClean="0"/>
              <a:t>P(3).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 smtClean="0"/>
              <a:t>GOALS</a:t>
            </a:r>
          </a:p>
          <a:p>
            <a:pPr lvl="2"/>
            <a:r>
              <a:rPr lang="en-US" sz="2000" dirty="0" smtClean="0"/>
              <a:t>p(X).</a:t>
            </a:r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(X),p(Y).</a:t>
            </a:r>
          </a:p>
          <a:p>
            <a:pPr lvl="2"/>
            <a:r>
              <a:rPr lang="en-US" sz="2000" dirty="0"/>
              <a:t>p(X),!,p(Y).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0862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Prolog’s most useful features is the simple way it lets us state generalizations.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say that Vincent enjoys burgers we just write</a:t>
            </a:r>
            <a:r>
              <a:rPr lang="en-US" dirty="0" smtClean="0"/>
              <a:t>:</a:t>
            </a:r>
          </a:p>
          <a:p>
            <a:r>
              <a:rPr lang="en-US" dirty="0"/>
              <a:t>enjoys(</a:t>
            </a:r>
            <a:r>
              <a:rPr lang="en-US" dirty="0" err="1"/>
              <a:t>vincent,X</a:t>
            </a:r>
            <a:r>
              <a:rPr lang="en-US" dirty="0"/>
              <a:t>) :- burger(X</a:t>
            </a:r>
            <a:r>
              <a:rPr lang="en-US" dirty="0" smtClean="0"/>
              <a:t>).</a:t>
            </a:r>
          </a:p>
          <a:p>
            <a:r>
              <a:rPr lang="en-US" dirty="0"/>
              <a:t>But in real life rules have exceptions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Perhaps </a:t>
            </a:r>
            <a:r>
              <a:rPr lang="en-US" dirty="0"/>
              <a:t>Vincent doesn’t like Big Kahuna burgers.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perhaps the correct rule is really: Vincent enjoys burgers, except Big Kahuna burgers. Fine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But how do we state this in Prolog?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7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62935" cy="3599316"/>
          </a:xfrm>
        </p:spPr>
        <p:txBody>
          <a:bodyPr>
            <a:normAutofit/>
          </a:bodyPr>
          <a:lstStyle/>
          <a:p>
            <a:r>
              <a:rPr lang="en-US" dirty="0"/>
              <a:t>As a first step, let’s introduce another built in predicate </a:t>
            </a:r>
            <a:r>
              <a:rPr lang="en-US" dirty="0" smtClean="0"/>
              <a:t>fail. </a:t>
            </a:r>
          </a:p>
          <a:p>
            <a:r>
              <a:rPr lang="en-US" dirty="0" smtClean="0"/>
              <a:t>As </a:t>
            </a:r>
            <a:r>
              <a:rPr lang="en-US" dirty="0"/>
              <a:t>its name suggests, fail is a special symbol that will immediately fail when Prolog encounters it as a goal.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may not sound too useful, but remember: when Prolog fails, it tries to backtrack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Thus fail can be viewed as an instruction to force backtracking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And when used in combination with cut, which blocks backtracking, fail enables us to write some interesting programs, and in particular, it lets us define exceptions to general rules. </a:t>
            </a:r>
          </a:p>
        </p:txBody>
      </p:sp>
    </p:spTree>
    <p:extLst>
      <p:ext uri="{BB962C8B-B14F-4D97-AF65-F5344CB8AC3E}">
        <p14:creationId xmlns:p14="http://schemas.microsoft.com/office/powerpoint/2010/main" val="259834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enjoys(</a:t>
            </a:r>
            <a:r>
              <a:rPr lang="en-US" dirty="0" err="1"/>
              <a:t>vincent,X</a:t>
            </a:r>
            <a:r>
              <a:rPr lang="en-US" dirty="0"/>
              <a:t>) :- </a:t>
            </a:r>
            <a:r>
              <a:rPr lang="en-US" dirty="0" err="1"/>
              <a:t>big_kahuna_burger</a:t>
            </a:r>
            <a:r>
              <a:rPr lang="en-US" dirty="0"/>
              <a:t>(X),!,fail. </a:t>
            </a:r>
            <a:endParaRPr lang="en-US" dirty="0" smtClean="0"/>
          </a:p>
          <a:p>
            <a:r>
              <a:rPr lang="en-US" dirty="0" smtClean="0"/>
              <a:t>enjoys(</a:t>
            </a:r>
            <a:r>
              <a:rPr lang="en-US" dirty="0" err="1" smtClean="0"/>
              <a:t>vincent,X</a:t>
            </a:r>
            <a:r>
              <a:rPr lang="en-US" dirty="0"/>
              <a:t>) :- burger(X</a:t>
            </a:r>
            <a:r>
              <a:rPr lang="en-US" dirty="0" smtClean="0"/>
              <a:t>).</a:t>
            </a:r>
          </a:p>
          <a:p>
            <a:r>
              <a:rPr lang="en-US" dirty="0"/>
              <a:t>burger(X) :- </a:t>
            </a:r>
            <a:r>
              <a:rPr lang="en-US" dirty="0" err="1"/>
              <a:t>big_mac</a:t>
            </a:r>
            <a:r>
              <a:rPr lang="en-US" dirty="0"/>
              <a:t>(X). </a:t>
            </a:r>
            <a:endParaRPr lang="en-US" dirty="0" smtClean="0"/>
          </a:p>
          <a:p>
            <a:r>
              <a:rPr lang="en-US" dirty="0" smtClean="0"/>
              <a:t>burger(X</a:t>
            </a:r>
            <a:r>
              <a:rPr lang="en-US" dirty="0"/>
              <a:t>) :- </a:t>
            </a:r>
            <a:r>
              <a:rPr lang="en-US" dirty="0" err="1"/>
              <a:t>big_kahuna_burger</a:t>
            </a:r>
            <a:r>
              <a:rPr lang="en-US" dirty="0"/>
              <a:t>(X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burger(X) :- whopper(X</a:t>
            </a:r>
            <a:r>
              <a:rPr lang="en-US" dirty="0" smtClean="0"/>
              <a:t>).</a:t>
            </a:r>
          </a:p>
          <a:p>
            <a:r>
              <a:rPr lang="en-US" dirty="0" err="1"/>
              <a:t>big_mac</a:t>
            </a:r>
            <a:r>
              <a:rPr lang="en-US" dirty="0"/>
              <a:t>(a). </a:t>
            </a:r>
            <a:endParaRPr lang="en-US" dirty="0" smtClean="0"/>
          </a:p>
          <a:p>
            <a:r>
              <a:rPr lang="en-US" dirty="0" err="1" smtClean="0"/>
              <a:t>big_kahuna_burger</a:t>
            </a:r>
            <a:r>
              <a:rPr lang="en-US" dirty="0" smtClean="0"/>
              <a:t>(b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err="1" smtClean="0"/>
              <a:t>big_mac</a:t>
            </a:r>
            <a:r>
              <a:rPr lang="en-US" dirty="0" smtClean="0"/>
              <a:t>(c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whopper(d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288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two lines describe Vincent’s preferences.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last six lines describe a world containing four burgers, a, b, c, and d.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information about what kinds of burgers they are.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that the first two lines really do describe Vincent’s preferences (that is, that he likes all burgers except Big Kahuna burgers) then he should enjoy burgers a, c and d, but not b.</a:t>
            </a:r>
          </a:p>
        </p:txBody>
      </p:sp>
    </p:spTree>
    <p:extLst>
      <p:ext uri="{BB962C8B-B14F-4D97-AF65-F5344CB8AC3E}">
        <p14:creationId xmlns:p14="http://schemas.microsoft.com/office/powerpoint/2010/main" val="336719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enjoys(</a:t>
            </a:r>
            <a:r>
              <a:rPr lang="en-US" sz="2800" dirty="0" err="1"/>
              <a:t>vincent,a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smtClean="0"/>
              <a:t>enjoys(</a:t>
            </a:r>
            <a:r>
              <a:rPr lang="en-US" sz="2800" dirty="0" err="1" smtClean="0"/>
              <a:t>vincent,b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enjoys(</a:t>
            </a:r>
            <a:r>
              <a:rPr lang="en-US" sz="2800" dirty="0" err="1"/>
              <a:t>vincent,c</a:t>
            </a:r>
            <a:r>
              <a:rPr lang="en-US" sz="2800" dirty="0"/>
              <a:t>). </a:t>
            </a:r>
          </a:p>
          <a:p>
            <a:r>
              <a:rPr lang="en-US" sz="2800" dirty="0"/>
              <a:t>enjoys(</a:t>
            </a:r>
            <a:r>
              <a:rPr lang="en-US" sz="2800" dirty="0" err="1"/>
              <a:t>vincent,d</a:t>
            </a:r>
            <a:r>
              <a:rPr lang="en-US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7112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is the combination of ! and fail in the first line (this even has a name: its called the cut-fail combination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When we pose the query enjoys(</a:t>
            </a:r>
            <a:r>
              <a:rPr lang="en-US" dirty="0" err="1"/>
              <a:t>vincent,b</a:t>
            </a:r>
            <a:r>
              <a:rPr lang="en-US" dirty="0"/>
              <a:t>), the first rule applies, and we reach the cut.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commits us to the choices we have made, and in particular, blocks access to the second rule.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then we hit fail. This tries to force backtracking, but the cut blocks it, and so our query fails</a:t>
            </a:r>
          </a:p>
        </p:txBody>
      </p:sp>
    </p:spTree>
    <p:extLst>
      <p:ext uri="{BB962C8B-B14F-4D97-AF65-F5344CB8AC3E}">
        <p14:creationId xmlns:p14="http://schemas.microsoft.com/office/powerpoint/2010/main" val="91411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36423" cy="3599316"/>
          </a:xfrm>
        </p:spPr>
        <p:txBody>
          <a:bodyPr/>
          <a:lstStyle/>
          <a:p>
            <a:r>
              <a:rPr lang="en-US" dirty="0" smtClean="0"/>
              <a:t>Mary Likes all animal but snakes.</a:t>
            </a:r>
          </a:p>
          <a:p>
            <a:r>
              <a:rPr lang="en-US" dirty="0" smtClean="0"/>
              <a:t>How can we say this in prolog ?</a:t>
            </a:r>
          </a:p>
          <a:p>
            <a:r>
              <a:rPr lang="en-US" dirty="0" smtClean="0"/>
              <a:t>It is easy to  express  one part of this statement .</a:t>
            </a:r>
            <a:br>
              <a:rPr lang="en-US" dirty="0" smtClean="0"/>
            </a:br>
            <a:r>
              <a:rPr lang="en-US" dirty="0" smtClean="0"/>
              <a:t>Mary likes any X If X is an animal.</a:t>
            </a:r>
          </a:p>
          <a:p>
            <a:r>
              <a:rPr lang="en-US" dirty="0" smtClean="0"/>
              <a:t>But we have to exclude snakes.</a:t>
            </a:r>
          </a:p>
          <a:p>
            <a:r>
              <a:rPr lang="en-US" dirty="0" smtClean="0"/>
              <a:t>IF X is a snake then ‘Mary likes X’ is not true.</a:t>
            </a:r>
          </a:p>
          <a:p>
            <a:r>
              <a:rPr lang="en-US" dirty="0" smtClean="0"/>
              <a:t>Otherwise if x is an animal then Mary like X.</a:t>
            </a:r>
          </a:p>
          <a:p>
            <a:r>
              <a:rPr lang="en-US" dirty="0" smtClean="0"/>
              <a:t>Make a goal and facts to  illustrate above example.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30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</TotalTime>
  <Words>758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Negation as Failure</vt:lpstr>
      <vt:lpstr>Task</vt:lpstr>
      <vt:lpstr>Introduction</vt:lpstr>
      <vt:lpstr>PowerPoint Presentation</vt:lpstr>
      <vt:lpstr>Example</vt:lpstr>
      <vt:lpstr>PowerPoint Presentation</vt:lpstr>
      <vt:lpstr>Goals</vt:lpstr>
      <vt:lpstr>How does this work?</vt:lpstr>
      <vt:lpstr>Task</vt:lpstr>
      <vt:lpstr>Task.</vt:lpstr>
      <vt:lpstr>Using equality in prolog</vt:lpstr>
      <vt:lpstr>Try</vt:lpstr>
      <vt:lpstr>Using not for inequality </vt:lpstr>
      <vt:lpstr>Modify</vt:lpstr>
      <vt:lpstr>Negation</vt:lpstr>
      <vt:lpstr>Example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Negation as Failure</dc:title>
  <dc:creator>Sudon</dc:creator>
  <cp:lastModifiedBy>Sudon</cp:lastModifiedBy>
  <cp:revision>7</cp:revision>
  <dcterms:created xsi:type="dcterms:W3CDTF">2015-03-29T23:41:07Z</dcterms:created>
  <dcterms:modified xsi:type="dcterms:W3CDTF">2015-03-30T00:50:56Z</dcterms:modified>
</cp:coreProperties>
</file>