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6" r:id="rId6"/>
    <p:sldId id="268" r:id="rId7"/>
    <p:sldId id="267" r:id="rId8"/>
    <p:sldId id="257" r:id="rId9"/>
    <p:sldId id="262" r:id="rId10"/>
    <p:sldId id="271" r:id="rId11"/>
    <p:sldId id="272" r:id="rId12"/>
    <p:sldId id="269" r:id="rId13"/>
    <p:sldId id="258" r:id="rId14"/>
    <p:sldId id="259" r:id="rId15"/>
    <p:sldId id="276" r:id="rId16"/>
    <p:sldId id="277" r:id="rId17"/>
    <p:sldId id="270" r:id="rId18"/>
    <p:sldId id="261" r:id="rId19"/>
    <p:sldId id="273" r:id="rId20"/>
    <p:sldId id="274" r:id="rId21"/>
    <p:sldId id="278" r:id="rId22"/>
    <p:sldId id="260" r:id="rId23"/>
    <p:sldId id="275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EE9E0FD-B97E-4E1E-B49F-41815CCCD8D7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3EEECEDC-0E88-45DC-BCE5-5C6465320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835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0FD-B97E-4E1E-B49F-41815CCCD8D7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EEECEDC-0E88-45DC-BCE5-5C6465320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349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0FD-B97E-4E1E-B49F-41815CCCD8D7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EEECEDC-0E88-45DC-BCE5-5C6465320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0423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0FD-B97E-4E1E-B49F-41815CCCD8D7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EEECEDC-0E88-45DC-BCE5-5C6465320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7219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0FD-B97E-4E1E-B49F-41815CCCD8D7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EEECEDC-0E88-45DC-BCE5-5C6465320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5676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0FD-B97E-4E1E-B49F-41815CCCD8D7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EEECEDC-0E88-45DC-BCE5-5C6465320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482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0FD-B97E-4E1E-B49F-41815CCCD8D7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EEECEDC-0E88-45DC-BCE5-5C6465320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0547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DEE9E0FD-B97E-4E1E-B49F-41815CCCD8D7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EEECEDC-0E88-45DC-BCE5-5C6465320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4121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0FD-B97E-4E1E-B49F-41815CCCD8D7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EEECEDC-0E88-45DC-BCE5-5C6465320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929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0FD-B97E-4E1E-B49F-41815CCCD8D7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3EEECEDC-0E88-45DC-BCE5-5C6465320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059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0FD-B97E-4E1E-B49F-41815CCCD8D7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3EEECEDC-0E88-45DC-BCE5-5C6465320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504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0FD-B97E-4E1E-B49F-41815CCCD8D7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3EEECEDC-0E88-45DC-BCE5-5C6465320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181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0FD-B97E-4E1E-B49F-41815CCCD8D7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3EEECEDC-0E88-45DC-BCE5-5C6465320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911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0FD-B97E-4E1E-B49F-41815CCCD8D7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3EEECEDC-0E88-45DC-BCE5-5C6465320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78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0FD-B97E-4E1E-B49F-41815CCCD8D7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EEECEDC-0E88-45DC-BCE5-5C6465320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016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0FD-B97E-4E1E-B49F-41815CCCD8D7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EEECEDC-0E88-45DC-BCE5-5C6465320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371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0FD-B97E-4E1E-B49F-41815CCCD8D7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EEECEDC-0E88-45DC-BCE5-5C6465320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570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DEE9E0FD-B97E-4E1E-B49F-41815CCCD8D7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3EEECEDC-0E88-45DC-BCE5-5C6465320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301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SWI Prolog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</a:t>
            </a:r>
            <a:r>
              <a:rPr lang="en-US" dirty="0" err="1" smtClean="0"/>
              <a:t>BY:Er.Sudan</a:t>
            </a:r>
            <a:r>
              <a:rPr lang="en-US" dirty="0" smtClean="0"/>
              <a:t> </a:t>
            </a:r>
            <a:r>
              <a:rPr lang="en-US" dirty="0" err="1" smtClean="0"/>
              <a:t>PrAJAPATI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Fact and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8279618" cy="35306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Prolog programs describe relations, defined by means of clauses. There are two types of clauses: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facts and rules. A rule is of the form: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Head :- Body.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and is read as "Head is true if Body is true". A rule's body consists of calls to predicates, which are called the rule's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goals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Clauses with empty bodies are called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facts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An example of a fact is: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cat(tom).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365218" cy="35306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which is equivalent to the rule: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cat(tom) :- true.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Clauses with bodies are called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rules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An example of a rule is: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animal(X):- cat(X).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we add that rule and ask 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what things are animals?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?- animal(X)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 = tom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4" name="Group 19"/>
          <p:cNvGrpSpPr>
            <a:grpSpLocks noGrp="1"/>
          </p:cNvGrpSpPr>
          <p:nvPr>
            <p:ph idx="1"/>
          </p:nvPr>
        </p:nvGrpSpPr>
        <p:grpSpPr bwMode="auto">
          <a:xfrm>
            <a:off x="863600" y="2489200"/>
            <a:ext cx="7137400" cy="3530600"/>
            <a:chOff x="1920" y="2256"/>
            <a:chExt cx="1680" cy="1968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920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000">
                  <a:latin typeface="Courier New" pitchFamily="49" charset="0"/>
                </a:rPr>
                <a:t>pam</a:t>
              </a:r>
              <a:endParaRPr kumimoji="1" lang="en-US" altLang="zh-TW">
                <a:latin typeface="Courier New" pitchFamily="49" charset="0"/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832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000">
                  <a:latin typeface="Courier New" pitchFamily="49" charset="0"/>
                </a:rPr>
                <a:t>tom</a:t>
              </a:r>
              <a:endParaRPr kumimoji="1" lang="en-US" altLang="zh-TW">
                <a:latin typeface="Courier New" pitchFamily="49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400" y="2832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000">
                  <a:latin typeface="Courier New" pitchFamily="49" charset="0"/>
                </a:rPr>
                <a:t>bob</a:t>
              </a:r>
              <a:endParaRPr kumimoji="1" lang="en-US" altLang="zh-TW">
                <a:latin typeface="Courier New" pitchFamily="49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264" y="2832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000">
                  <a:latin typeface="Courier New" pitchFamily="49" charset="0"/>
                </a:rPr>
                <a:t>liz</a:t>
              </a:r>
              <a:endParaRPr kumimoji="1" lang="en-US" altLang="zh-TW">
                <a:latin typeface="Courier New" pitchFamily="49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968" y="3360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000">
                  <a:latin typeface="Courier New" pitchFamily="49" charset="0"/>
                </a:rPr>
                <a:t>ann</a:t>
              </a:r>
              <a:endParaRPr kumimoji="1" lang="en-US" altLang="zh-TW">
                <a:latin typeface="Courier New" pitchFamily="49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2880" y="3360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000">
                  <a:latin typeface="Courier New" pitchFamily="49" charset="0"/>
                </a:rPr>
                <a:t>pat</a:t>
              </a:r>
              <a:endParaRPr kumimoji="1" lang="en-US" altLang="zh-TW">
                <a:latin typeface="Courier New" pitchFamily="49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496" y="388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000">
                  <a:latin typeface="Courier New" pitchFamily="49" charset="0"/>
                </a:rPr>
                <a:t>jim</a:t>
              </a:r>
              <a:endParaRPr kumimoji="1" lang="en-US" altLang="zh-TW">
                <a:latin typeface="Courier New" pitchFamily="49" charset="0"/>
              </a:endParaRPr>
            </a:p>
          </p:txBody>
        </p:sp>
        <p:cxnSp>
          <p:nvCxnSpPr>
            <p:cNvPr id="12" name="AutoShape 12"/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2207" y="2591"/>
              <a:ext cx="242" cy="29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7" idx="7"/>
            </p:cNvCxnSpPr>
            <p:nvPr/>
          </p:nvCxnSpPr>
          <p:spPr bwMode="auto">
            <a:xfrm flipH="1">
              <a:off x="2687" y="2543"/>
              <a:ext cx="194" cy="33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14" name="AutoShape 14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3119" y="2543"/>
              <a:ext cx="194" cy="33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15" name="AutoShape 15"/>
            <p:cNvCxnSpPr>
              <a:cxnSpLocks noChangeShapeType="1"/>
              <a:stCxn id="7" idx="3"/>
              <a:endCxn id="9" idx="7"/>
            </p:cNvCxnSpPr>
            <p:nvPr/>
          </p:nvCxnSpPr>
          <p:spPr bwMode="auto">
            <a:xfrm flipH="1">
              <a:off x="2255" y="3119"/>
              <a:ext cx="194" cy="29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16" name="AutoShape 16"/>
            <p:cNvCxnSpPr>
              <a:cxnSpLocks noChangeShapeType="1"/>
              <a:stCxn id="7" idx="5"/>
              <a:endCxn id="10" idx="1"/>
            </p:cNvCxnSpPr>
            <p:nvPr/>
          </p:nvCxnSpPr>
          <p:spPr bwMode="auto">
            <a:xfrm>
              <a:off x="2687" y="3119"/>
              <a:ext cx="242" cy="29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17" name="AutoShape 17"/>
            <p:cNvCxnSpPr>
              <a:cxnSpLocks noChangeShapeType="1"/>
              <a:stCxn id="10" idx="3"/>
              <a:endCxn id="11" idx="7"/>
            </p:cNvCxnSpPr>
            <p:nvPr/>
          </p:nvCxnSpPr>
          <p:spPr bwMode="auto">
            <a:xfrm flipH="1">
              <a:off x="2783" y="3647"/>
              <a:ext cx="146" cy="29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Statements in Prolog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Writing Facts </a:t>
            </a:r>
          </a:p>
          <a:p>
            <a:pPr lvl="1"/>
            <a:r>
              <a:rPr lang="en-US" dirty="0"/>
              <a:t>parent( </a:t>
            </a:r>
            <a:r>
              <a:rPr lang="en-US" dirty="0" err="1"/>
              <a:t>pam</a:t>
            </a:r>
            <a:r>
              <a:rPr lang="en-US" dirty="0"/>
              <a:t>, bob).</a:t>
            </a:r>
          </a:p>
          <a:p>
            <a:pPr lvl="1"/>
            <a:r>
              <a:rPr lang="en-US" dirty="0"/>
              <a:t>parent( tom, bob</a:t>
            </a:r>
            <a:r>
              <a:rPr lang="en-US" dirty="0" smtClean="0"/>
              <a:t>).</a:t>
            </a:r>
          </a:p>
          <a:p>
            <a:pPr lvl="1"/>
            <a:r>
              <a:rPr lang="en-US" dirty="0"/>
              <a:t>parent( tom, </a:t>
            </a:r>
            <a:r>
              <a:rPr lang="en-US" dirty="0" err="1"/>
              <a:t>liz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parent( bob, </a:t>
            </a:r>
            <a:r>
              <a:rPr lang="en-US" dirty="0" err="1"/>
              <a:t>ann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parent( bob, pat).</a:t>
            </a:r>
          </a:p>
          <a:p>
            <a:pPr lvl="1"/>
            <a:r>
              <a:rPr lang="en-US" dirty="0"/>
              <a:t>parent( pat, </a:t>
            </a:r>
            <a:r>
              <a:rPr lang="en-US" dirty="0" err="1"/>
              <a:t>jim</a:t>
            </a:r>
            <a:r>
              <a:rPr lang="en-US" dirty="0"/>
              <a:t>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Here statement terminate with . And the constant is written in the bracket.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8508218" cy="3530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?- parent( bob, pat).</a:t>
            </a:r>
            <a:endParaRPr lang="en-US" dirty="0"/>
          </a:p>
          <a:p>
            <a:pPr>
              <a:buNone/>
            </a:pPr>
            <a:r>
              <a:rPr lang="en-US" dirty="0"/>
              <a:t>Prolog will answer:</a:t>
            </a:r>
          </a:p>
          <a:p>
            <a:pPr lvl="1">
              <a:buNone/>
            </a:pPr>
            <a:r>
              <a:rPr lang="en-US" dirty="0"/>
              <a:t>Yes.</a:t>
            </a:r>
          </a:p>
          <a:p>
            <a:pPr>
              <a:buNone/>
            </a:pPr>
            <a:r>
              <a:rPr lang="en-US" dirty="0"/>
              <a:t>?- parent( </a:t>
            </a:r>
            <a:r>
              <a:rPr lang="en-US" dirty="0" err="1"/>
              <a:t>liz</a:t>
            </a:r>
            <a:r>
              <a:rPr lang="en-US" dirty="0"/>
              <a:t>, pat).</a:t>
            </a:r>
          </a:p>
          <a:p>
            <a:pPr lvl="1">
              <a:buNone/>
            </a:pPr>
            <a:r>
              <a:rPr lang="en-US" dirty="0"/>
              <a:t>No.</a:t>
            </a:r>
          </a:p>
          <a:p>
            <a:pPr>
              <a:buNone/>
            </a:pPr>
            <a:r>
              <a:rPr lang="en-US" dirty="0"/>
              <a:t>?- parent( X, </a:t>
            </a:r>
            <a:r>
              <a:rPr lang="en-US" dirty="0" err="1"/>
              <a:t>liz</a:t>
            </a:r>
            <a:r>
              <a:rPr lang="en-US" dirty="0"/>
              <a:t>).</a:t>
            </a:r>
          </a:p>
          <a:p>
            <a:pPr lvl="1">
              <a:buNone/>
            </a:pPr>
            <a:r>
              <a:rPr lang="en-US" dirty="0"/>
              <a:t>X= tom</a:t>
            </a:r>
          </a:p>
          <a:p>
            <a:endParaRPr lang="en-US" sz="2400" i="1" dirty="0" smtClean="0"/>
          </a:p>
          <a:p>
            <a:pPr algn="ctr">
              <a:buNone/>
            </a:pPr>
            <a:r>
              <a:rPr lang="en-US" sz="2400" i="1" dirty="0" smtClean="0"/>
              <a:t>Comment </a:t>
            </a:r>
            <a:r>
              <a:rPr lang="en-US" sz="2400" i="1" dirty="0"/>
              <a:t>line in prolog start with % sign.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8508218" cy="3530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?- parent( bob, pat).</a:t>
            </a:r>
            <a:endParaRPr lang="en-US" dirty="0"/>
          </a:p>
          <a:p>
            <a:pPr>
              <a:buNone/>
            </a:pPr>
            <a:r>
              <a:rPr lang="en-US" dirty="0"/>
              <a:t>Prolog will answer:</a:t>
            </a:r>
          </a:p>
          <a:p>
            <a:pPr lvl="1">
              <a:buNone/>
            </a:pPr>
            <a:r>
              <a:rPr lang="en-US" dirty="0"/>
              <a:t>Yes.</a:t>
            </a:r>
          </a:p>
          <a:p>
            <a:pPr>
              <a:buNone/>
            </a:pPr>
            <a:r>
              <a:rPr lang="en-US" dirty="0"/>
              <a:t>?- parent( </a:t>
            </a:r>
            <a:r>
              <a:rPr lang="en-US" dirty="0" err="1"/>
              <a:t>liz</a:t>
            </a:r>
            <a:r>
              <a:rPr lang="en-US" dirty="0"/>
              <a:t>, pat).</a:t>
            </a:r>
          </a:p>
          <a:p>
            <a:pPr lvl="1">
              <a:buNone/>
            </a:pPr>
            <a:r>
              <a:rPr lang="en-US" dirty="0"/>
              <a:t>No.</a:t>
            </a:r>
          </a:p>
          <a:p>
            <a:pPr>
              <a:buNone/>
            </a:pPr>
            <a:r>
              <a:rPr lang="en-US" dirty="0"/>
              <a:t>?- parent( X, </a:t>
            </a:r>
            <a:r>
              <a:rPr lang="en-US" dirty="0" err="1"/>
              <a:t>liz</a:t>
            </a:r>
            <a:r>
              <a:rPr lang="en-US" dirty="0"/>
              <a:t>).</a:t>
            </a:r>
          </a:p>
          <a:p>
            <a:pPr lvl="1">
              <a:buNone/>
            </a:pPr>
            <a:r>
              <a:rPr lang="en-US" dirty="0"/>
              <a:t>X= tom</a:t>
            </a:r>
          </a:p>
          <a:p>
            <a:endParaRPr lang="en-US" sz="2400" i="1" dirty="0" smtClean="0"/>
          </a:p>
          <a:p>
            <a:pPr algn="ctr">
              <a:buNone/>
            </a:pPr>
            <a:r>
              <a:rPr lang="en-US" sz="2400" i="1" dirty="0" smtClean="0"/>
              <a:t>Comment </a:t>
            </a:r>
            <a:r>
              <a:rPr lang="en-US" sz="2400" i="1" dirty="0"/>
              <a:t>line in prolog start with % sign.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dirty="0" smtClean="0">
                <a:solidFill>
                  <a:srgbClr val="0000FF"/>
                </a:solidFill>
              </a:rPr>
              <a:t>Who is a parent of whom?</a:t>
            </a:r>
          </a:p>
          <a:p>
            <a:r>
              <a:rPr kumimoji="1" lang="en-US" altLang="zh-TW" dirty="0" smtClean="0">
                <a:solidFill>
                  <a:srgbClr val="0000FF"/>
                </a:solidFill>
              </a:rPr>
              <a:t>Find X and Y such that X is a parent of </a:t>
            </a:r>
            <a:r>
              <a:rPr kumimoji="1" lang="en-US" altLang="zh-TW" dirty="0" smtClean="0">
                <a:solidFill>
                  <a:srgbClr val="0000FF"/>
                </a:solidFill>
              </a:rPr>
              <a:t>Y</a:t>
            </a:r>
          </a:p>
          <a:p>
            <a:pPr>
              <a:spcBef>
                <a:spcPct val="50000"/>
              </a:spcBef>
            </a:pPr>
            <a:r>
              <a:rPr kumimoji="1" lang="en-US" altLang="zh-TW" dirty="0" smtClean="0">
                <a:latin typeface="Courier New" pitchFamily="49" charset="0"/>
              </a:rPr>
              <a:t>?- parent(X,Y).c</a:t>
            </a:r>
          </a:p>
          <a:p>
            <a:pPr lvl="1">
              <a:spcBef>
                <a:spcPct val="50000"/>
              </a:spcBef>
              <a:buNone/>
            </a:pPr>
            <a:r>
              <a:rPr kumimoji="1" lang="en-US" altLang="zh-TW" dirty="0" smtClean="0">
                <a:latin typeface="Courier New" pitchFamily="49" charset="0"/>
              </a:rPr>
              <a:t>X=</a:t>
            </a:r>
            <a:r>
              <a:rPr kumimoji="1" lang="en-US" altLang="zh-TW" dirty="0" err="1" smtClean="0">
                <a:latin typeface="Courier New" pitchFamily="49" charset="0"/>
              </a:rPr>
              <a:t>pam</a:t>
            </a:r>
            <a:endParaRPr kumimoji="1" lang="en-US" altLang="zh-TW" dirty="0" smtClean="0">
              <a:latin typeface="Courier New" pitchFamily="49" charset="0"/>
            </a:endParaRPr>
          </a:p>
          <a:p>
            <a:pPr lvl="1">
              <a:buNone/>
            </a:pPr>
            <a:r>
              <a:rPr kumimoji="1" lang="en-US" altLang="zh-TW" dirty="0" smtClean="0">
                <a:latin typeface="Courier New" pitchFamily="49" charset="0"/>
              </a:rPr>
              <a:t>Y=bob;</a:t>
            </a:r>
          </a:p>
          <a:p>
            <a:pPr lvl="1">
              <a:spcBef>
                <a:spcPct val="50000"/>
              </a:spcBef>
              <a:buNone/>
            </a:pPr>
            <a:r>
              <a:rPr kumimoji="1" lang="en-US" altLang="zh-TW" dirty="0" smtClean="0">
                <a:latin typeface="Courier New" pitchFamily="49" charset="0"/>
              </a:rPr>
              <a:t>X=tom</a:t>
            </a:r>
          </a:p>
          <a:p>
            <a:pPr lvl="1">
              <a:buNone/>
            </a:pPr>
            <a:r>
              <a:rPr kumimoji="1" lang="en-US" altLang="zh-TW" dirty="0" smtClean="0">
                <a:latin typeface="Courier New" pitchFamily="49" charset="0"/>
              </a:rPr>
              <a:t>Y=bob;</a:t>
            </a:r>
          </a:p>
          <a:p>
            <a:pPr lvl="1">
              <a:spcBef>
                <a:spcPct val="50000"/>
              </a:spcBef>
              <a:buNone/>
            </a:pPr>
            <a:r>
              <a:rPr kumimoji="1" lang="en-US" altLang="zh-TW" dirty="0" smtClean="0">
                <a:latin typeface="Courier New" pitchFamily="49" charset="0"/>
              </a:rPr>
              <a:t>X=tom</a:t>
            </a:r>
          </a:p>
          <a:p>
            <a:pPr lvl="1">
              <a:buNone/>
            </a:pPr>
            <a:r>
              <a:rPr kumimoji="1" lang="en-US" altLang="zh-TW" dirty="0" smtClean="0">
                <a:latin typeface="Courier New" pitchFamily="49" charset="0"/>
              </a:rPr>
              <a:t>Y=</a:t>
            </a:r>
            <a:r>
              <a:rPr kumimoji="1" lang="en-US" altLang="zh-TW" dirty="0" err="1" smtClean="0">
                <a:latin typeface="Courier New" pitchFamily="49" charset="0"/>
              </a:rPr>
              <a:t>liz</a:t>
            </a:r>
            <a:r>
              <a:rPr kumimoji="1" lang="en-US" altLang="zh-TW" dirty="0" smtClean="0">
                <a:latin typeface="Courier New" pitchFamily="49" charset="0"/>
              </a:rPr>
              <a:t>;</a:t>
            </a:r>
          </a:p>
          <a:p>
            <a:pPr lvl="1">
              <a:buNone/>
            </a:pPr>
            <a:r>
              <a:rPr kumimoji="1" lang="en-US" altLang="zh-TW" dirty="0" smtClean="0">
                <a:latin typeface="Courier New" pitchFamily="49" charset="0"/>
              </a:rPr>
              <a:t>...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365218" cy="353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bigger(X,Y,Z):-</a:t>
            </a: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	X&gt;Y,Z=X.		% here we have used third variable Z to store the result.</a:t>
            </a: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bigger(X,Y,Z):-</a:t>
            </a: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	X&lt;Y,Z=Y.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Basics commands to use prolog 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exit from Prolog either input CTRL/D or the query:</a:t>
            </a:r>
          </a:p>
          <a:p>
            <a:pPr lvl="1">
              <a:buNone/>
            </a:pPr>
            <a:r>
              <a:rPr lang="en-US" b="1" dirty="0" smtClean="0"/>
              <a:t>?- halt.</a:t>
            </a:r>
            <a:endParaRPr lang="en-US" dirty="0" smtClean="0"/>
          </a:p>
          <a:p>
            <a:r>
              <a:rPr lang="en-US" dirty="0" smtClean="0"/>
              <a:t>To look at the loaded program/database, input</a:t>
            </a:r>
          </a:p>
          <a:p>
            <a:pPr lvl="1">
              <a:buNone/>
            </a:pPr>
            <a:r>
              <a:rPr lang="en-US" b="1" dirty="0" smtClean="0"/>
              <a:t>?- listing.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822418" cy="3530600"/>
          </a:xfrm>
        </p:spPr>
        <p:txBody>
          <a:bodyPr>
            <a:normAutofit/>
          </a:bodyPr>
          <a:lstStyle/>
          <a:p>
            <a:r>
              <a:rPr lang="en-US" dirty="0" smtClean="0"/>
              <a:t>Save this code into the file named “bigger.pl” in </a:t>
            </a:r>
            <a:r>
              <a:rPr lang="en-US" dirty="0" err="1" smtClean="0"/>
              <a:t>emac</a:t>
            </a:r>
            <a:r>
              <a:rPr lang="en-US" dirty="0" smtClean="0"/>
              <a:t> editor.</a:t>
            </a:r>
          </a:p>
          <a:p>
            <a:r>
              <a:rPr lang="en-US" dirty="0" smtClean="0"/>
              <a:t>3. Consult the file “bigger.pl” with the command</a:t>
            </a:r>
          </a:p>
          <a:p>
            <a:r>
              <a:rPr lang="en-US" dirty="0" smtClean="0"/>
              <a:t>	?-consult(‘bigger.pl’). or</a:t>
            </a:r>
          </a:p>
          <a:p>
            <a:r>
              <a:rPr lang="en-US" dirty="0" smtClean="0"/>
              <a:t>?-[bigger]  </a:t>
            </a:r>
          </a:p>
          <a:p>
            <a:r>
              <a:rPr lang="en-US" dirty="0" smtClean="0"/>
              <a:t>The extension is optional because prolog assume the .pl extension by default.</a:t>
            </a:r>
          </a:p>
          <a:p>
            <a:r>
              <a:rPr lang="en-US" dirty="0" smtClean="0"/>
              <a:t>4. Pose the query as</a:t>
            </a:r>
          </a:p>
          <a:p>
            <a:r>
              <a:rPr lang="en-US" dirty="0" smtClean="0"/>
              <a:t>	bigger(5,7,X)</a:t>
            </a:r>
          </a:p>
          <a:p>
            <a:r>
              <a:rPr lang="en-US" dirty="0" smtClean="0"/>
              <a:t>Should give the answer as X=7.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Introduction 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670018" cy="3530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Goals of the class</a:t>
            </a:r>
          </a:p>
          <a:p>
            <a:pPr lvl="1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understand the concepts of Prolog</a:t>
            </a:r>
          </a:p>
          <a:p>
            <a:pPr lvl="1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gain  practical experience.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Expectations</a:t>
            </a:r>
          </a:p>
          <a:p>
            <a:pPr lvl="1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active participation in class discussions</a:t>
            </a:r>
          </a:p>
          <a:p>
            <a:pPr lvl="1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 side talk</a:t>
            </a:r>
          </a:p>
          <a:p>
            <a:pPr lvl="1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 copy of assignments and practical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822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136618" cy="353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loves(</a:t>
            </a:r>
            <a:r>
              <a:rPr lang="en-US" sz="2000" dirty="0" err="1" smtClean="0"/>
              <a:t>vincent</a:t>
            </a:r>
            <a:r>
              <a:rPr lang="en-US" sz="2000" dirty="0" smtClean="0"/>
              <a:t>, </a:t>
            </a:r>
            <a:r>
              <a:rPr lang="en-US" sz="2000" dirty="0" err="1" smtClean="0"/>
              <a:t>mia</a:t>
            </a:r>
            <a:r>
              <a:rPr lang="en-US" sz="2000" dirty="0" smtClean="0"/>
              <a:t>).</a:t>
            </a:r>
          </a:p>
          <a:p>
            <a:pPr>
              <a:buNone/>
            </a:pPr>
            <a:r>
              <a:rPr lang="en-US" sz="2000" dirty="0" smtClean="0"/>
              <a:t>loves(</a:t>
            </a:r>
            <a:r>
              <a:rPr lang="en-US" sz="2000" dirty="0" err="1" smtClean="0"/>
              <a:t>marcellus</a:t>
            </a:r>
            <a:r>
              <a:rPr lang="en-US" sz="2000" dirty="0" smtClean="0"/>
              <a:t>, </a:t>
            </a:r>
            <a:r>
              <a:rPr lang="en-US" sz="2000" dirty="0" err="1" smtClean="0"/>
              <a:t>mia</a:t>
            </a:r>
            <a:r>
              <a:rPr lang="en-US" sz="2000" dirty="0" smtClean="0"/>
              <a:t>).</a:t>
            </a:r>
          </a:p>
          <a:p>
            <a:pPr>
              <a:buNone/>
            </a:pPr>
            <a:r>
              <a:rPr lang="en-US" sz="2000" dirty="0" smtClean="0"/>
              <a:t>loves(pumpkin, </a:t>
            </a:r>
            <a:r>
              <a:rPr lang="en-US" sz="2000" dirty="0" err="1" smtClean="0"/>
              <a:t>honey_bunny</a:t>
            </a:r>
            <a:r>
              <a:rPr lang="en-US" sz="2000" dirty="0" smtClean="0"/>
              <a:t>).</a:t>
            </a:r>
          </a:p>
          <a:p>
            <a:pPr>
              <a:buNone/>
            </a:pPr>
            <a:r>
              <a:rPr lang="en-US" sz="2000" dirty="0" smtClean="0"/>
              <a:t>loves(</a:t>
            </a:r>
            <a:r>
              <a:rPr lang="en-US" sz="2000" dirty="0" err="1" smtClean="0"/>
              <a:t>honey_bunny</a:t>
            </a:r>
            <a:r>
              <a:rPr lang="en-US" sz="2000" dirty="0" smtClean="0"/>
              <a:t>, pumpkin).</a:t>
            </a:r>
          </a:p>
          <a:p>
            <a:pPr>
              <a:buNone/>
            </a:pPr>
            <a:r>
              <a:rPr lang="en-US" sz="2000" dirty="0" smtClean="0"/>
              <a:t>jealous(X, Y) :-</a:t>
            </a:r>
          </a:p>
          <a:p>
            <a:pPr>
              <a:buNone/>
            </a:pPr>
            <a:r>
              <a:rPr lang="en-US" sz="2000" dirty="0" smtClean="0"/>
              <a:t>    loves(X, Z),</a:t>
            </a:r>
          </a:p>
          <a:p>
            <a:pPr>
              <a:buNone/>
            </a:pPr>
            <a:r>
              <a:rPr lang="en-US" sz="2000" dirty="0" smtClean="0"/>
              <a:t>    loves(Y, Z).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593818" cy="353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?- loves(X, </a:t>
            </a:r>
            <a:r>
              <a:rPr lang="en-US" sz="2000" dirty="0" err="1" smtClean="0"/>
              <a:t>mia</a:t>
            </a:r>
            <a:r>
              <a:rPr lang="en-US" sz="2000" dirty="0" smtClean="0"/>
              <a:t>).</a:t>
            </a:r>
          </a:p>
          <a:p>
            <a:pPr>
              <a:buNone/>
            </a:pPr>
            <a:r>
              <a:rPr lang="en-US" sz="2000" dirty="0" smtClean="0"/>
              <a:t>?- jealous(X, Y).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Prolog Reasoning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746218" cy="3835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If we have this fact and rule</a:t>
            </a:r>
          </a:p>
          <a:p>
            <a:pPr lvl="1">
              <a:lnSpc>
                <a:spcPct val="80000"/>
              </a:lnSpc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rainy(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kathmandu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1">
              <a:lnSpc>
                <a:spcPct val="80000"/>
              </a:lnSpc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rainy(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pokhara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1">
              <a:lnSpc>
                <a:spcPct val="80000"/>
              </a:lnSpc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dull(X):- rainy(X).</a:t>
            </a:r>
            <a:endParaRPr lang="th-TH" sz="2900" dirty="0" smtClean="0">
              <a:latin typeface="Times New Roman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We can ask (or query) prolog on its command prompt</a:t>
            </a:r>
          </a:p>
          <a:p>
            <a:pPr lvl="2">
              <a:lnSpc>
                <a:spcPct val="80000"/>
              </a:lnSpc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?- dull(C). (is there a C that makes this predicate true?)</a:t>
            </a:r>
          </a:p>
          <a:p>
            <a:pPr lvl="2">
              <a:lnSpc>
                <a:spcPct val="80000"/>
              </a:lnSpc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It will automatically try to substitute atoms in its fact into its rule such that our question gives the answer true</a:t>
            </a:r>
          </a:p>
          <a:p>
            <a:pPr lvl="2">
              <a:lnSpc>
                <a:spcPct val="80000"/>
              </a:lnSpc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in this example, we begin with dull(X), so the program first chooses an atom for X, that is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kathmandu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(our first atom in this example)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670018" cy="3530600"/>
          </a:xfrm>
        </p:spPr>
        <p:txBody>
          <a:bodyPr>
            <a:normAutofit/>
          </a:bodyPr>
          <a:lstStyle/>
          <a:p>
            <a:pPr lvl="2"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program looks to see if there is rainy(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kathmandu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). There is!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 the substitution gives the result “true”</a:t>
            </a:r>
          </a:p>
          <a:p>
            <a:pPr lvl="1">
              <a:lnSpc>
                <a:spcPct val="8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Prolog will answer 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katmandu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find an alternative answer, type “;” and “Enter”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It’ll give C=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pokhara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it cannot find any more answer, it will answer “no”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8051018" cy="35306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/* Clause 1 */ 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located_in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DWIT,siphal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/* Clause 2 */ 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located_in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baneshwor,kathmandu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lnSpc>
                <a:spcPct val="80000"/>
              </a:lnSpc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/* Clause 3 */ 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located_in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sahidgate,kathmandu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lnSpc>
                <a:spcPct val="80000"/>
              </a:lnSpc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/* Clause 4 */ 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located_in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pokhara,kaski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lnSpc>
                <a:spcPct val="80000"/>
              </a:lnSpc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/* Clause 5 */ 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located_in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X,nepal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 :-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located_in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X,siphal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/* Clause 6 */ 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located_in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X,nepal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 :-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located_in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X,kathmandu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lnSpc>
                <a:spcPct val="80000"/>
              </a:lnSpc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/* Clause 7 */ 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located_in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X,western_region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 :-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located_in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X,kaski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lnSpc>
                <a:spcPct val="80000"/>
              </a:lnSpc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/* Clause 8 */ 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located_in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X,asia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 :-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located_in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X,nepal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lnSpc>
                <a:spcPct val="80000"/>
              </a:lnSpc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/* Clause 9 */ 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located_in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X,asia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 :-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located_in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X,western_region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lnSpc>
                <a:spcPct val="80000"/>
              </a:lnSpc>
              <a:buNone/>
            </a:pPr>
            <a:endParaRPr lang="th-TH" sz="23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3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974818" cy="3530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ask whether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DWIT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siphal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?-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located_in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kathford,lalitpur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query matches clause 1. So prolog replies “yes”.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?-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located_in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sipahla,nepal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This query can be solve by calling clause 5, and then clause 1. So prolog replies “yes”.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33600"/>
            <a:ext cx="7822418" cy="3530600"/>
          </a:xfrm>
        </p:spPr>
        <p:txBody>
          <a:bodyPr>
            <a:noAutofit/>
          </a:bodyPr>
          <a:lstStyle/>
          <a:p>
            <a:r>
              <a:rPr lang="en-US" sz="2000" dirty="0" smtClean="0"/>
              <a:t>Write Facts and  goals of</a:t>
            </a:r>
          </a:p>
          <a:p>
            <a:pPr lvl="1"/>
            <a:r>
              <a:rPr lang="en-US" sz="2000" dirty="0" smtClean="0"/>
              <a:t>r</a:t>
            </a:r>
            <a:r>
              <a:rPr lang="en-US" sz="2000" dirty="0" smtClean="0"/>
              <a:t>am likes </a:t>
            </a:r>
            <a:r>
              <a:rPr lang="en-US" sz="2000" dirty="0" err="1" smtClean="0"/>
              <a:t>s</a:t>
            </a:r>
            <a:r>
              <a:rPr lang="en-US" sz="2000" dirty="0" err="1" smtClean="0"/>
              <a:t>ita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ram likes trains.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 err="1" smtClean="0">
                <a:solidFill>
                  <a:schemeClr val="tx1"/>
                </a:solidFill>
              </a:rPr>
              <a:t>s</a:t>
            </a:r>
            <a:r>
              <a:rPr lang="en-US" sz="2000" dirty="0" err="1" smtClean="0">
                <a:solidFill>
                  <a:schemeClr val="tx1"/>
                </a:solidFill>
              </a:rPr>
              <a:t>uresh</a:t>
            </a:r>
            <a:r>
              <a:rPr lang="en-US" sz="2000" dirty="0" smtClean="0">
                <a:solidFill>
                  <a:schemeClr val="tx1"/>
                </a:solidFill>
              </a:rPr>
              <a:t> likes </a:t>
            </a:r>
            <a:r>
              <a:rPr lang="en-US" sz="2000" dirty="0" err="1" smtClean="0">
                <a:solidFill>
                  <a:schemeClr val="tx1"/>
                </a:solidFill>
              </a:rPr>
              <a:t>fast_cars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 ram hobby is </a:t>
            </a:r>
            <a:r>
              <a:rPr lang="en-US" sz="2000" dirty="0" err="1" smtClean="0">
                <a:solidFill>
                  <a:schemeClr val="tx1"/>
                </a:solidFill>
              </a:rPr>
              <a:t>trainspotting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 err="1" smtClean="0">
                <a:solidFill>
                  <a:schemeClr val="tx1"/>
                </a:solidFill>
              </a:rPr>
              <a:t>s</a:t>
            </a:r>
            <a:r>
              <a:rPr lang="en-US" sz="2000" dirty="0" err="1" smtClean="0">
                <a:solidFill>
                  <a:schemeClr val="tx1"/>
                </a:solidFill>
              </a:rPr>
              <a:t>aroj</a:t>
            </a:r>
            <a:r>
              <a:rPr lang="en-US" sz="2000" dirty="0" smtClean="0">
                <a:solidFill>
                  <a:schemeClr val="tx1"/>
                </a:solidFill>
              </a:rPr>
              <a:t> hobby is sailing. 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 err="1" smtClean="0">
                <a:solidFill>
                  <a:schemeClr val="tx1"/>
                </a:solidFill>
              </a:rPr>
              <a:t>t</a:t>
            </a:r>
            <a:r>
              <a:rPr lang="en-US" sz="2000" dirty="0" err="1" smtClean="0">
                <a:solidFill>
                  <a:schemeClr val="tx1"/>
                </a:solidFill>
              </a:rPr>
              <a:t>ina</a:t>
            </a:r>
            <a:r>
              <a:rPr lang="en-US" sz="2000" dirty="0" smtClean="0">
                <a:solidFill>
                  <a:schemeClr val="tx1"/>
                </a:solidFill>
              </a:rPr>
              <a:t> hobby is </a:t>
            </a:r>
            <a:r>
              <a:rPr lang="en-US" sz="2000" dirty="0" err="1" smtClean="0">
                <a:solidFill>
                  <a:schemeClr val="tx1"/>
                </a:solidFill>
              </a:rPr>
              <a:t>trainspotting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 err="1" smtClean="0">
                <a:solidFill>
                  <a:schemeClr val="tx1"/>
                </a:solidFill>
              </a:rPr>
              <a:t>Prakash</a:t>
            </a:r>
            <a:r>
              <a:rPr lang="en-US" sz="2000" dirty="0" smtClean="0">
                <a:solidFill>
                  <a:schemeClr val="tx1"/>
                </a:solidFill>
              </a:rPr>
              <a:t> hobby is sailing.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 Person1 likes Person2  If  Person1 hobby is hobby and Person hobby is Hobby.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365218" cy="35306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Cube:-</a:t>
            </a:r>
            <a:endParaRPr lang="en-US" sz="2400" dirty="0" smtClean="0"/>
          </a:p>
          <a:p>
            <a:pPr lvl="1"/>
            <a:r>
              <a:rPr lang="en-US" sz="2000" dirty="0" smtClean="0"/>
              <a:t>cube(N,C</a:t>
            </a:r>
            <a:r>
              <a:rPr lang="en-US" sz="2000" dirty="0" smtClean="0"/>
              <a:t>):-C is N*N*N.</a:t>
            </a:r>
          </a:p>
          <a:p>
            <a:pPr>
              <a:buNone/>
            </a:pPr>
            <a:r>
              <a:rPr lang="en-US" sz="2400" dirty="0" smtClean="0"/>
              <a:t> </a:t>
            </a:r>
          </a:p>
          <a:p>
            <a:r>
              <a:rPr lang="en-US" sz="2400" b="1" dirty="0" smtClean="0"/>
              <a:t>Square:-</a:t>
            </a:r>
            <a:endParaRPr lang="en-US" sz="2400" dirty="0" smtClean="0"/>
          </a:p>
          <a:p>
            <a:pPr lvl="1"/>
            <a:r>
              <a:rPr lang="en-US" sz="2000" dirty="0" smtClean="0"/>
              <a:t>square(N,S</a:t>
            </a:r>
            <a:r>
              <a:rPr lang="en-US" sz="2000" dirty="0" smtClean="0"/>
              <a:t>):-S is N*N.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822418" cy="3530600"/>
          </a:xfrm>
        </p:spPr>
        <p:txBody>
          <a:bodyPr>
            <a:noAutofit/>
          </a:bodyPr>
          <a:lstStyle/>
          <a:p>
            <a:r>
              <a:rPr lang="en-US" sz="2000" dirty="0" smtClean="0"/>
              <a:t>mother("</a:t>
            </a:r>
            <a:r>
              <a:rPr lang="en-US" sz="2000" dirty="0" err="1" smtClean="0"/>
              <a:t>Kaushalya","Ram</a:t>
            </a:r>
            <a:r>
              <a:rPr lang="en-US" sz="2000" dirty="0" smtClean="0"/>
              <a:t>").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mother("</a:t>
            </a:r>
            <a:r>
              <a:rPr lang="en-US" sz="2000" dirty="0" err="1" smtClean="0"/>
              <a:t>Kaikai","Bharat</a:t>
            </a:r>
            <a:r>
              <a:rPr lang="en-US" sz="2000" dirty="0" smtClean="0"/>
              <a:t>").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mother("</a:t>
            </a:r>
            <a:r>
              <a:rPr lang="en-US" sz="2000" dirty="0" err="1" smtClean="0"/>
              <a:t>Sumitra","Laxman</a:t>
            </a:r>
            <a:r>
              <a:rPr lang="en-US" sz="2000" dirty="0" smtClean="0"/>
              <a:t>"). </a:t>
            </a:r>
            <a:endParaRPr lang="en-US" sz="2000" dirty="0" smtClean="0"/>
          </a:p>
          <a:p>
            <a:r>
              <a:rPr lang="en-US" sz="2000" dirty="0" smtClean="0"/>
              <a:t>mother</a:t>
            </a:r>
            <a:r>
              <a:rPr lang="en-US" sz="2000" dirty="0" smtClean="0"/>
              <a:t>("</a:t>
            </a:r>
            <a:r>
              <a:rPr lang="en-US" sz="2000" dirty="0" err="1" smtClean="0"/>
              <a:t>Sumitra","Satrughan</a:t>
            </a:r>
            <a:r>
              <a:rPr lang="en-US" sz="2000" dirty="0" smtClean="0"/>
              <a:t>").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husband("</a:t>
            </a:r>
            <a:r>
              <a:rPr lang="en-US" sz="2000" dirty="0" err="1" smtClean="0"/>
              <a:t>Dasarath","Kaushalya</a:t>
            </a:r>
            <a:r>
              <a:rPr lang="en-US" sz="2000" dirty="0" smtClean="0"/>
              <a:t>").</a:t>
            </a:r>
          </a:p>
          <a:p>
            <a:r>
              <a:rPr lang="en-US" sz="2000" dirty="0" smtClean="0"/>
              <a:t>husband</a:t>
            </a:r>
            <a:r>
              <a:rPr lang="en-US" sz="2000" dirty="0" smtClean="0"/>
              <a:t>("</a:t>
            </a:r>
            <a:r>
              <a:rPr lang="en-US" sz="2000" dirty="0" err="1" smtClean="0"/>
              <a:t>Dasarath","Kaikai</a:t>
            </a:r>
            <a:r>
              <a:rPr lang="en-US" sz="2000" dirty="0" smtClean="0"/>
              <a:t>").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husband("</a:t>
            </a:r>
            <a:r>
              <a:rPr lang="en-US" sz="2000" dirty="0" err="1" smtClean="0"/>
              <a:t>Dasarath","Sumitra</a:t>
            </a:r>
            <a:r>
              <a:rPr lang="en-US" sz="2000" dirty="0" smtClean="0"/>
              <a:t>"). </a:t>
            </a:r>
            <a:endParaRPr lang="en-US" sz="2000" dirty="0" smtClean="0"/>
          </a:p>
          <a:p>
            <a:r>
              <a:rPr lang="en-US" sz="2000" dirty="0" smtClean="0"/>
              <a:t>son(A,C</a:t>
            </a:r>
            <a:r>
              <a:rPr lang="en-US" sz="2000" dirty="0" smtClean="0"/>
              <a:t>):-mother(C,A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son(A,C):-husband(C,B),mother(B,A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father(A,B):-husband(A,C),mother(C,B). </a:t>
            </a:r>
            <a:endParaRPr 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593818" cy="353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son(</a:t>
            </a:r>
            <a:r>
              <a:rPr lang="en-US" sz="2400" dirty="0" err="1" smtClean="0"/>
              <a:t>X,"Kaikai</a:t>
            </a:r>
            <a:r>
              <a:rPr lang="en-US" sz="2400" dirty="0" smtClean="0"/>
              <a:t>"). </a:t>
            </a:r>
            <a:endParaRPr lang="en-US" sz="2400" dirty="0" smtClean="0"/>
          </a:p>
          <a:p>
            <a:r>
              <a:rPr lang="en-US" sz="2400" dirty="0" smtClean="0"/>
              <a:t>son( “</a:t>
            </a:r>
            <a:r>
              <a:rPr lang="en-US" sz="2400" dirty="0" err="1" smtClean="0"/>
              <a:t>Ram”,X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father(</a:t>
            </a:r>
            <a:r>
              <a:rPr lang="en-US" sz="2400" dirty="0" err="1" smtClean="0"/>
              <a:t>X,”Ram</a:t>
            </a:r>
            <a:r>
              <a:rPr lang="en-US" sz="2400" dirty="0" smtClean="0"/>
              <a:t>”). 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Reference Book</a:t>
            </a:r>
            <a:br>
              <a:rPr lang="en-US" b="1" smtClean="0"/>
            </a:br>
            <a:endParaRPr 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PRPLOG</a:t>
            </a:r>
          </a:p>
          <a:p>
            <a:pPr>
              <a:buFont typeface="Arial" charset="0"/>
              <a:buNone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Programming for Artificial Intelligence</a:t>
            </a:r>
          </a:p>
          <a:p>
            <a:pPr>
              <a:buFont typeface="Arial" charset="0"/>
              <a:buNone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Third Edition</a:t>
            </a:r>
          </a:p>
          <a:p>
            <a:pPr>
              <a:buFont typeface="Arial" charset="0"/>
              <a:buNone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Ivan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Bratko</a:t>
            </a:r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379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212818" cy="3530600"/>
          </a:xfrm>
        </p:spPr>
        <p:txBody>
          <a:bodyPr/>
          <a:lstStyle/>
          <a:p>
            <a:r>
              <a:rPr lang="en-US" dirty="0" smtClean="0"/>
              <a:t>Write the prolog program that illustrate your family.</a:t>
            </a:r>
          </a:p>
          <a:p>
            <a:r>
              <a:rPr lang="en-US" dirty="0" smtClean="0"/>
              <a:t>Write a prolog program to find HCF of the given two number.</a:t>
            </a:r>
          </a:p>
          <a:p>
            <a:r>
              <a:rPr lang="en-US" dirty="0" smtClean="0"/>
              <a:t>Write a prolog program to find the factorial of given number</a:t>
            </a:r>
          </a:p>
          <a:p>
            <a:r>
              <a:rPr lang="en-US" dirty="0" smtClean="0"/>
              <a:t>Write a prolog program to find </a:t>
            </a:r>
            <a:r>
              <a:rPr lang="en-US" dirty="0" err="1" smtClean="0"/>
              <a:t>fibonacci</a:t>
            </a:r>
            <a:r>
              <a:rPr lang="en-US" dirty="0" smtClean="0"/>
              <a:t> sequence  up to </a:t>
            </a:r>
            <a:r>
              <a:rPr lang="en-US" smtClean="0"/>
              <a:t>given number.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Development of Prolog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89200"/>
            <a:ext cx="8458200" cy="3530600"/>
          </a:xfrm>
        </p:spPr>
        <p:txBody>
          <a:bodyPr rtlCol="0">
            <a:noAutofit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Stands for programming in logic-an idea that emerged in the early 1970s to use logic as a programming language.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Robert Kowalski at Edinburgh (On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theoritical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side)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Maarten van Emden at Edinburgh (Experimental demonstration)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Alain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Colmerauer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at Marseilles (implementation)</a:t>
            </a:r>
          </a:p>
        </p:txBody>
      </p:sp>
    </p:spTree>
    <p:extLst>
      <p:ext uri="{BB962C8B-B14F-4D97-AF65-F5344CB8AC3E}">
        <p14:creationId xmlns:p14="http://schemas.microsoft.com/office/powerpoint/2010/main" xmlns="" val="103320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Historical controversies about Prolog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28600" y="2209800"/>
            <a:ext cx="8915400" cy="3810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Prolog fast gained popularity in Europe as a practical programming tool.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Japan, Prolog was placed at the centre of the development of the fifth-generation computers.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USA Prolog was generally accepted with some delay, due to several historical factors. 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One of these was an early American experience with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Microplanner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language, also akin to the idea of logic programming but inefficiently implemented.</a:t>
            </a:r>
          </a:p>
        </p:txBody>
      </p:sp>
    </p:spTree>
    <p:extLst>
      <p:ext uri="{BB962C8B-B14F-4D97-AF65-F5344CB8AC3E}">
        <p14:creationId xmlns:p14="http://schemas.microsoft.com/office/powerpoint/2010/main" xmlns="" val="277444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Logic programming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864382" y="2209800"/>
            <a:ext cx="7898618" cy="353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defines facts and rules and give this to the logic program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Ask it what we want to know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will look and reason, using available facts and rules, and then tells us an answer (or answers)</a:t>
            </a:r>
          </a:p>
          <a:p>
            <a:pPr eaLnBrk="1" hangingPunct="1">
              <a:buFont typeface="Arial" charset="0"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083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get SWI prolog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822418" cy="3530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http://www.swi-prolog.org</a:t>
            </a:r>
            <a:r>
              <a:rPr lang="en-US" sz="2400" dirty="0" smtClean="0">
                <a:solidFill>
                  <a:schemeClr val="tx1"/>
                </a:solidFill>
              </a:rPr>
              <a:t>/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The complete website for SWI prolog, news about prolog, new development and tutorials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44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Step in Program Execution in SWI prolog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64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1.open </a:t>
            </a:r>
            <a:r>
              <a:rPr lang="en-US" sz="2000" dirty="0"/>
              <a:t>the prolog </a:t>
            </a:r>
            <a:r>
              <a:rPr lang="en-US" sz="2000" dirty="0" err="1"/>
              <a:t>interpretor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2. issue command “</a:t>
            </a:r>
            <a:r>
              <a:rPr lang="en-US" sz="2000" dirty="0" err="1"/>
              <a:t>emacs</a:t>
            </a:r>
            <a:r>
              <a:rPr lang="en-US" sz="2000" dirty="0" smtClean="0"/>
              <a:t>.” it opens the text editor to write source code.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3.write the program source code.</a:t>
            </a:r>
          </a:p>
          <a:p>
            <a:pPr>
              <a:buNone/>
            </a:pPr>
            <a:r>
              <a:rPr lang="en-US" sz="2000" dirty="0"/>
              <a:t>4.save the file in prolog directory with the extension .pl</a:t>
            </a:r>
          </a:p>
          <a:p>
            <a:pPr>
              <a:buNone/>
            </a:pPr>
            <a:r>
              <a:rPr lang="en-US" sz="2000" dirty="0"/>
              <a:t>5.consult the file from interpreter prompt.</a:t>
            </a:r>
          </a:p>
          <a:p>
            <a:pPr>
              <a:buNone/>
            </a:pPr>
            <a:r>
              <a:rPr lang="en-US" sz="2000" dirty="0"/>
              <a:t>6. ask the query.</a:t>
            </a:r>
          </a:p>
          <a:p>
            <a:pPr>
              <a:buNone/>
            </a:pPr>
            <a:r>
              <a:rPr lang="en-US" sz="2000" dirty="0"/>
              <a:t>7.to exit the command prompt: press </a:t>
            </a:r>
            <a:r>
              <a:rPr lang="en-US" sz="2000" dirty="0" err="1"/>
              <a:t>ctrl+D</a:t>
            </a:r>
            <a:r>
              <a:rPr lang="en-US" sz="2000" dirty="0"/>
              <a:t> or type halt.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your Prolog 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517618" cy="3530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Type command</a:t>
            </a:r>
          </a:p>
          <a:p>
            <a:pPr lvl="1"/>
            <a:r>
              <a:rPr lang="en-US" sz="1800" dirty="0" smtClean="0"/>
              <a:t>Listing.	</a:t>
            </a:r>
            <a:endParaRPr lang="en-US" sz="1800" dirty="0"/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FF0000"/>
                </a:solidFill>
              </a:rPr>
              <a:t>Yes</a:t>
            </a:r>
          </a:p>
          <a:p>
            <a:pPr lvl="2"/>
            <a:r>
              <a:rPr lang="en-US" sz="1600" dirty="0" smtClean="0">
                <a:solidFill>
                  <a:srgbClr val="FF0000"/>
                </a:solidFill>
              </a:rPr>
              <a:t>It indicates that your prolog is working correctly</a:t>
            </a:r>
          </a:p>
          <a:p>
            <a:pPr lvl="2"/>
            <a:r>
              <a:rPr lang="en-US" sz="1600" dirty="0" smtClean="0">
                <a:solidFill>
                  <a:srgbClr val="FF0000"/>
                </a:solidFill>
              </a:rPr>
              <a:t>Otherwise reinstall it….</a:t>
            </a:r>
          </a:p>
          <a:p>
            <a:endParaRPr lang="en-US" sz="20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Note: each prolog command is terminated with .(dot) like semicolon in C</a:t>
            </a:r>
            <a:endParaRPr lang="en-US" sz="2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3950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307</TotalTime>
  <Words>1090</Words>
  <Application>Microsoft Office PowerPoint</Application>
  <PresentationFormat>On-screen Show (4:3)</PresentationFormat>
  <Paragraphs>209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Ion Boardroom</vt:lpstr>
      <vt:lpstr>SWI Prolog</vt:lpstr>
      <vt:lpstr>Class Introduction </vt:lpstr>
      <vt:lpstr>Reference Book </vt:lpstr>
      <vt:lpstr>Development of Prolog</vt:lpstr>
      <vt:lpstr>Historical controversies about Prolog</vt:lpstr>
      <vt:lpstr>Logic programming</vt:lpstr>
      <vt:lpstr>Where to get SWI prolog</vt:lpstr>
      <vt:lpstr>Step in Program Execution in SWI prolog </vt:lpstr>
      <vt:lpstr>Check your Prolog interpreter</vt:lpstr>
      <vt:lpstr>Fact and rule</vt:lpstr>
      <vt:lpstr>Slide 11</vt:lpstr>
      <vt:lpstr>example</vt:lpstr>
      <vt:lpstr>Writing Statements in Prolog</vt:lpstr>
      <vt:lpstr>Asking Query</vt:lpstr>
      <vt:lpstr>Asking Query</vt:lpstr>
      <vt:lpstr>Slide 16</vt:lpstr>
      <vt:lpstr>Example</vt:lpstr>
      <vt:lpstr>Basics commands to use prolog interpreter</vt:lpstr>
      <vt:lpstr>Slide 19</vt:lpstr>
      <vt:lpstr>Example</vt:lpstr>
      <vt:lpstr>Try</vt:lpstr>
      <vt:lpstr>Prolog Reasoning</vt:lpstr>
      <vt:lpstr>Slide 23</vt:lpstr>
      <vt:lpstr>Example</vt:lpstr>
      <vt:lpstr>Slide 25</vt:lpstr>
      <vt:lpstr>Task</vt:lpstr>
      <vt:lpstr>Example</vt:lpstr>
      <vt:lpstr>Facts</vt:lpstr>
      <vt:lpstr>Goals</vt:lpstr>
      <vt:lpstr>Task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 Prolog</dc:title>
  <dc:creator>bishal</dc:creator>
  <cp:lastModifiedBy>DIL BAHADUR</cp:lastModifiedBy>
  <cp:revision>23</cp:revision>
  <dcterms:created xsi:type="dcterms:W3CDTF">2013-01-08T08:04:11Z</dcterms:created>
  <dcterms:modified xsi:type="dcterms:W3CDTF">2015-02-24T23:21:09Z</dcterms:modified>
</cp:coreProperties>
</file>