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0" r:id="rId13"/>
    <p:sldId id="282" r:id="rId14"/>
    <p:sldId id="281" r:id="rId15"/>
    <p:sldId id="266" r:id="rId16"/>
    <p:sldId id="265" r:id="rId17"/>
    <p:sldId id="267" r:id="rId18"/>
    <p:sldId id="269" r:id="rId19"/>
    <p:sldId id="270" r:id="rId20"/>
    <p:sldId id="271" r:id="rId21"/>
    <p:sldId id="283" r:id="rId22"/>
    <p:sldId id="284" r:id="rId23"/>
    <p:sldId id="272" r:id="rId24"/>
    <p:sldId id="273" r:id="rId25"/>
    <p:sldId id="274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61000"/>
            <a:ext cx="8229240" cy="5249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Prolog </a:t>
            </a:r>
            <a:r>
              <a:rPr lang="en-US" sz="3600" b="1" dirty="0">
                <a:solidFill>
                  <a:schemeClr val="bg1"/>
                </a:solidFill>
              </a:rPr>
              <a:t>Lab 2</a:t>
            </a:r>
            <a:endParaRPr b="1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b="1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b="1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b="1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b="1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600" b="1" dirty="0">
                <a:solidFill>
                  <a:schemeClr val="bg1"/>
                </a:solidFill>
              </a:rPr>
              <a:t>Presented </a:t>
            </a:r>
            <a:r>
              <a:rPr lang="en-US" sz="2600" b="1" dirty="0" err="1">
                <a:solidFill>
                  <a:schemeClr val="bg1"/>
                </a:solidFill>
              </a:rPr>
              <a:t>By:Er.Sudan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Prajapati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524228"/>
            <a:ext cx="8229240" cy="1145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[X,Y|Z]=[[],</a:t>
            </a:r>
            <a:r>
              <a:rPr lang="en-US" dirty="0" err="1" smtClean="0">
                <a:solidFill>
                  <a:schemeClr val="bg1"/>
                </a:solidFill>
              </a:rPr>
              <a:t>ryan,john,eat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saa</a:t>
            </a:r>
            <a:r>
              <a:rPr lang="en-US" dirty="0" smtClean="0">
                <a:solidFill>
                  <a:schemeClr val="bg1"/>
                </a:solidFill>
              </a:rPr>
              <a:t>)].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X = [],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Y = </a:t>
            </a:r>
            <a:r>
              <a:rPr lang="en-US" dirty="0" err="1" smtClean="0">
                <a:solidFill>
                  <a:schemeClr val="bg1"/>
                </a:solidFill>
              </a:rPr>
              <a:t>ryan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Z = [john, eat(</a:t>
            </a:r>
            <a:r>
              <a:rPr lang="en-US" dirty="0" err="1" smtClean="0">
                <a:solidFill>
                  <a:schemeClr val="bg1"/>
                </a:solidFill>
              </a:rPr>
              <a:t>saa</a:t>
            </a:r>
            <a:r>
              <a:rPr lang="en-US" dirty="0" smtClean="0">
                <a:solidFill>
                  <a:schemeClr val="bg1"/>
                </a:solidFill>
              </a:rPr>
              <a:t>)].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143343"/>
            <a:ext cx="8229240" cy="1145160"/>
          </a:xfrm>
        </p:spPr>
        <p:txBody>
          <a:bodyPr/>
          <a:lstStyle/>
          <a:p>
            <a:pPr marL="0" indent="0">
              <a:buNone/>
            </a:pPr>
            <a:r>
              <a:rPr lang="pl-PL" sz="3200" dirty="0" smtClean="0">
                <a:solidFill>
                  <a:schemeClr val="bg1"/>
                </a:solidFill>
              </a:rPr>
              <a:t>[Z,[X|Y]]=[3,[1,2,3]].</a:t>
            </a:r>
          </a:p>
          <a:p>
            <a:pPr marL="0" indent="0">
              <a:buNone/>
            </a:pPr>
            <a:r>
              <a:rPr lang="pl-PL" sz="3200" dirty="0" smtClean="0">
                <a:solidFill>
                  <a:schemeClr val="bg1"/>
                </a:solidFill>
              </a:rPr>
              <a:t>Z = 3,</a:t>
            </a:r>
          </a:p>
          <a:p>
            <a:pPr marL="0" indent="0">
              <a:buNone/>
            </a:pPr>
            <a:r>
              <a:rPr lang="pl-PL" sz="3200" dirty="0" smtClean="0">
                <a:solidFill>
                  <a:schemeClr val="bg1"/>
                </a:solidFill>
              </a:rPr>
              <a:t>X = 1,</a:t>
            </a:r>
          </a:p>
          <a:p>
            <a:pPr marL="0" indent="0">
              <a:buNone/>
            </a:pPr>
            <a:r>
              <a:rPr lang="pl-PL" sz="3200" dirty="0" smtClean="0">
                <a:solidFill>
                  <a:schemeClr val="bg1"/>
                </a:solidFill>
              </a:rPr>
              <a:t>Y = [2, 3]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9087" y="1406365"/>
            <a:ext cx="8229240" cy="11451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[_,_,[_|X]|Y]=[[],dead(j),[2,[</a:t>
            </a:r>
            <a:r>
              <a:rPr lang="en-US" sz="3200" dirty="0" err="1" smtClean="0">
                <a:solidFill>
                  <a:schemeClr val="bg1"/>
                </a:solidFill>
              </a:rPr>
              <a:t>b,c</a:t>
            </a:r>
            <a:r>
              <a:rPr lang="en-US" sz="3200" dirty="0" smtClean="0">
                <a:solidFill>
                  <a:schemeClr val="bg1"/>
                </a:solidFill>
              </a:rPr>
              <a:t>]],[],a,[2,[</a:t>
            </a:r>
            <a:r>
              <a:rPr lang="en-US" sz="3200" dirty="0" err="1" smtClean="0">
                <a:solidFill>
                  <a:schemeClr val="bg1"/>
                </a:solidFill>
              </a:rPr>
              <a:t>b,c</a:t>
            </a:r>
            <a:r>
              <a:rPr lang="en-US" sz="3200" dirty="0" smtClean="0">
                <a:solidFill>
                  <a:schemeClr val="bg1"/>
                </a:solidFill>
              </a:rPr>
              <a:t>]]].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X = [[b, c]],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Y = [[], a, [2, [b, c]]]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1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Anonymous variables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There is a simpler way of obtaining only the information we want: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?- [ _,X2, _,X4|_ ] = [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messi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sarapova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watson,gayle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].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X2 =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/>
                <a:ea typeface="Times New Roman"/>
              </a:rPr>
              <a:t>  X4 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=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 smtClean="0">
                <a:solidFill>
                  <a:schemeClr val="bg1"/>
                </a:solidFill>
                <a:latin typeface="Times New Roman"/>
                <a:ea typeface="MS PGothic"/>
              </a:rPr>
              <a:t> The 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MS PGothic"/>
              </a:rPr>
              <a:t>underscore is the anonymous variable 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2BEAE33C-E7C4-4F35-947C-3FEE0DFBA55E}" type="slidenum">
              <a:rPr lang="en-US" sz="1200">
                <a:solidFill>
                  <a:srgbClr val="898989"/>
                </a:solidFill>
                <a:latin typeface="Calibri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Times New Roman"/>
                <a:ea typeface="Times New Roman"/>
              </a:rPr>
              <a:t>Anonymous variable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59984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Suppose we are interested in the second and fourth element of a list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?- [X1,X2,X3,X4|Tail] = [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messi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sarapova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watson,gayle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].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X1 =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messi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X2 =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X3 =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sarapova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X4 =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Tail = [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gayle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].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7BF22CA4-DCA1-4148-93A7-FA085370A1FE}" type="slidenum">
              <a:rPr lang="en-US" sz="1200">
                <a:solidFill>
                  <a:srgbClr val="898989"/>
                </a:solidFill>
                <a:latin typeface="Calibri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The anonymous variable 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Is used when you need to use a variable, but you are not interested in what Prolog instantiates it to</a:t>
            </a:r>
            <a:endParaRPr sz="3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Each occurrence of the anonymous variable is independent, i.e. can be bound to something different </a:t>
            </a:r>
            <a:endParaRPr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3AC866C6-25F9-40E9-B43E-F6A459D678CF}" type="slidenum">
              <a:rPr lang="en-US" sz="1200">
                <a:solidFill>
                  <a:srgbClr val="898989"/>
                </a:solidFill>
                <a:latin typeface="Calibri"/>
              </a:r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61000"/>
            <a:ext cx="8229240" cy="11318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Consider the following fact.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65456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r>
              <a:rPr lang="en-US" sz="2800" dirty="0">
                <a:solidFill>
                  <a:schemeClr val="bg1"/>
                </a:solidFill>
              </a:rPr>
              <a:t>p([H|T], H, T).%fact</a:t>
            </a:r>
            <a:endParaRPr sz="2800" dirty="0">
              <a:solidFill>
                <a:schemeClr val="bg1"/>
              </a:solidFill>
            </a:endParaRPr>
          </a:p>
          <a:p>
            <a:endParaRPr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p([</a:t>
            </a:r>
            <a:r>
              <a:rPr lang="en-US" sz="2800" dirty="0" err="1">
                <a:solidFill>
                  <a:schemeClr val="bg1"/>
                </a:solidFill>
              </a:rPr>
              <a:t>a,b,c</a:t>
            </a:r>
            <a:r>
              <a:rPr lang="en-US" sz="2800" dirty="0">
                <a:solidFill>
                  <a:schemeClr val="bg1"/>
                </a:solidFill>
              </a:rPr>
              <a:t>], X, Y). %goal</a:t>
            </a:r>
            <a:endParaRPr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p([a], X, Y).</a:t>
            </a:r>
            <a:endParaRPr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p([], X, Y).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61000"/>
            <a:ext cx="8229240" cy="11318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Consider the following definition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20722" y="1504434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>
                <a:solidFill>
                  <a:schemeClr val="bg1"/>
                </a:solidFill>
              </a:rPr>
              <a:t>m</a:t>
            </a:r>
            <a:r>
              <a:rPr lang="en-US" sz="2800" dirty="0" smtClean="0">
                <a:solidFill>
                  <a:schemeClr val="bg1"/>
                </a:solidFill>
              </a:rPr>
              <a:t>ember(X</a:t>
            </a:r>
            <a:r>
              <a:rPr lang="en-US" sz="2800" dirty="0">
                <a:solidFill>
                  <a:schemeClr val="bg1"/>
                </a:solidFill>
              </a:rPr>
              <a:t>,[X|R]).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>
                <a:solidFill>
                  <a:schemeClr val="bg1"/>
                </a:solidFill>
              </a:rPr>
              <a:t>member(X,[Y|R]) :- member(X,R).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 dirty="0">
                <a:solidFill>
                  <a:schemeClr val="bg1"/>
                </a:solidFill>
              </a:rPr>
              <a:t>One can read the clauses the following way, respectively:</a:t>
            </a:r>
            <a:endParaRPr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>
                <a:solidFill>
                  <a:schemeClr val="bg1"/>
                </a:solidFill>
              </a:rPr>
              <a:t>X is a member of a list whose first element is X.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 dirty="0">
                <a:solidFill>
                  <a:schemeClr val="bg1"/>
                </a:solidFill>
              </a:rPr>
              <a:t>X is a member of a list whose tail is R if X is a member of R.</a:t>
            </a:r>
            <a:endParaRPr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61000"/>
            <a:ext cx="8229240" cy="113184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2"/>
          <p:cNvSpPr/>
          <p:nvPr/>
        </p:nvSpPr>
        <p:spPr>
          <a:xfrm>
            <a:off x="457200" y="165456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 dirty="0">
                <a:solidFill>
                  <a:schemeClr val="bg1"/>
                </a:solidFill>
              </a:rPr>
              <a:t>member(2,[1,2,3]).</a:t>
            </a:r>
            <a:endParaRPr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 dirty="0">
                <a:solidFill>
                  <a:schemeClr val="bg1"/>
                </a:solidFill>
              </a:rPr>
              <a:t>member(X,[1,2,3]).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2827575" y="2363347"/>
            <a:ext cx="5040000" cy="390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66382" y="1604520"/>
            <a:ext cx="8229240" cy="3977640"/>
          </a:xfrm>
        </p:spPr>
        <p:txBody>
          <a:bodyPr/>
          <a:lstStyle/>
          <a:p>
            <a:r>
              <a:rPr lang="es-ES" sz="3600" dirty="0" err="1" smtClean="0">
                <a:solidFill>
                  <a:schemeClr val="bg1"/>
                </a:solidFill>
              </a:rPr>
              <a:t>member</a:t>
            </a:r>
            <a:r>
              <a:rPr lang="es-ES" sz="3600" dirty="0" smtClean="0">
                <a:solidFill>
                  <a:schemeClr val="bg1"/>
                </a:solidFill>
              </a:rPr>
              <a:t>([3,Y], [[1,a],[2,m],[3,z],[4,v],[3,p]]).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member(X,[23,45,67,12,222,19,9,6]), Y is X*X, Y &lt; 100.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6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Times New Roman"/>
                <a:ea typeface="Times New Roman"/>
              </a:rPr>
              <a:t>Lists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A sequence of finite number of items.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Examples of lists in Prolog:</a:t>
            </a:r>
            <a:endParaRPr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ria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laxman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ram,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sita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</a:t>
            </a:r>
            <a:endParaRPr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ria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robber(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honeybunny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), X, 2,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ria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</a:t>
            </a:r>
            <a:endParaRPr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[ ]</a:t>
            </a:r>
            <a:endParaRPr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ria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laxman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ram], [male, friend(male)]]</a:t>
            </a:r>
            <a:endParaRPr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[[ ], dead(z), [2, 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b,c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]], [ ], Z, [2, 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b,c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]]]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894921BC-5204-41CD-A3AE-E9993CB5CF14}" type="slidenum">
              <a:rPr lang="en-US" sz="1200">
                <a:solidFill>
                  <a:srgbClr val="898989"/>
                </a:solidFill>
                <a:latin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Facts and Rules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539128"/>
            <a:ext cx="8229240" cy="114516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size([],0).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size([H|T],N) :- size(T,N1), N is N1+1.</a:t>
            </a:r>
            <a:endParaRPr lang="pt-BR" sz="3200" dirty="0" smtClean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Goals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size([bill,ted,ming,pascal,nat,ron],N).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size([a, [b, c, d], e, [f | g], h], N).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3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61000"/>
            <a:ext cx="8229240" cy="11318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Try it.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654560"/>
            <a:ext cx="8229240" cy="397692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TextShape 3"/>
          <p:cNvSpPr txBox="1"/>
          <p:nvPr/>
        </p:nvSpPr>
        <p:spPr>
          <a:xfrm>
            <a:off x="457200" y="261000"/>
            <a:ext cx="8229240" cy="1132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8" name="TextShape 4"/>
          <p:cNvSpPr txBox="1"/>
          <p:nvPr/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takeout(X,[X|R],R).</a:t>
            </a:r>
            <a:endParaRPr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takeout(X,[F|R],[F|S]) :- takeout(X,R,S).</a:t>
            </a:r>
            <a:endParaRPr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 When X is taken out of [X|R], R results.</a:t>
            </a:r>
            <a:endParaRPr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 When X is taken out of the tail of [X|R], [X|S] results</a:t>
            </a:r>
            <a:r>
              <a:rPr lang="en-US" sz="26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where S is the result of taking X out of R.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takeout(X,[1,2,3],L).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61000"/>
            <a:ext cx="8229240" cy="113184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CustomShape 2"/>
          <p:cNvSpPr/>
          <p:nvPr/>
        </p:nvSpPr>
        <p:spPr>
          <a:xfrm>
            <a:off x="457200" y="165456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takeout(3,[1,2,3],[1,2])</a:t>
            </a:r>
            <a:endParaRPr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   |</a:t>
            </a:r>
            <a:endParaRPr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   |</a:t>
            </a:r>
            <a:endParaRPr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takeout(3,[2,3],[2])</a:t>
            </a:r>
            <a:endParaRPr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   |</a:t>
            </a:r>
            <a:endParaRPr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   |</a:t>
            </a:r>
            <a:endParaRPr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takeout(3,[3],[])</a:t>
            </a:r>
            <a:endParaRPr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   |</a:t>
            </a:r>
            <a:endParaRPr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   |</a:t>
            </a:r>
            <a:endParaRPr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 true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Concatenation</a:t>
            </a:r>
            <a:endParaRPr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buFont typeface="Times New Roman"/>
              <a:buChar char="•"/>
            </a:pPr>
            <a:endParaRPr dirty="0"/>
          </a:p>
        </p:txBody>
      </p:sp>
      <p:sp>
        <p:nvSpPr>
          <p:cNvPr id="162" name="CustomShape 2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If the first argument is the empty list then the second and the third arguments must be the same list (call it L); this is expressed by the following Prolog fact: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conc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([],L,L). 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If the first argument of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conc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 is non-empty list then it has a head and tail and must look like this: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	[X|L1]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6B4A1E95-1590-4EAA-90D2-8E0F0EE5D58B}" type="slidenum">
              <a:rPr lang="en-US" sz="1200">
                <a:solidFill>
                  <a:srgbClr val="898989"/>
                </a:solidFill>
                <a:latin typeface="Calibri"/>
              </a:r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320"/>
            <a:ext cx="822924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 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conc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(L1, L2, L3) if L3 is the concatenation of L1 and L2.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conc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([], L, L).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conc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([X|L1], L2, [X|L3]) :- </a:t>
            </a:r>
            <a:r>
              <a:rPr lang="en-US" sz="2800" dirty="0" err="1" smtClean="0">
                <a:solidFill>
                  <a:schemeClr val="bg1"/>
                </a:solidFill>
                <a:latin typeface="Times New Roman"/>
                <a:ea typeface="Times New Roman"/>
              </a:rPr>
              <a:t>conc</a:t>
            </a:r>
            <a:r>
              <a:rPr lang="en-US" sz="2800" dirty="0" smtClean="0">
                <a:solidFill>
                  <a:schemeClr val="bg1"/>
                </a:solidFill>
                <a:latin typeface="Times New Roman"/>
                <a:ea typeface="Times New Roman"/>
              </a:rPr>
              <a:t>(L1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, L2, L3).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320"/>
            <a:ext cx="8229240" cy="114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04920" y="2944800"/>
            <a:ext cx="6733800" cy="183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/>
                <a:ea typeface="Times New Roman"/>
              </a:rPr>
              <a:t>Examples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219320"/>
            <a:ext cx="8229240" cy="53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 ?-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</a:rPr>
              <a:t>conc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( [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</a:rPr>
              <a:t>a,b,c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], [1,2,3], L).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L = [a,b,c,1,2,3]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?-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</a:rPr>
              <a:t>conc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( L1, L2, [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</a:rPr>
              <a:t>a,b,c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] ).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 L1 = []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L2 = [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</a:rPr>
              <a:t>a,b,c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];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 L1 = [a]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L2 = [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</a:rPr>
              <a:t>b,c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];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 L1 = [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</a:rPr>
              <a:t>a,b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]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L2 = [c];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L2 = [c];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L1 = [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Times New Roman"/>
              </a:rPr>
              <a:t>a,b,c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]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L2 = []; 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false. 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/>
                <a:ea typeface="Times New Roman"/>
              </a:rPr>
              <a:t>Important things about lists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List elements are enclosed in square brackets</a:t>
            </a:r>
            <a:endParaRPr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The length of a list is the number of elements it has</a:t>
            </a:r>
            <a:endParaRPr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All sorts of Prolog terms can be elements of a list</a:t>
            </a:r>
            <a:endParaRPr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There is a special list: </a:t>
            </a:r>
            <a:endParaRPr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the empty list   [ ]</a:t>
            </a:r>
            <a:endParaRPr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0D7AF738-EB17-483A-8F91-E7B121BD26D8}" type="slidenum">
              <a:rPr lang="en-US" sz="1200">
                <a:solidFill>
                  <a:srgbClr val="898989"/>
                </a:solidFill>
                <a:latin typeface="Calibri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Times New Roman"/>
                <a:ea typeface="Times New Roman"/>
              </a:rPr>
              <a:t>Head and Tail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59984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A non-empty list can be thought of as consisting of two parts</a:t>
            </a:r>
            <a:endParaRPr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The head</a:t>
            </a:r>
            <a:endParaRPr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The tail</a:t>
            </a:r>
            <a:endParaRPr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The head is the first item in the list</a:t>
            </a:r>
            <a:endParaRPr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The tail is everything else</a:t>
            </a:r>
            <a:endParaRPr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The tail is the list that remains when we take the first element away</a:t>
            </a:r>
            <a:endParaRPr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 panose="05000000000000000000" pitchFamily="2" charset="2"/>
              <a:buChar char="§"/>
            </a:pPr>
            <a:r>
              <a:rPr lang="en-US" sz="3200" u="sng" dirty="0">
                <a:solidFill>
                  <a:schemeClr val="bg1"/>
                </a:solidFill>
                <a:latin typeface="Times New Roman"/>
                <a:ea typeface="Times New Roman"/>
              </a:rPr>
              <a:t>The tail of a list is always a list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endParaRPr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97692C82-31F0-4E6A-8602-7DA16A47C5C1}" type="slidenum">
              <a:rPr lang="en-US" sz="1200">
                <a:solidFill>
                  <a:srgbClr val="898989"/>
                </a:solidFill>
                <a:latin typeface="Calibri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/>
                <a:ea typeface="Times New Roman"/>
              </a:rPr>
              <a:t>The built-in operator |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SzPct val="25000"/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Times New Roman"/>
                <a:ea typeface="Times New Roman"/>
              </a:rPr>
              <a:t>Prolog has a special built-in operator | which can be used to decompose a list into its head and tail</a:t>
            </a:r>
            <a:endParaRPr sz="24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00000"/>
              </a:lnSpc>
              <a:buSzPct val="25000"/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Times New Roman"/>
                <a:ea typeface="Times New Roman"/>
              </a:rPr>
              <a:t>The | operator is a key tool for writing Prolog list manipulation predicates</a:t>
            </a:r>
            <a:endParaRPr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2707D908-F9FA-419B-B98A-8AFB073091FB}" type="slidenum">
              <a:rPr lang="en-US" sz="1200">
                <a:solidFill>
                  <a:srgbClr val="898989"/>
                </a:solidFill>
                <a:latin typeface="Calibri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/>
                <a:ea typeface="Times New Roman"/>
              </a:rPr>
              <a:t>The built-in operator |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29528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?- [Head | Tail] = 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messi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sarapova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Head =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messi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Tail = 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sarapova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?- [X | Y] = 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messi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sarapova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messi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Y = 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sarapova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?- [X | Y] = [].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false.</a:t>
            </a:r>
            <a:endParaRPr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9F10FBEB-5648-4DFA-BD93-A4D8F8224A65}" type="slidenum">
              <a:rPr lang="en-US" sz="1200">
                <a:solidFill>
                  <a:srgbClr val="898989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/>
                <a:ea typeface="Times New Roman"/>
              </a:rPr>
              <a:t>Head and Tail example 1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?- [Head | Tail] = 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messi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sarapova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].</a:t>
            </a:r>
            <a:endParaRPr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  Head 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=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messi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</a:t>
            </a:r>
            <a:endParaRPr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 Tail 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= [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ronaldo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sarapova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ea typeface="Times New Roman"/>
              </a:rPr>
              <a:t>watson</a:t>
            </a: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].</a:t>
            </a:r>
            <a:endParaRPr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C1DAA656-2A3A-4AB5-B15C-388BD47A7252}" type="slidenum">
              <a:rPr lang="en-US" sz="1200">
                <a:solidFill>
                  <a:srgbClr val="898989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Head and Tail example 2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?- [Head | Tail] = [[ ], dead(z), [2, [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b,c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]], [ ], Z, [2, [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</a:rPr>
              <a:t>b,c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]]] 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Head = [],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Tail = [dead(z), [2, [b, c]], [], Z, [2, [b, c]]].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?- [Head | Tail] = [dead(z)].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Head = dead(z),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Tail = [].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067D5269-9AA8-4A01-93A0-72A8C9CD393A}" type="slidenum">
              <a:rPr lang="en-US" sz="1200">
                <a:solidFill>
                  <a:srgbClr val="898989"/>
                </a:solidFill>
                <a:latin typeface="Calibri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Times New Roman"/>
              </a:rPr>
              <a:t>Head and tail of empty list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The empty list has neither a head </a:t>
            </a:r>
            <a:r>
              <a:rPr lang="en-US" sz="2800" dirty="0" smtClean="0">
                <a:solidFill>
                  <a:schemeClr val="bg1"/>
                </a:solidFill>
                <a:latin typeface="Times New Roman"/>
                <a:ea typeface="Times New Roman"/>
              </a:rPr>
              <a:t> nor 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a tail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For Prolog, [ ] is a special simple list without any internal structure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 smtClean="0">
                <a:solidFill>
                  <a:schemeClr val="bg1"/>
                </a:solidFill>
                <a:latin typeface="Times New Roman"/>
                <a:ea typeface="Times New Roman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empty list plays an important role in recursive predicates for list processing in Prolog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Font typeface="Calibri"/>
              <a:buChar char="•"/>
            </a:pPr>
            <a:fld id="{3063756F-BDEF-4BCE-81B0-426F07650E06}" type="slidenum">
              <a:rPr lang="en-US" sz="1200">
                <a:solidFill>
                  <a:srgbClr val="898989"/>
                </a:solidFill>
                <a:latin typeface="Calibri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1068</Words>
  <Application>Microsoft Office PowerPoint</Application>
  <PresentationFormat>On-screen Show (4:3)</PresentationFormat>
  <Paragraphs>158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MS PGothic</vt:lpstr>
      <vt:lpstr>Arial</vt:lpstr>
      <vt:lpstr>Calibri</vt:lpstr>
      <vt:lpstr>DejaVu Sans</vt:lpstr>
      <vt:lpstr>StarSymbol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Facts and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Sudon</cp:lastModifiedBy>
  <cp:revision>9</cp:revision>
  <dcterms:modified xsi:type="dcterms:W3CDTF">2015-03-04T14:36:33Z</dcterms:modified>
</cp:coreProperties>
</file>