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29560" y="2559960"/>
            <a:ext cx="9070920" cy="1260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Principle of Application Layer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504000" y="4754520"/>
            <a:ext cx="9070920" cy="139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Sameer Koirala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Hybrid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Uses both Client/Server and P2P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Example: Skype, Instant messaging etc.</a:t>
            </a:r>
            <a:endParaRPr/>
          </a:p>
        </p:txBody>
      </p:sp>
    </p:spTree>
  </p:cSld>
  <p:timing>
    <p:tnLst>
      <p:par>
        <p:cTn id="103" dur="indefinite" restart="never" nodeType="tmRoot">
          <p:childTnLst>
            <p:seq>
              <p:cTn id="104" nodeType="mainSeq">
                <p:childTnLst>
                  <p:par>
                    <p:cTn id="105" fill="freeze">
                      <p:stCondLst>
                        <p:cond delay="indefinite"/>
                      </p:stCondLst>
                      <p:childTnLst>
                        <p:par>
                          <p:cTn id="106" fill="freeze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freeze">
                      <p:stCondLst>
                        <p:cond delay="indefinite"/>
                      </p:stCondLst>
                      <p:childTnLst>
                        <p:par>
                          <p:cTn id="110" fill="freeze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3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" y="365760"/>
            <a:ext cx="9143640" cy="658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3" dur="indefinite" restart="never" nodeType="tmRoot">
          <p:childTnLst>
            <p:seq>
              <p:cTn id="1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Processes Communicating</a:t>
            </a:r>
            <a:r>
              <a:rPr lang="en-US" sz="4400">
                <a:latin typeface="Arial"/>
              </a:rPr>
              <a:t>	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Process: a program that is running within an end system.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Process needs to exchange messages across the computer network.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Sender/Receiver Process</a:t>
            </a:r>
            <a:endParaRPr/>
          </a:p>
        </p:txBody>
      </p:sp>
    </p:spTree>
  </p:cSld>
  <p:timing>
    <p:tnLst>
      <p:par>
        <p:cTn id="115" dur="indefinite" restart="never" nodeType="tmRoot">
          <p:childTnLst>
            <p:seq>
              <p:cTn id="116" nodeType="mainSeq">
                <p:childTnLst>
                  <p:par>
                    <p:cTn id="117" fill="freeze">
                      <p:stCondLst>
                        <p:cond delay="indefinite"/>
                      </p:stCondLst>
                      <p:childTnLst>
                        <p:par>
                          <p:cTn id="118" fill="freeze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freeze">
                      <p:stCondLst>
                        <p:cond delay="indefinite"/>
                      </p:stCondLst>
                      <p:childTnLst>
                        <p:par>
                          <p:cTn id="122" fill="freeze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8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freeze">
                      <p:stCondLst>
                        <p:cond delay="indefinite"/>
                      </p:stCondLst>
                      <p:childTnLst>
                        <p:par>
                          <p:cTn id="126" fill="freeze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23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182880"/>
            <a:ext cx="8960760" cy="5303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29" dur="indefinite" restart="never" nodeType="tmRoot">
          <p:childTnLst>
            <p:seq>
              <p:cTn id="1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Client and Server Processes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Client Process: initiates the communication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 </a:t>
            </a:r>
            <a:r>
              <a:rPr lang="en-US" sz="3200">
                <a:latin typeface="Arial"/>
              </a:rPr>
              <a:t>- Example: browser, peer downloading file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Server Process: waits to be contacted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- Example: Web server, peer uploading file</a:t>
            </a:r>
            <a:endParaRPr/>
          </a:p>
        </p:txBody>
      </p:sp>
    </p:spTree>
  </p:cSld>
  <p:timing>
    <p:tnLst>
      <p:par>
        <p:cTn id="131" dur="indefinite" restart="never" nodeType="tmRoot">
          <p:childTnLst>
            <p:seq>
              <p:cTn id="132" nodeType="mainSeq">
                <p:childTnLst>
                  <p:par>
                    <p:cTn id="133" fill="freeze">
                      <p:stCondLst>
                        <p:cond delay="indefinite"/>
                      </p:stCondLst>
                      <p:childTnLst>
                        <p:par>
                          <p:cTn id="134" fill="freeze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freeze">
                      <p:stCondLst>
                        <p:cond delay="indefinite"/>
                      </p:stCondLst>
                      <p:childTnLst>
                        <p:par>
                          <p:cTn id="138" fill="freeze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4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freeze">
                      <p:stCondLst>
                        <p:cond delay="indefinite"/>
                      </p:stCondLst>
                      <p:childTnLst>
                        <p:par>
                          <p:cTn id="142" fill="freeze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89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freeze">
                      <p:stCondLst>
                        <p:cond delay="indefinite"/>
                      </p:stCondLst>
                      <p:childTnLst>
                        <p:par>
                          <p:cTn id="146" fill="freeze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27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Interface 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Socket: the interface between the application layer and the transport layer within a host. (API)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Process → House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Socket → Door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Process assumes there is transportation medium on the other side of socket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Message after reaching destination host passes  through socket</a:t>
            </a:r>
            <a:endParaRPr/>
          </a:p>
        </p:txBody>
      </p:sp>
    </p:spTree>
  </p:cSld>
  <p:timing>
    <p:tnLst>
      <p:par>
        <p:cTn id="149" dur="indefinite" restart="never" nodeType="tmRoot">
          <p:childTnLst>
            <p:seq>
              <p:cTn id="150" nodeType="mainSeq">
                <p:childTnLst>
                  <p:par>
                    <p:cTn id="151" fill="freeze">
                      <p:stCondLst>
                        <p:cond delay="indefinite"/>
                      </p:stCondLst>
                      <p:childTnLst>
                        <p:par>
                          <p:cTn id="152" fill="freeze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freeze">
                      <p:stCondLst>
                        <p:cond delay="indefinite"/>
                      </p:stCondLst>
                      <p:childTnLst>
                        <p:par>
                          <p:cTn id="156" fill="freeze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97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freeze">
                      <p:stCondLst>
                        <p:cond delay="indefinite"/>
                      </p:stCondLst>
                      <p:childTnLst>
                        <p:par>
                          <p:cTn id="160" fill="freeze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13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freeze">
                      <p:stCondLst>
                        <p:cond delay="indefinite"/>
                      </p:stCondLst>
                      <p:childTnLst>
                        <p:par>
                          <p:cTn id="164" fill="freeze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28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freeze">
                      <p:stCondLst>
                        <p:cond delay="indefinite"/>
                      </p:stCondLst>
                      <p:childTnLst>
                        <p:par>
                          <p:cTn id="168" fill="freeze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05" end="2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5760" y="274320"/>
            <a:ext cx="9326520" cy="5760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1" dur="indefinite" restart="never" nodeType="tmRoot">
          <p:childTnLst>
            <p:seq>
              <p:cTn id="1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CustomShape 2"/>
          <p:cNvSpPr/>
          <p:nvPr/>
        </p:nvSpPr>
        <p:spPr>
          <a:xfrm>
            <a:off x="504000" y="182880"/>
            <a:ext cx="9069840" cy="5968800"/>
          </a:xfrm>
          <a:prstGeom prst="rect">
            <a:avLst/>
          </a:prstGeom>
          <a:noFill/>
          <a:ln>
            <a:noFill/>
          </a:ln>
        </p:spPr>
      </p:sp>
      <p:pic>
        <p:nvPicPr>
          <p:cNvPr id="13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82880"/>
            <a:ext cx="10078200" cy="6216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3" dur="indefinite" restart="never" nodeType="tmRoot">
          <p:childTnLst>
            <p:seq>
              <p:cTn id="1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04000" y="300960"/>
            <a:ext cx="9070920" cy="1260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Interface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504000" y="1768680"/>
            <a:ext cx="907092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The only control that the application developer has on the transport-layer side is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the choice of transport protocol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the ability to fix a few transport-layer parameters such as maximum buffer and maximum segment sizes</a:t>
            </a:r>
            <a:endParaRPr/>
          </a:p>
        </p:txBody>
      </p:sp>
    </p:spTree>
  </p:cSld>
  <p:timing>
    <p:tnLst>
      <p:par>
        <p:cTn id="175" dur="indefinite" restart="never" nodeType="tmRoot">
          <p:childTnLst>
            <p:seq>
              <p:cTn id="176" nodeType="mainSeq">
                <p:childTnLst>
                  <p:par>
                    <p:cTn id="177" fill="freeze">
                      <p:stCondLst>
                        <p:cond delay="indefinite"/>
                      </p:stCondLst>
                      <p:childTnLst>
                        <p:par>
                          <p:cTn id="178" fill="freeze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freeze">
                      <p:stCondLst>
                        <p:cond delay="indefinite"/>
                      </p:stCondLst>
                      <p:childTnLst>
                        <p:par>
                          <p:cTn id="182" fill="freeze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84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freeze">
                      <p:stCondLst>
                        <p:cond delay="indefinite"/>
                      </p:stCondLst>
                      <p:childTnLst>
                        <p:par>
                          <p:cTn id="186" fill="freeze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18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04000" y="300960"/>
            <a:ext cx="9070920" cy="1260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Addressing Processes</a:t>
            </a:r>
            <a:endParaRPr/>
          </a:p>
        </p:txBody>
      </p:sp>
      <p:sp>
        <p:nvSpPr>
          <p:cNvPr id="141" name="CustomShape 2"/>
          <p:cNvSpPr/>
          <p:nvPr/>
        </p:nvSpPr>
        <p:spPr>
          <a:xfrm>
            <a:off x="504000" y="1768680"/>
            <a:ext cx="907092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Receiving process needs to have an address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To identify the receiving process following is needed: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the address of the host (IP Address)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an identifier that specifies the receiving process in the destination host (destination port number)</a:t>
            </a:r>
            <a:endParaRPr/>
          </a:p>
        </p:txBody>
      </p:sp>
    </p:spTree>
  </p:cSld>
  <p:timing>
    <p:tnLst>
      <p:par>
        <p:cTn id="189" dur="indefinite" restart="never" nodeType="tmRoot">
          <p:childTnLst>
            <p:seq>
              <p:cTn id="190" nodeType="mainSeq">
                <p:childTnLst>
                  <p:par>
                    <p:cTn id="191" fill="freeze">
                      <p:stCondLst>
                        <p:cond delay="indefinite"/>
                      </p:stCondLst>
                      <p:childTnLst>
                        <p:par>
                          <p:cTn id="192" fill="freeze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freeze">
                      <p:stCondLst>
                        <p:cond delay="indefinite"/>
                      </p:stCondLst>
                      <p:childTnLst>
                        <p:par>
                          <p:cTn id="196" fill="freeze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4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freeze">
                      <p:stCondLst>
                        <p:cond delay="indefinite"/>
                      </p:stCondLst>
                      <p:childTnLst>
                        <p:par>
                          <p:cTn id="200" fill="freeze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99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freeze">
                      <p:stCondLst>
                        <p:cond delay="indefinite"/>
                      </p:stCondLst>
                      <p:childTnLst>
                        <p:par>
                          <p:cTn id="204" fill="freeze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37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4000" y="301320"/>
            <a:ext cx="9070560" cy="126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Overview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457200" y="1743840"/>
            <a:ext cx="907056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Introduction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Network Application Architectures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Processes Communicating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Interface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Addressing Processes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Application Layer Protocols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>
                <p:childTnLst>
                  <p:par>
                    <p:cTn id="5" fill="freeze">
                      <p:stCondLst>
                        <p:cond delay="indefinite"/>
                      </p:stCondLst>
                      <p:childTnLst>
                        <p:par>
                          <p:cTn id="6" fill="freeze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freeze">
                      <p:stCondLst>
                        <p:cond delay="indefinite"/>
                      </p:stCondLst>
                      <p:childTnLst>
                        <p:par>
                          <p:cTn id="10" fill="freeze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3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freeze">
                      <p:stCondLst>
                        <p:cond delay="indefinite"/>
                      </p:stCondLst>
                      <p:childTnLst>
                        <p:par>
                          <p:cTn id="14" fill="freeze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7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freeze">
                      <p:stCondLst>
                        <p:cond delay="indefinite"/>
                      </p:stCondLst>
                      <p:childTnLst>
                        <p:par>
                          <p:cTn id="18" fill="freeze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71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freeze">
                      <p:stCondLst>
                        <p:cond delay="indefinite"/>
                      </p:stCondLst>
                      <p:childTnLst>
                        <p:par>
                          <p:cTn id="22" fill="freeze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81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freeze">
                      <p:stCondLst>
                        <p:cond delay="indefinite"/>
                      </p:stCondLst>
                      <p:childTnLst>
                        <p:par>
                          <p:cTn id="26" fill="freeze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02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91440"/>
            <a:ext cx="9509400" cy="585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07" dur="indefinite" restart="never" nodeType="tmRoot">
          <p:childTnLst>
            <p:seq>
              <p:cTn id="20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04000" y="300960"/>
            <a:ext cx="9070920" cy="1260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Application-Layer Protocols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504000" y="1768680"/>
            <a:ext cx="9070920" cy="517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Application-layer protocol defines: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The types of messages exchanged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The syntax of the various message types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The semantics of the fields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Rules for determining when and how a process sends messages and responds to messages</a:t>
            </a:r>
            <a:endParaRPr/>
          </a:p>
        </p:txBody>
      </p:sp>
    </p:spTree>
  </p:cSld>
  <p:timing>
    <p:tnLst>
      <p:par>
        <p:cTn id="209" dur="indefinite" restart="never" nodeType="tmRoot">
          <p:childTnLst>
            <p:seq>
              <p:cTn id="210" nodeType="mainSeq">
                <p:childTnLst>
                  <p:par>
                    <p:cTn id="211" fill="freeze">
                      <p:stCondLst>
                        <p:cond delay="indefinite"/>
                      </p:stCondLst>
                      <p:childTnLst>
                        <p:par>
                          <p:cTn id="212" fill="freeze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freeze">
                      <p:stCondLst>
                        <p:cond delay="indefinite"/>
                      </p:stCondLst>
                      <p:childTnLst>
                        <p:par>
                          <p:cTn id="216" fill="freeze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36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freeze">
                      <p:stCondLst>
                        <p:cond delay="indefinite"/>
                      </p:stCondLst>
                      <p:childTnLst>
                        <p:par>
                          <p:cTn id="220" fill="freeze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69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freeze">
                      <p:stCondLst>
                        <p:cond delay="indefinite"/>
                      </p:stCondLst>
                      <p:childTnLst>
                        <p:par>
                          <p:cTn id="224" fill="freeze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10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freeze">
                      <p:stCondLst>
                        <p:cond delay="indefinite"/>
                      </p:stCondLst>
                      <p:childTnLst>
                        <p:par>
                          <p:cTn id="228" fill="freeze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39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" y="91440"/>
            <a:ext cx="9989280" cy="621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1" dur="indefinite" restart="never" nodeType="tmRoot">
          <p:childTnLst>
            <p:seq>
              <p:cTn id="2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04000" y="300960"/>
            <a:ext cx="9070920" cy="1260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Application-Layer Protocols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504000" y="1768680"/>
            <a:ext cx="907092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Public-Domain Protocols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Hyper Text Transfer Protocol (HTTP)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Simple Mail Transfer Protocol (SMTP)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Proprietary Protocols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Skype</a:t>
            </a:r>
            <a:endParaRPr/>
          </a:p>
        </p:txBody>
      </p:sp>
    </p:spTree>
  </p:cSld>
  <p:timing>
    <p:tnLst>
      <p:par>
        <p:cTn id="233" dur="indefinite" restart="never" nodeType="tmRoot">
          <p:childTnLst>
            <p:seq>
              <p:cTn id="234" nodeType="mainSeq">
                <p:childTnLst>
                  <p:par>
                    <p:cTn id="235" fill="freeze">
                      <p:stCondLst>
                        <p:cond delay="indefinite"/>
                      </p:stCondLst>
                      <p:childTnLst>
                        <p:par>
                          <p:cTn id="236" fill="freeze">
                            <p:stCondLst>
                              <p:cond delay="0"/>
                            </p:stCondLst>
                            <p:childTnLst>
                              <p:par>
                                <p:cTn id="2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freeze">
                      <p:stCondLst>
                        <p:cond delay="indefinite"/>
                      </p:stCondLst>
                      <p:childTnLst>
                        <p:par>
                          <p:cTn id="240" fill="freeze">
                            <p:stCondLst>
                              <p:cond delay="0"/>
                            </p:stCondLst>
                            <p:childTnLst>
                              <p:par>
                                <p:cTn id="2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4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freeze">
                      <p:stCondLst>
                        <p:cond delay="indefinite"/>
                      </p:stCondLst>
                      <p:childTnLst>
                        <p:par>
                          <p:cTn id="244" fill="freeze">
                            <p:stCondLst>
                              <p:cond delay="0"/>
                            </p:stCondLst>
                            <p:childTnLst>
                              <p:par>
                                <p:cTn id="2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60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freeze">
                      <p:stCondLst>
                        <p:cond delay="indefinite"/>
                      </p:stCondLst>
                      <p:childTnLst>
                        <p:par>
                          <p:cTn id="248" fill="freeze">
                            <p:stCondLst>
                              <p:cond delay="0"/>
                            </p:stCondLst>
                            <p:childTnLst>
                              <p:par>
                                <p:cTn id="2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99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freeze">
                      <p:stCondLst>
                        <p:cond delay="indefinite"/>
                      </p:stCondLst>
                      <p:childTnLst>
                        <p:par>
                          <p:cTn id="252" fill="freeze">
                            <p:stCondLst>
                              <p:cond delay="0"/>
                            </p:stCondLst>
                            <p:childTnLst>
                              <p:par>
                                <p:cTn id="2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21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69440" y="270000"/>
            <a:ext cx="9143280" cy="6619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5" dur="indefinite" restart="never" nodeType="tmRoot">
          <p:childTnLst>
            <p:seq>
              <p:cTn id="2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8640" y="731520"/>
            <a:ext cx="8777880" cy="4119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7" dur="indefinite" restart="never" nodeType="tmRoot">
          <p:childTnLst>
            <p:seq>
              <p:cTn id="2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301320"/>
            <a:ext cx="9070560" cy="126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Introduction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The application layer is where 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network applications and their application-layer protocols reside and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the actual communication is initiated and reflected.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>
                <p:childTnLst>
                  <p:par>
                    <p:cTn id="31" fill="freeze">
                      <p:stCondLst>
                        <p:cond delay="indefinite"/>
                      </p:stCondLst>
                      <p:childTnLst>
                        <p:par>
                          <p:cTn id="32" fill="freeze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freeze">
                      <p:stCondLst>
                        <p:cond delay="indefinite"/>
                      </p:stCondLst>
                      <p:childTnLst>
                        <p:par>
                          <p:cTn id="36" fill="freeze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33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freeze">
                      <p:stCondLst>
                        <p:cond delay="indefinite"/>
                      </p:stCondLst>
                      <p:childTnLst>
                        <p:par>
                          <p:cTn id="40" fill="freeze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04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Network Application Architectures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Client/Server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Peer to Peer (P2P)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Hybrid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6" name="CustomShape 3"/>
          <p:cNvSpPr/>
          <p:nvPr/>
        </p:nvSpPr>
        <p:spPr>
          <a:xfrm>
            <a:off x="504360" y="301320"/>
            <a:ext cx="9069840" cy="13503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43" dur="indefinite" restart="never" nodeType="tmRoot">
          <p:childTnLst>
            <p:seq>
              <p:cTn id="44" nodeType="mainSeq">
                <p:childTnLst>
                  <p:par>
                    <p:cTn id="45" fill="freeze">
                      <p:stCondLst>
                        <p:cond delay="indefinite"/>
                      </p:stCondLst>
                      <p:childTnLst>
                        <p:par>
                          <p:cTn id="46" fill="freeze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freeze">
                      <p:stCondLst>
                        <p:cond delay="indefinite"/>
                      </p:stCondLst>
                      <p:childTnLst>
                        <p:par>
                          <p:cTn id="50" fill="freeze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5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freeze">
                      <p:stCondLst>
                        <p:cond delay="indefinite"/>
                      </p:stCondLst>
                      <p:childTnLst>
                        <p:par>
                          <p:cTn id="54" fill="freeze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5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Client/Server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There is an always-on host, called the server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it services requests from many other hosts, called clients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Example: Web, FTP etc.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The server has a fixed, well-known address, called an IP address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clients do not directly communicate with each other</a:t>
            </a:r>
            <a:endParaRPr/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>
                <p:childTnLst>
                  <p:par>
                    <p:cTn id="59" fill="freeze">
                      <p:stCondLst>
                        <p:cond delay="indefinite"/>
                      </p:stCondLst>
                      <p:childTnLst>
                        <p:par>
                          <p:cTn id="60" fill="freeze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freeze">
                      <p:stCondLst>
                        <p:cond delay="indefinite"/>
                      </p:stCondLst>
                      <p:childTnLst>
                        <p:par>
                          <p:cTn id="64" fill="freeze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6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freeze">
                      <p:stCondLst>
                        <p:cond delay="indefinite"/>
                      </p:stCondLst>
                      <p:childTnLst>
                        <p:par>
                          <p:cTn id="68" fill="freeze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06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freeze">
                      <p:stCondLst>
                        <p:cond delay="indefinite"/>
                      </p:stCondLst>
                      <p:childTnLst>
                        <p:par>
                          <p:cTn id="72" fill="freeze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30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freeze">
                      <p:stCondLst>
                        <p:cond delay="indefinite"/>
                      </p:stCondLst>
                      <p:childTnLst>
                        <p:par>
                          <p:cTn id="76" fill="freeze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96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080360" cy="6126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88720" y="457200"/>
            <a:ext cx="8229240" cy="457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Peer to Peer (P2P)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439920" y="1737360"/>
            <a:ext cx="906984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Minimal or no reliance on servers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Direct communication between pairs of intermittently connected hosts, called peers.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Example: BitTorrent, Skype etc.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Self scalable</a:t>
            </a:r>
            <a:endParaRPr/>
          </a:p>
        </p:txBody>
      </p:sp>
    </p:spTree>
  </p:cSld>
  <p:timing>
    <p:tnLst>
      <p:par>
        <p:cTn id="83" dur="indefinite" restart="never" nodeType="tmRoot">
          <p:childTnLst>
            <p:seq>
              <p:cTn id="84" nodeType="mainSeq">
                <p:childTnLst>
                  <p:par>
                    <p:cTn id="85" fill="freeze">
                      <p:stCondLst>
                        <p:cond delay="indefinite"/>
                      </p:stCondLst>
                      <p:childTnLst>
                        <p:par>
                          <p:cTn id="86" fill="freeze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freeze">
                      <p:stCondLst>
                        <p:cond delay="indefinite"/>
                      </p:stCondLst>
                      <p:childTnLst>
                        <p:par>
                          <p:cTn id="90" fill="freeze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5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freeze">
                      <p:stCondLst>
                        <p:cond delay="indefinite"/>
                      </p:stCondLst>
                      <p:childTnLst>
                        <p:par>
                          <p:cTn id="94" fill="freeze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20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freeze">
                      <p:stCondLst>
                        <p:cond delay="indefinite"/>
                      </p:stCondLst>
                      <p:childTnLst>
                        <p:par>
                          <p:cTn id="98" fill="freeze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53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5840" y="91440"/>
            <a:ext cx="8137800" cy="604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1" dur="indefinite" restart="never" nodeType="tmRoot">
          <p:childTnLst>
            <p:seq>
              <p:cTn id="1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