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7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73" r:id="rId14"/>
    <p:sldId id="279" r:id="rId15"/>
    <p:sldId id="267" r:id="rId16"/>
    <p:sldId id="268" r:id="rId17"/>
    <p:sldId id="275" r:id="rId18"/>
    <p:sldId id="276" r:id="rId19"/>
    <p:sldId id="270" r:id="rId20"/>
    <p:sldId id="280" r:id="rId21"/>
    <p:sldId id="281" r:id="rId22"/>
    <p:sldId id="274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59FCB-1A9B-3440-BFEA-863C3BB6F1D3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B0488-F48A-A74C-81C9-CBC512F1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8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488-F48A-A74C-81C9-CBC512F1F0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519A75-2CD8-0C42-BDAF-EBA815E8BA16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1D858D-CB6B-1C4D-BBB0-7C36675FE8B1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FEC8233-A7A7-2A41-8062-2CC064AD0C43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BBE0B08-D310-9D47-9F67-8A82682414C7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6/16/15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6/16/15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57363"/>
            <a:ext cx="8077200" cy="1673352"/>
          </a:xfrm>
        </p:spPr>
        <p:txBody>
          <a:bodyPr/>
          <a:lstStyle/>
          <a:p>
            <a:pPr algn="ctr"/>
            <a:r>
              <a:rPr lang="en-US" smtClean="0"/>
              <a:t>Congestion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78992"/>
            <a:ext cx="8077200" cy="1499616"/>
          </a:xfrm>
        </p:spPr>
        <p:txBody>
          <a:bodyPr/>
          <a:lstStyle/>
          <a:p>
            <a:r>
              <a:rPr lang="en-US" dirty="0" smtClean="0"/>
              <a:t>-Sumit Shrestha (0209)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7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End-to-End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No explicit feedback from </a:t>
            </a:r>
            <a:r>
              <a:rPr lang="en-US" sz="4000" dirty="0" smtClean="0"/>
              <a:t>network for slow down.</a:t>
            </a:r>
            <a:endParaRPr lang="en-US" sz="4000" dirty="0" smtClean="0"/>
          </a:p>
          <a:p>
            <a:r>
              <a:rPr lang="en-US" sz="3600" dirty="0" smtClean="0"/>
              <a:t>congestion </a:t>
            </a:r>
            <a:r>
              <a:rPr lang="en-US" sz="3600" dirty="0"/>
              <a:t>inferred from end-system observed loss, </a:t>
            </a:r>
            <a:r>
              <a:rPr lang="en-US" sz="3600" dirty="0" smtClean="0"/>
              <a:t>delay. </a:t>
            </a:r>
          </a:p>
          <a:p>
            <a:r>
              <a:rPr lang="en-US" sz="3600" dirty="0" smtClean="0"/>
              <a:t>Approaches taken by TCP.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90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918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Network-assisted congestion control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Screen Shot 2015-06-15 at 10.08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747"/>
            <a:ext cx="9144001" cy="50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2" y="3231312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TCP Congestion Control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6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71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4800" dirty="0">
                <a:latin typeface="Calibri" charset="0"/>
                <a:ea typeface="ＭＳ Ｐゴシック" charset="0"/>
                <a:cs typeface="ＭＳ Ｐゴシック" charset="0"/>
              </a:rPr>
              <a:t>Each TCP sender maintains a congestion window</a:t>
            </a:r>
          </a:p>
          <a:p>
            <a:pPr lvl="1" algn="ctr"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sz="4400" dirty="0" smtClean="0">
                <a:latin typeface="Calibri" charset="0"/>
                <a:ea typeface="ＭＳ Ｐゴシック" charset="0"/>
              </a:rPr>
              <a:t>Max number of bytes to have in transit (not yet ACK</a:t>
            </a:r>
            <a:r>
              <a:rPr lang="ja-JP" altLang="en-US" sz="4400" dirty="0" smtClean="0">
                <a:latin typeface="Calibri" charset="0"/>
                <a:ea typeface="ＭＳ Ｐゴシック" charset="0"/>
              </a:rPr>
              <a:t>’</a:t>
            </a:r>
            <a:r>
              <a:rPr lang="en-US" sz="4400" dirty="0" smtClean="0">
                <a:latin typeface="Calibri" charset="0"/>
                <a:ea typeface="ＭＳ Ｐゴシック" charset="0"/>
              </a:rPr>
              <a:t>d</a:t>
            </a:r>
            <a:r>
              <a:rPr lang="en-US" sz="4400" dirty="0" smtClean="0">
                <a:latin typeface="Calibri" charset="0"/>
                <a:ea typeface="ＭＳ Ｐゴシック" charset="0"/>
              </a:rPr>
              <a:t>)</a:t>
            </a:r>
            <a:endParaRPr lang="en-US" sz="2400" dirty="0" smtClean="0">
              <a:latin typeface="Calibri" charset="0"/>
              <a:ea typeface="ＭＳ Ｐゴシック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C0C6D57-3CAD-F941-823A-B9C1FFF7830E}" type="slidenum">
              <a:rPr 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6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Adapting the congestion window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Decrease </a:t>
            </a:r>
            <a:r>
              <a:rPr lang="en-US" dirty="0">
                <a:latin typeface="Calibri" charset="0"/>
                <a:ea typeface="ＭＳ Ｐゴシック" charset="0"/>
              </a:rPr>
              <a:t>upon losing a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Increase </a:t>
            </a:r>
            <a:r>
              <a:rPr lang="en-US" dirty="0">
                <a:latin typeface="Calibri" charset="0"/>
                <a:ea typeface="ＭＳ Ｐゴシック" charset="0"/>
              </a:rPr>
              <a:t>upon success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Always struggling to find right transfer </a:t>
            </a:r>
            <a:r>
              <a:rPr lang="en-US" dirty="0" smtClean="0">
                <a:latin typeface="Calibri" charset="0"/>
                <a:ea typeface="ＭＳ Ｐゴシック" charset="0"/>
              </a:rPr>
              <a:t>rate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Used by TCP.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3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TCP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congestion.</a:t>
            </a:r>
          </a:p>
          <a:p>
            <a:r>
              <a:rPr lang="en-US" dirty="0" smtClean="0"/>
              <a:t>Sender </a:t>
            </a:r>
            <a:r>
              <a:rPr lang="en-US" dirty="0"/>
              <a:t>limits </a:t>
            </a:r>
            <a:r>
              <a:rPr lang="en-US" dirty="0" smtClean="0"/>
              <a:t>transmission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LastByteSent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- </a:t>
            </a:r>
            <a:r>
              <a:rPr lang="en-US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LastByteAcked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 </a:t>
            </a:r>
            <a:r>
              <a:rPr lang="en-US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CongWin</a:t>
            </a:r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endParaRPr lang="en-US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118872" indent="0">
              <a:buNone/>
            </a:pPr>
            <a:endParaRPr lang="en-US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118872" indent="0">
              <a:buNone/>
            </a:pPr>
            <a:r>
              <a:rPr lang="fr-FR" dirty="0">
                <a:solidFill>
                  <a:srgbClr val="F0AD00"/>
                </a:solidFill>
              </a:rPr>
              <a:t>R</a:t>
            </a:r>
            <a:r>
              <a:rPr lang="fr-FR" dirty="0" smtClean="0">
                <a:solidFill>
                  <a:srgbClr val="F0AD00"/>
                </a:solidFill>
              </a:rPr>
              <a:t>ate </a:t>
            </a:r>
            <a:r>
              <a:rPr lang="fr-FR" dirty="0">
                <a:solidFill>
                  <a:srgbClr val="F0AD00"/>
                </a:solidFill>
              </a:rPr>
              <a:t>= </a:t>
            </a:r>
            <a:r>
              <a:rPr lang="fr-FR" dirty="0" err="1" smtClean="0">
                <a:solidFill>
                  <a:srgbClr val="F0AD00"/>
                </a:solidFill>
              </a:rPr>
              <a:t>CongWin</a:t>
            </a:r>
            <a:r>
              <a:rPr lang="fr-FR" dirty="0" smtClean="0">
                <a:solidFill>
                  <a:srgbClr val="F0AD00"/>
                </a:solidFill>
              </a:rPr>
              <a:t> / RTT </a:t>
            </a:r>
            <a:endParaRPr lang="fr-FR" dirty="0">
              <a:solidFill>
                <a:srgbClr val="F0AD00"/>
              </a:solidFill>
            </a:endParaRPr>
          </a:p>
          <a:p>
            <a:pPr marL="118872" indent="0">
              <a:buNone/>
            </a:pP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7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APPROACH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</a:t>
            </a:r>
            <a:r>
              <a:rPr lang="en-US" dirty="0"/>
              <a:t>transmission rate (window size), probing for usable bandwidth, until loss </a:t>
            </a:r>
            <a:r>
              <a:rPr lang="en-US" dirty="0" smtClean="0"/>
              <a:t>occurs. </a:t>
            </a:r>
            <a:endParaRPr lang="en-US" dirty="0"/>
          </a:p>
          <a:p>
            <a:r>
              <a:rPr lang="en-US" dirty="0" smtClean="0">
                <a:latin typeface="Wingdings"/>
              </a:rPr>
              <a:t>􏰋</a:t>
            </a:r>
            <a:r>
              <a:rPr lang="en-US" dirty="0" smtClean="0">
                <a:solidFill>
                  <a:schemeClr val="accent1"/>
                </a:solidFill>
              </a:rPr>
              <a:t>additive </a:t>
            </a:r>
            <a:r>
              <a:rPr lang="en-US" dirty="0">
                <a:solidFill>
                  <a:schemeClr val="accent1"/>
                </a:solidFill>
              </a:rPr>
              <a:t>increase</a:t>
            </a:r>
            <a:r>
              <a:rPr lang="en-US" dirty="0"/>
              <a:t>: increase </a:t>
            </a:r>
            <a:r>
              <a:rPr lang="en-US" b="1" dirty="0" err="1"/>
              <a:t>CongWin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sz="4000" dirty="0"/>
              <a:t>1</a:t>
            </a:r>
            <a:r>
              <a:rPr lang="en-US" dirty="0"/>
              <a:t> MSS every RTT until loss </a:t>
            </a:r>
            <a:r>
              <a:rPr lang="en-US" dirty="0" smtClean="0"/>
              <a:t>detected. </a:t>
            </a:r>
            <a:endParaRPr lang="en-US" dirty="0"/>
          </a:p>
          <a:p>
            <a:r>
              <a:rPr lang="en-US" dirty="0" smtClean="0">
                <a:latin typeface="Wingdings"/>
              </a:rPr>
              <a:t>􏰋</a:t>
            </a:r>
            <a:r>
              <a:rPr lang="en-US" dirty="0" smtClean="0">
                <a:solidFill>
                  <a:srgbClr val="F0AD00"/>
                </a:solidFill>
              </a:rPr>
              <a:t>multiplicative </a:t>
            </a:r>
            <a:r>
              <a:rPr lang="en-US" dirty="0">
                <a:solidFill>
                  <a:srgbClr val="F0AD00"/>
                </a:solidFill>
              </a:rPr>
              <a:t>decrease</a:t>
            </a:r>
            <a:r>
              <a:rPr lang="en-US" dirty="0"/>
              <a:t>: cut </a:t>
            </a:r>
            <a:r>
              <a:rPr lang="en-US" b="1" dirty="0" err="1"/>
              <a:t>CongWin</a:t>
            </a:r>
            <a:r>
              <a:rPr lang="en-US" b="1" dirty="0"/>
              <a:t> </a:t>
            </a:r>
            <a:r>
              <a:rPr lang="en-US" dirty="0"/>
              <a:t>in half after </a:t>
            </a:r>
            <a:r>
              <a:rPr lang="en-US" dirty="0" smtClean="0"/>
              <a:t>loss.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4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500" dirty="0" smtClean="0">
                <a:latin typeface="Calibri" charset="0"/>
                <a:ea typeface="ＭＳ Ｐゴシック" charset="0"/>
                <a:cs typeface="ＭＳ Ｐゴシック" charset="0"/>
              </a:rPr>
              <a:t>Slow Start</a:t>
            </a:r>
            <a:endParaRPr lang="en-US" sz="45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Start with a small congestion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Initially, CWND is 1 </a:t>
            </a:r>
            <a:r>
              <a:rPr lang="en-US" dirty="0" smtClean="0">
                <a:latin typeface="Calibri" charset="0"/>
                <a:ea typeface="ＭＳ Ｐゴシック" charset="0"/>
              </a:rPr>
              <a:t>MSS.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alibri" charset="0"/>
                <a:ea typeface="ＭＳ Ｐゴシック" charset="0"/>
              </a:rPr>
              <a:t>So, initial sending rate is MSS / </a:t>
            </a:r>
            <a:r>
              <a:rPr lang="en-US" dirty="0" smtClean="0">
                <a:latin typeface="Calibri" charset="0"/>
                <a:ea typeface="ＭＳ Ｐゴシック" charset="0"/>
              </a:rPr>
              <a:t>RTT.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Could be pretty wasteful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Might be much less than actual </a:t>
            </a:r>
            <a:r>
              <a:rPr lang="en-US" dirty="0" smtClean="0">
                <a:latin typeface="Calibri" charset="0"/>
                <a:ea typeface="ＭＳ Ｐゴシック" charset="0"/>
              </a:rPr>
              <a:t>bandwidth.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alibri" charset="0"/>
                <a:ea typeface="ＭＳ Ｐゴシック" charset="0"/>
              </a:rPr>
              <a:t>Linear increase takes a long time to </a:t>
            </a:r>
            <a:r>
              <a:rPr lang="en-US" dirty="0" smtClean="0">
                <a:latin typeface="Calibri" charset="0"/>
                <a:ea typeface="ＭＳ Ｐゴシック" charset="0"/>
              </a:rPr>
              <a:t>accelerate.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Slow-start phase (really 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fast start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Sender starts at a slow </a:t>
            </a:r>
            <a:r>
              <a:rPr lang="en-US" dirty="0" smtClean="0">
                <a:latin typeface="Calibri" charset="0"/>
                <a:ea typeface="ＭＳ Ｐゴシック" charset="0"/>
              </a:rPr>
              <a:t>rate.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but </a:t>
            </a:r>
            <a:r>
              <a:rPr lang="en-US" dirty="0">
                <a:latin typeface="Calibri" charset="0"/>
                <a:ea typeface="ＭＳ Ｐゴシック" charset="0"/>
              </a:rPr>
              <a:t>increases rate exponentially until the first </a:t>
            </a:r>
            <a:r>
              <a:rPr lang="en-US" dirty="0" smtClean="0">
                <a:latin typeface="Calibri" charset="0"/>
                <a:ea typeface="ＭＳ Ｐゴシック" charset="0"/>
              </a:rPr>
              <a:t>loss.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 charset="0"/>
              <a:ea typeface="ＭＳ Ｐゴシック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17B2AB-0C38-9949-9216-ED7ABF3A9253}" type="slidenum">
              <a:rPr 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8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Slow Start in Action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42CC41-F951-E747-875E-3F9D91364DC0}" type="slidenum">
              <a:rPr 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628895" y="1403462"/>
            <a:ext cx="57338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latin typeface="Arial" charset="0"/>
              </a:rPr>
              <a:t>Double CWND per round-trip </a:t>
            </a:r>
            <a:r>
              <a:rPr lang="en-US" sz="2800" b="0" dirty="0" smtClean="0">
                <a:latin typeface="Arial" charset="0"/>
              </a:rPr>
              <a:t>time</a:t>
            </a:r>
          </a:p>
          <a:p>
            <a:pPr algn="ctr"/>
            <a:r>
              <a:rPr lang="en-US" sz="2800" b="0" dirty="0">
                <a:latin typeface="Arial"/>
                <a:cs typeface="Arial"/>
              </a:rPr>
              <a:t>three duplicate ACKs are detected, </a:t>
            </a:r>
          </a:p>
          <a:p>
            <a:pPr algn="ctr"/>
            <a:endParaRPr lang="en-US" sz="2800" b="0" dirty="0">
              <a:latin typeface="Arial" charset="0"/>
            </a:endParaRP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1371600" y="3200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1295400" y="5029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auto">
          <a:xfrm>
            <a:off x="16002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3" name="Line 7"/>
          <p:cNvSpPr>
            <a:spLocks noChangeShapeType="1"/>
          </p:cNvSpPr>
          <p:nvPr/>
        </p:nvSpPr>
        <p:spPr bwMode="auto">
          <a:xfrm flipV="1">
            <a:off x="24384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4290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 flipV="1">
            <a:off x="42672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37338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V="1">
            <a:off x="45720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>
            <a:off x="52578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 flipV="1">
            <a:off x="6096000" y="3203575"/>
            <a:ext cx="989013" cy="182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55626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64008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59436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auto">
          <a:xfrm flipV="1">
            <a:off x="67818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4" name="Rectangle 18"/>
          <p:cNvSpPr>
            <a:spLocks noChangeArrowheads="1"/>
          </p:cNvSpPr>
          <p:nvPr/>
        </p:nvSpPr>
        <p:spPr bwMode="auto">
          <a:xfrm>
            <a:off x="16002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395" name="Line 19"/>
          <p:cNvSpPr>
            <a:spLocks noChangeShapeType="1"/>
          </p:cNvSpPr>
          <p:nvPr/>
        </p:nvSpPr>
        <p:spPr bwMode="auto">
          <a:xfrm>
            <a:off x="18288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6" name="Rectangle 20"/>
          <p:cNvSpPr>
            <a:spLocks noChangeArrowheads="1"/>
          </p:cNvSpPr>
          <p:nvPr/>
        </p:nvSpPr>
        <p:spPr bwMode="auto">
          <a:xfrm>
            <a:off x="34290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397" name="Line 21"/>
          <p:cNvSpPr>
            <a:spLocks noChangeShapeType="1"/>
          </p:cNvSpPr>
          <p:nvPr/>
        </p:nvSpPr>
        <p:spPr bwMode="auto">
          <a:xfrm>
            <a:off x="3657600" y="29733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8" name="Rectangle 22"/>
          <p:cNvSpPr>
            <a:spLocks noChangeArrowheads="1"/>
          </p:cNvSpPr>
          <p:nvPr/>
        </p:nvSpPr>
        <p:spPr bwMode="auto">
          <a:xfrm>
            <a:off x="38100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399" name="Line 23"/>
          <p:cNvSpPr>
            <a:spLocks noChangeShapeType="1"/>
          </p:cNvSpPr>
          <p:nvPr/>
        </p:nvSpPr>
        <p:spPr bwMode="auto">
          <a:xfrm>
            <a:off x="40386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0" name="Rectangle 24"/>
          <p:cNvSpPr>
            <a:spLocks noChangeArrowheads="1"/>
          </p:cNvSpPr>
          <p:nvPr/>
        </p:nvSpPr>
        <p:spPr bwMode="auto">
          <a:xfrm>
            <a:off x="52578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401" name="Line 25"/>
          <p:cNvSpPr>
            <a:spLocks noChangeShapeType="1"/>
          </p:cNvSpPr>
          <p:nvPr/>
        </p:nvSpPr>
        <p:spPr bwMode="auto">
          <a:xfrm flipH="1">
            <a:off x="5486400" y="2973388"/>
            <a:ext cx="7938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2" name="Rectangle 26"/>
          <p:cNvSpPr>
            <a:spLocks noChangeArrowheads="1"/>
          </p:cNvSpPr>
          <p:nvPr/>
        </p:nvSpPr>
        <p:spPr bwMode="auto">
          <a:xfrm>
            <a:off x="56388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403" name="Line 27"/>
          <p:cNvSpPr>
            <a:spLocks noChangeShapeType="1"/>
          </p:cNvSpPr>
          <p:nvPr/>
        </p:nvSpPr>
        <p:spPr bwMode="auto">
          <a:xfrm>
            <a:off x="58674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4" name="Rectangle 28"/>
          <p:cNvSpPr>
            <a:spLocks noChangeArrowheads="1"/>
          </p:cNvSpPr>
          <p:nvPr/>
        </p:nvSpPr>
        <p:spPr bwMode="auto">
          <a:xfrm>
            <a:off x="70866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405" name="Line 29"/>
          <p:cNvSpPr>
            <a:spLocks noChangeShapeType="1"/>
          </p:cNvSpPr>
          <p:nvPr/>
        </p:nvSpPr>
        <p:spPr bwMode="auto">
          <a:xfrm>
            <a:off x="7315200" y="29733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6" name="Rectangle 30"/>
          <p:cNvSpPr>
            <a:spLocks noChangeArrowheads="1"/>
          </p:cNvSpPr>
          <p:nvPr/>
        </p:nvSpPr>
        <p:spPr bwMode="auto">
          <a:xfrm>
            <a:off x="74676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407" name="Line 31"/>
          <p:cNvSpPr>
            <a:spLocks noChangeShapeType="1"/>
          </p:cNvSpPr>
          <p:nvPr/>
        </p:nvSpPr>
        <p:spPr bwMode="auto">
          <a:xfrm>
            <a:off x="7696200" y="2973388"/>
            <a:ext cx="0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8" name="Rectangle 32"/>
          <p:cNvSpPr>
            <a:spLocks noChangeArrowheads="1"/>
          </p:cNvSpPr>
          <p:nvPr/>
        </p:nvSpPr>
        <p:spPr bwMode="auto">
          <a:xfrm>
            <a:off x="60198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409" name="Line 33"/>
          <p:cNvSpPr>
            <a:spLocks noChangeShapeType="1"/>
          </p:cNvSpPr>
          <p:nvPr/>
        </p:nvSpPr>
        <p:spPr bwMode="auto">
          <a:xfrm>
            <a:off x="62484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0" name="Rectangle 34"/>
          <p:cNvSpPr>
            <a:spLocks noChangeArrowheads="1"/>
          </p:cNvSpPr>
          <p:nvPr/>
        </p:nvSpPr>
        <p:spPr bwMode="auto">
          <a:xfrm>
            <a:off x="78486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411" name="Line 35"/>
          <p:cNvSpPr>
            <a:spLocks noChangeShapeType="1"/>
          </p:cNvSpPr>
          <p:nvPr/>
        </p:nvSpPr>
        <p:spPr bwMode="auto">
          <a:xfrm>
            <a:off x="80772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2" name="Rectangle 36"/>
          <p:cNvSpPr>
            <a:spLocks noChangeArrowheads="1"/>
          </p:cNvSpPr>
          <p:nvPr/>
        </p:nvSpPr>
        <p:spPr bwMode="auto">
          <a:xfrm>
            <a:off x="82296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84582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4" name="Line 38"/>
          <p:cNvSpPr>
            <a:spLocks noChangeShapeType="1"/>
          </p:cNvSpPr>
          <p:nvPr/>
        </p:nvSpPr>
        <p:spPr bwMode="auto">
          <a:xfrm>
            <a:off x="7086600" y="3276600"/>
            <a:ext cx="304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5" name="Line 39"/>
          <p:cNvSpPr>
            <a:spLocks noChangeShapeType="1"/>
          </p:cNvSpPr>
          <p:nvPr/>
        </p:nvSpPr>
        <p:spPr bwMode="auto">
          <a:xfrm>
            <a:off x="7391400" y="3276600"/>
            <a:ext cx="290513" cy="581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6" name="Line 40"/>
          <p:cNvSpPr>
            <a:spLocks noChangeShapeType="1"/>
          </p:cNvSpPr>
          <p:nvPr/>
        </p:nvSpPr>
        <p:spPr bwMode="auto">
          <a:xfrm>
            <a:off x="7772400" y="3276600"/>
            <a:ext cx="290513" cy="581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7" name="Line 41"/>
          <p:cNvSpPr>
            <a:spLocks noChangeShapeType="1"/>
          </p:cNvSpPr>
          <p:nvPr/>
        </p:nvSpPr>
        <p:spPr bwMode="auto">
          <a:xfrm>
            <a:off x="8077200" y="3200400"/>
            <a:ext cx="304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18" name="Text Box 42"/>
          <p:cNvSpPr txBox="1">
            <a:spLocks noChangeArrowheads="1"/>
          </p:cNvSpPr>
          <p:nvPr/>
        </p:nvSpPr>
        <p:spPr bwMode="auto">
          <a:xfrm>
            <a:off x="1676400" y="387508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7419" name="Text Box 43"/>
          <p:cNvSpPr txBox="1">
            <a:spLocks noChangeArrowheads="1"/>
          </p:cNvSpPr>
          <p:nvPr/>
        </p:nvSpPr>
        <p:spPr bwMode="auto">
          <a:xfrm>
            <a:off x="2641600" y="388620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</a:t>
            </a:r>
          </a:p>
        </p:txBody>
      </p:sp>
      <p:sp>
        <p:nvSpPr>
          <p:cNvPr id="997420" name="Text Box 44"/>
          <p:cNvSpPr txBox="1">
            <a:spLocks noChangeArrowheads="1"/>
          </p:cNvSpPr>
          <p:nvPr/>
        </p:nvSpPr>
        <p:spPr bwMode="auto">
          <a:xfrm>
            <a:off x="35052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7421" name="Text Box 45"/>
          <p:cNvSpPr txBox="1">
            <a:spLocks noChangeArrowheads="1"/>
          </p:cNvSpPr>
          <p:nvPr/>
        </p:nvSpPr>
        <p:spPr bwMode="auto">
          <a:xfrm>
            <a:off x="37846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7422" name="Text Box 46"/>
          <p:cNvSpPr txBox="1">
            <a:spLocks noChangeArrowheads="1"/>
          </p:cNvSpPr>
          <p:nvPr/>
        </p:nvSpPr>
        <p:spPr bwMode="auto">
          <a:xfrm>
            <a:off x="4495800" y="381000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</a:t>
            </a:r>
          </a:p>
        </p:txBody>
      </p:sp>
      <p:sp>
        <p:nvSpPr>
          <p:cNvPr id="997423" name="Text Box 47"/>
          <p:cNvSpPr txBox="1">
            <a:spLocks noChangeArrowheads="1"/>
          </p:cNvSpPr>
          <p:nvPr/>
        </p:nvSpPr>
        <p:spPr bwMode="auto">
          <a:xfrm>
            <a:off x="4800600" y="381000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</a:t>
            </a:r>
          </a:p>
        </p:txBody>
      </p:sp>
      <p:sp>
        <p:nvSpPr>
          <p:cNvPr id="997424" name="Text Box 48"/>
          <p:cNvSpPr txBox="1">
            <a:spLocks noChangeArrowheads="1"/>
          </p:cNvSpPr>
          <p:nvPr/>
        </p:nvSpPr>
        <p:spPr bwMode="auto">
          <a:xfrm>
            <a:off x="53340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7425" name="Text Box 49"/>
          <p:cNvSpPr txBox="1">
            <a:spLocks noChangeArrowheads="1"/>
          </p:cNvSpPr>
          <p:nvPr/>
        </p:nvSpPr>
        <p:spPr bwMode="auto">
          <a:xfrm>
            <a:off x="56134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7426" name="Text Box 50"/>
          <p:cNvSpPr txBox="1">
            <a:spLocks noChangeArrowheads="1"/>
          </p:cNvSpPr>
          <p:nvPr/>
        </p:nvSpPr>
        <p:spPr bwMode="auto">
          <a:xfrm>
            <a:off x="6096000" y="42354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</a:t>
            </a:r>
          </a:p>
        </p:txBody>
      </p:sp>
      <p:sp>
        <p:nvSpPr>
          <p:cNvPr id="997427" name="Text Box 51"/>
          <p:cNvSpPr txBox="1">
            <a:spLocks noChangeArrowheads="1"/>
          </p:cNvSpPr>
          <p:nvPr/>
        </p:nvSpPr>
        <p:spPr bwMode="auto">
          <a:xfrm>
            <a:off x="6448425" y="42354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</a:t>
            </a:r>
          </a:p>
        </p:txBody>
      </p:sp>
      <p:sp>
        <p:nvSpPr>
          <p:cNvPr id="997428" name="Text Box 52"/>
          <p:cNvSpPr txBox="1">
            <a:spLocks noChangeArrowheads="1"/>
          </p:cNvSpPr>
          <p:nvPr/>
        </p:nvSpPr>
        <p:spPr bwMode="auto">
          <a:xfrm>
            <a:off x="5994400" y="3810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7429" name="Text Box 53"/>
          <p:cNvSpPr txBox="1">
            <a:spLocks noChangeArrowheads="1"/>
          </p:cNvSpPr>
          <p:nvPr/>
        </p:nvSpPr>
        <p:spPr bwMode="auto">
          <a:xfrm>
            <a:off x="6858000" y="42354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</a:t>
            </a:r>
          </a:p>
        </p:txBody>
      </p:sp>
      <p:sp>
        <p:nvSpPr>
          <p:cNvPr id="52279" name="Text Box 54"/>
          <p:cNvSpPr txBox="1">
            <a:spLocks noChangeArrowheads="1"/>
          </p:cNvSpPr>
          <p:nvPr/>
        </p:nvSpPr>
        <p:spPr bwMode="auto">
          <a:xfrm>
            <a:off x="609600" y="2895600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400" b="0">
                <a:latin typeface="Comic Sans MS" charset="0"/>
              </a:rPr>
              <a:t>Src</a:t>
            </a:r>
          </a:p>
        </p:txBody>
      </p:sp>
      <p:sp>
        <p:nvSpPr>
          <p:cNvPr id="52280" name="Text Box 55"/>
          <p:cNvSpPr txBox="1">
            <a:spLocks noChangeArrowheads="1"/>
          </p:cNvSpPr>
          <p:nvPr/>
        </p:nvSpPr>
        <p:spPr bwMode="auto">
          <a:xfrm>
            <a:off x="609600" y="47244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400" b="0">
                <a:latin typeface="Comic Sans MS" charset="0"/>
              </a:rPr>
              <a:t>Dest</a:t>
            </a:r>
          </a:p>
        </p:txBody>
      </p:sp>
      <p:sp>
        <p:nvSpPr>
          <p:cNvPr id="997432" name="Line 56"/>
          <p:cNvSpPr>
            <a:spLocks noChangeShapeType="1"/>
          </p:cNvSpPr>
          <p:nvPr/>
        </p:nvSpPr>
        <p:spPr bwMode="auto">
          <a:xfrm>
            <a:off x="6324600" y="3200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33" name="Text Box 57"/>
          <p:cNvSpPr txBox="1">
            <a:spLocks noChangeArrowheads="1"/>
          </p:cNvSpPr>
          <p:nvPr/>
        </p:nvSpPr>
        <p:spPr bwMode="auto">
          <a:xfrm>
            <a:off x="6375400" y="377825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7434" name="Rectangle 58"/>
          <p:cNvSpPr>
            <a:spLocks noChangeArrowheads="1"/>
          </p:cNvSpPr>
          <p:nvPr/>
        </p:nvSpPr>
        <p:spPr bwMode="auto">
          <a:xfrm>
            <a:off x="64008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7435" name="Line 59"/>
          <p:cNvSpPr>
            <a:spLocks noChangeShapeType="1"/>
          </p:cNvSpPr>
          <p:nvPr/>
        </p:nvSpPr>
        <p:spPr bwMode="auto">
          <a:xfrm>
            <a:off x="66294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36" name="Line 60"/>
          <p:cNvSpPr>
            <a:spLocks noChangeShapeType="1"/>
          </p:cNvSpPr>
          <p:nvPr/>
        </p:nvSpPr>
        <p:spPr bwMode="auto">
          <a:xfrm flipV="1">
            <a:off x="7162800" y="32004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37" name="Text Box 61"/>
          <p:cNvSpPr txBox="1">
            <a:spLocks noChangeArrowheads="1"/>
          </p:cNvSpPr>
          <p:nvPr/>
        </p:nvSpPr>
        <p:spPr bwMode="auto">
          <a:xfrm>
            <a:off x="7239000" y="42354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</a:t>
            </a:r>
          </a:p>
        </p:txBody>
      </p:sp>
      <p:sp>
        <p:nvSpPr>
          <p:cNvPr id="997438" name="Text Box 62"/>
          <p:cNvSpPr txBox="1">
            <a:spLocks noChangeArrowheads="1"/>
          </p:cNvSpPr>
          <p:nvPr/>
        </p:nvSpPr>
        <p:spPr bwMode="auto">
          <a:xfrm>
            <a:off x="1600200" y="2438400"/>
            <a:ext cx="32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300" b="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997439" name="Text Box 63"/>
          <p:cNvSpPr txBox="1">
            <a:spLocks noChangeArrowheads="1"/>
          </p:cNvSpPr>
          <p:nvPr/>
        </p:nvSpPr>
        <p:spPr bwMode="auto">
          <a:xfrm>
            <a:off x="3657600" y="24511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300" b="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sp>
        <p:nvSpPr>
          <p:cNvPr id="997440" name="Text Box 64"/>
          <p:cNvSpPr txBox="1">
            <a:spLocks noChangeArrowheads="1"/>
          </p:cNvSpPr>
          <p:nvPr/>
        </p:nvSpPr>
        <p:spPr bwMode="auto">
          <a:xfrm>
            <a:off x="5715000" y="2463800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300" b="0">
                <a:solidFill>
                  <a:srgbClr val="000099"/>
                </a:solidFill>
                <a:latin typeface="Comic Sans MS" charset="0"/>
              </a:rPr>
              <a:t>4</a:t>
            </a:r>
          </a:p>
        </p:txBody>
      </p:sp>
      <p:sp>
        <p:nvSpPr>
          <p:cNvPr id="997441" name="Text Box 65"/>
          <p:cNvSpPr txBox="1">
            <a:spLocks noChangeArrowheads="1"/>
          </p:cNvSpPr>
          <p:nvPr/>
        </p:nvSpPr>
        <p:spPr bwMode="auto">
          <a:xfrm>
            <a:off x="7772400" y="24765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300" b="0">
                <a:solidFill>
                  <a:srgbClr val="000099"/>
                </a:solidFill>
                <a:latin typeface="Comic Sans MS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996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2" grpId="0" animBg="1"/>
      <p:bldP spid="997383" grpId="0" animBg="1"/>
      <p:bldP spid="997384" grpId="0" animBg="1"/>
      <p:bldP spid="997385" grpId="0" animBg="1"/>
      <p:bldP spid="997386" grpId="0" animBg="1"/>
      <p:bldP spid="997387" grpId="0" animBg="1"/>
      <p:bldP spid="997388" grpId="0" animBg="1"/>
      <p:bldP spid="997389" grpId="0" animBg="1"/>
      <p:bldP spid="997390" grpId="0" animBg="1"/>
      <p:bldP spid="997391" grpId="0" animBg="1"/>
      <p:bldP spid="997392" grpId="0" animBg="1"/>
      <p:bldP spid="997393" grpId="0" animBg="1"/>
      <p:bldP spid="997394" grpId="0" animBg="1"/>
      <p:bldP spid="997395" grpId="0" animBg="1"/>
      <p:bldP spid="997396" grpId="0" animBg="1"/>
      <p:bldP spid="997397" grpId="0" animBg="1"/>
      <p:bldP spid="997398" grpId="0" animBg="1"/>
      <p:bldP spid="997399" grpId="0" animBg="1"/>
      <p:bldP spid="997400" grpId="0" animBg="1"/>
      <p:bldP spid="997401" grpId="0" animBg="1"/>
      <p:bldP spid="997402" grpId="0" animBg="1"/>
      <p:bldP spid="997403" grpId="0" animBg="1"/>
      <p:bldP spid="997404" grpId="0" animBg="1"/>
      <p:bldP spid="997405" grpId="0" animBg="1"/>
      <p:bldP spid="997406" grpId="0" animBg="1"/>
      <p:bldP spid="997407" grpId="0" animBg="1"/>
      <p:bldP spid="997408" grpId="0" animBg="1"/>
      <p:bldP spid="997409" grpId="0" animBg="1"/>
      <p:bldP spid="997410" grpId="0" animBg="1"/>
      <p:bldP spid="997411" grpId="0" animBg="1"/>
      <p:bldP spid="997412" grpId="0" animBg="1"/>
      <p:bldP spid="997413" grpId="0" animBg="1"/>
      <p:bldP spid="997414" grpId="0" animBg="1"/>
      <p:bldP spid="997415" grpId="0" animBg="1"/>
      <p:bldP spid="997416" grpId="0" animBg="1"/>
      <p:bldP spid="997417" grpId="0" animBg="1"/>
      <p:bldP spid="997418" grpId="0"/>
      <p:bldP spid="997419" grpId="0"/>
      <p:bldP spid="997420" grpId="0"/>
      <p:bldP spid="997421" grpId="0"/>
      <p:bldP spid="997422" grpId="0"/>
      <p:bldP spid="997423" grpId="0"/>
      <p:bldP spid="997424" grpId="0"/>
      <p:bldP spid="997425" grpId="0"/>
      <p:bldP spid="997426" grpId="0"/>
      <p:bldP spid="997427" grpId="0"/>
      <p:bldP spid="997428" grpId="0"/>
      <p:bldP spid="997429" grpId="0"/>
      <p:bldP spid="997432" grpId="0" animBg="1"/>
      <p:bldP spid="997433" grpId="0"/>
      <p:bldP spid="997434" grpId="0" animBg="1"/>
      <p:bldP spid="997435" grpId="0" animBg="1"/>
      <p:bldP spid="997436" grpId="0" animBg="1"/>
      <p:bldP spid="997437" grpId="0"/>
      <p:bldP spid="997438" grpId="0"/>
      <p:bldP spid="997439" grpId="0"/>
      <p:bldP spid="997440" grpId="0"/>
      <p:bldP spid="9974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Congestion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Entry- value of </a:t>
            </a:r>
            <a:r>
              <a:rPr lang="en-US" dirty="0" err="1" smtClean="0"/>
              <a:t>cwnd</a:t>
            </a:r>
            <a:r>
              <a:rPr lang="en-US" dirty="0" smtClean="0"/>
              <a:t> is increased by 1 in every RTT.</a:t>
            </a:r>
          </a:p>
          <a:p>
            <a:r>
              <a:rPr lang="en-US" dirty="0" err="1" smtClean="0"/>
              <a:t>Cwnd</a:t>
            </a:r>
            <a:r>
              <a:rPr lang="en-US" dirty="0" smtClean="0"/>
              <a:t>/MSS segment is send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Loss Detect – retransmit loss packet and back to slow start</a:t>
            </a:r>
            <a:endParaRPr lang="en-US" dirty="0" smtClean="0"/>
          </a:p>
          <a:p>
            <a:r>
              <a:rPr lang="en-US" dirty="0"/>
              <a:t>E.g. </a:t>
            </a:r>
            <a:r>
              <a:rPr lang="en-US" dirty="0">
                <a:solidFill>
                  <a:srgbClr val="F0AD00"/>
                </a:solidFill>
              </a:rPr>
              <a:t>MSS is 1,460 bytes and </a:t>
            </a:r>
            <a:r>
              <a:rPr lang="en-US" dirty="0" err="1">
                <a:solidFill>
                  <a:srgbClr val="F0AD00"/>
                </a:solidFill>
              </a:rPr>
              <a:t>cwnd</a:t>
            </a:r>
            <a:r>
              <a:rPr lang="en-US" dirty="0">
                <a:solidFill>
                  <a:srgbClr val="F0AD00"/>
                </a:solidFill>
              </a:rPr>
              <a:t> is 14,600 bytes, then 10 segments are being sent within an RTT. 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6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If </a:t>
            </a:r>
            <a:r>
              <a:rPr lang="en-US" dirty="0"/>
              <a:t>load on the network or the number of packets sent to the network is greater than the capacity of the network.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u"/>
            </a:pPr>
            <a:r>
              <a:rPr lang="en-US" dirty="0"/>
              <a:t>Message is heavy which slows down network response </a:t>
            </a:r>
            <a:r>
              <a:rPr lang="en-US" dirty="0" smtClean="0"/>
              <a:t>time.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Busty Traffic, Insufficient Memory, Less Bandwidth. 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7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fast retransmit and MD </a:t>
            </a:r>
            <a:r>
              <a:rPr lang="en-US" dirty="0" err="1" smtClean="0"/>
              <a:t>cwnd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Further duplicate ACKs are expected ACKs.</a:t>
            </a:r>
          </a:p>
          <a:p>
            <a:endParaRPr lang="en-US" dirty="0"/>
          </a:p>
        </p:txBody>
      </p:sp>
      <p:pic>
        <p:nvPicPr>
          <p:cNvPr id="4" name="Picture 3" descr="Screen Shot 2015-06-16 at 12.2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81" y="3428999"/>
            <a:ext cx="6313935" cy="20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4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Repairs a single segment loss quickly and keeps ACK clock running.</a:t>
            </a:r>
          </a:p>
          <a:p>
            <a:r>
              <a:rPr lang="en-US" dirty="0" smtClean="0"/>
              <a:t>AIMD (No timeouts and slow-start after loss)</a:t>
            </a:r>
          </a:p>
          <a:p>
            <a:r>
              <a:rPr lang="en-US" dirty="0" smtClean="0"/>
              <a:t>MD half.</a:t>
            </a:r>
          </a:p>
        </p:txBody>
      </p:sp>
    </p:spTree>
    <p:extLst>
      <p:ext uri="{BB962C8B-B14F-4D97-AF65-F5344CB8AC3E}">
        <p14:creationId xmlns:p14="http://schemas.microsoft.com/office/powerpoint/2010/main" val="338418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Sawtooth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8CF09C-A383-8642-8E77-F242D00E50B3}" type="slidenum">
              <a:rPr 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4036" name="Freeform 3"/>
          <p:cNvSpPr>
            <a:spLocks/>
          </p:cNvSpPr>
          <p:nvPr/>
        </p:nvSpPr>
        <p:spPr bwMode="auto">
          <a:xfrm>
            <a:off x="1143000" y="2286000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4037" name="Freeform 4"/>
          <p:cNvSpPr>
            <a:spLocks/>
          </p:cNvSpPr>
          <p:nvPr/>
        </p:nvSpPr>
        <p:spPr bwMode="auto">
          <a:xfrm>
            <a:off x="1143000" y="34290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7123113" y="5334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569913" y="175260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400" b="0" i="1" dirty="0">
                <a:latin typeface="Times New Roman" charset="0"/>
              </a:rPr>
              <a:t>Window</a:t>
            </a:r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3733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3733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39624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4175125" y="4465638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400" b="0">
                <a:latin typeface="Comic Sans MS" charset="0"/>
              </a:rPr>
              <a:t>halved</a:t>
            </a:r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29718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56388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670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7848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Text Box 16"/>
          <p:cNvSpPr txBox="1">
            <a:spLocks noChangeArrowheads="1"/>
          </p:cNvSpPr>
          <p:nvPr/>
        </p:nvSpPr>
        <p:spPr bwMode="auto">
          <a:xfrm>
            <a:off x="2544763" y="2590800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400" b="0">
                <a:latin typeface="Comic Sans MS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53619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03" y="3113953"/>
            <a:ext cx="8229600" cy="1252728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solidFill>
                  <a:schemeClr val="tx1"/>
                </a:solidFill>
              </a:rPr>
              <a:t>THANK YOU</a:t>
            </a:r>
            <a:endParaRPr lang="en-US" sz="115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6959" y="10240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8183" y="210657"/>
            <a:ext cx="32189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0AD00"/>
                </a:solidFill>
              </a:rPr>
              <a:t>FINALLY</a:t>
            </a:r>
            <a:endParaRPr lang="en-US" sz="6600" dirty="0">
              <a:solidFill>
                <a:srgbClr val="F0A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8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Nature of Congestion</a:t>
            </a:r>
            <a:endParaRPr lang="en-US" dirty="0"/>
          </a:p>
        </p:txBody>
      </p:sp>
      <p:pic>
        <p:nvPicPr>
          <p:cNvPr id="6" name="Picture 5" descr="Screen Shot 2015-06-16 at 6.18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947"/>
            <a:ext cx="9080500" cy="42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5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Nature of Congestion</a:t>
            </a:r>
            <a:endParaRPr lang="en-US" dirty="0"/>
          </a:p>
        </p:txBody>
      </p:sp>
      <p:pic>
        <p:nvPicPr>
          <p:cNvPr id="3" name="Picture 2" descr="Screen Shot 2015-06-16 at 6.1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8" y="1843365"/>
            <a:ext cx="8413691" cy="42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04" y="3005526"/>
            <a:ext cx="8229600" cy="12527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Causes of Congestion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302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Two Senders, a Router </a:t>
            </a:r>
            <a:r>
              <a:rPr lang="en-US" dirty="0" smtClean="0"/>
              <a:t>with Infinite Buffers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6-15 at 9.17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4038"/>
            <a:ext cx="9144000" cy="4491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838" y="1721552"/>
            <a:ext cx="8469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u"/>
            </a:pPr>
            <a:r>
              <a:rPr lang="en-US" sz="4000" dirty="0" smtClean="0"/>
              <a:t>Large delays</a:t>
            </a:r>
          </a:p>
          <a:p>
            <a:pPr marL="571500" indent="-571500">
              <a:buFont typeface="Wingdings" charset="2"/>
              <a:buChar char="u"/>
            </a:pPr>
            <a:r>
              <a:rPr lang="en-US" sz="4000" dirty="0" smtClean="0"/>
              <a:t>Throughput not higher than R/</a:t>
            </a:r>
            <a:r>
              <a:rPr lang="en-US" sz="4800" dirty="0" smtClean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298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573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Two </a:t>
            </a:r>
            <a:r>
              <a:rPr lang="en-US" dirty="0"/>
              <a:t>Senders and a Router with Finite Buffers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Screen Shot 2015-06-15 at 9.21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352"/>
            <a:ext cx="9144001" cy="492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1628" y="1591610"/>
            <a:ext cx="4084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Retransmission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8714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649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Four Senders, Routers with Finite Buffers, and </a:t>
            </a:r>
            <a:r>
              <a:rPr lang="en-US" dirty="0" err="1"/>
              <a:t>Multihop</a:t>
            </a:r>
            <a:r>
              <a:rPr lang="en-US" dirty="0"/>
              <a:t> Paths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Screen Shot 2015-06-15 at 9.4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240" y="2594365"/>
            <a:ext cx="9750914" cy="44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73" y="3237869"/>
            <a:ext cx="8229600" cy="12527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APPROACHES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4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1548</TotalTime>
  <Words>478</Words>
  <Application>Microsoft Macintosh PowerPoint</Application>
  <PresentationFormat>On-screen Show (4:3)</PresentationFormat>
  <Paragraphs>104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Congestion Control</vt:lpstr>
      <vt:lpstr>Congestion</vt:lpstr>
      <vt:lpstr>Nature of Congestion</vt:lpstr>
      <vt:lpstr>Nature of Congestion</vt:lpstr>
      <vt:lpstr>Causes of Congestion</vt:lpstr>
      <vt:lpstr>Two Senders, a Router with Infinite Buffers  </vt:lpstr>
      <vt:lpstr>Two Senders and a Router with Finite Buffers  </vt:lpstr>
      <vt:lpstr>Four Senders, Routers with Finite Buffers, and Multihop Paths  </vt:lpstr>
      <vt:lpstr>APPROACHES</vt:lpstr>
      <vt:lpstr>End-to-End Congestion Control</vt:lpstr>
      <vt:lpstr>Network-assisted congestion control  </vt:lpstr>
      <vt:lpstr>TCP Congestion Control</vt:lpstr>
      <vt:lpstr>PowerPoint Presentation</vt:lpstr>
      <vt:lpstr>AIMD</vt:lpstr>
      <vt:lpstr>TCP Congestion</vt:lpstr>
      <vt:lpstr>APPROACH</vt:lpstr>
      <vt:lpstr>Slow Start</vt:lpstr>
      <vt:lpstr>Slow Start in Action</vt:lpstr>
      <vt:lpstr>Congestion Avoidance</vt:lpstr>
      <vt:lpstr>FAST RECOVERY</vt:lpstr>
      <vt:lpstr>FAST RECOVERY</vt:lpstr>
      <vt:lpstr>TCP “Sawtooth”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 avoidance and control</dc:title>
  <dc:creator>Sumit Shrestha</dc:creator>
  <cp:lastModifiedBy>Sumit Shrestha</cp:lastModifiedBy>
  <cp:revision>97</cp:revision>
  <dcterms:created xsi:type="dcterms:W3CDTF">2015-06-14T14:26:53Z</dcterms:created>
  <dcterms:modified xsi:type="dcterms:W3CDTF">2015-06-16T08:03:18Z</dcterms:modified>
</cp:coreProperties>
</file>