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30" r:id="rId5"/>
    <p:sldMasterId id="2147483680" r:id="rId6"/>
    <p:sldMasterId id="2147483690" r:id="rId7"/>
    <p:sldMasterId id="2147483700" r:id="rId8"/>
    <p:sldMasterId id="2147483710" r:id="rId9"/>
    <p:sldMasterId id="2147483720" r:id="rId10"/>
    <p:sldMasterId id="2147483670" r:id="rId11"/>
  </p:sldMasterIdLst>
  <p:notesMasterIdLst>
    <p:notesMasterId r:id="rId28"/>
  </p:notesMasterIdLst>
  <p:sldIdLst>
    <p:sldId id="256" r:id="rId12"/>
    <p:sldId id="284" r:id="rId13"/>
    <p:sldId id="270" r:id="rId14"/>
    <p:sldId id="283" r:id="rId15"/>
    <p:sldId id="267" r:id="rId16"/>
    <p:sldId id="304" r:id="rId17"/>
    <p:sldId id="275" r:id="rId18"/>
    <p:sldId id="285" r:id="rId19"/>
    <p:sldId id="263" r:id="rId20"/>
    <p:sldId id="286" r:id="rId21"/>
    <p:sldId id="257" r:id="rId22"/>
    <p:sldId id="271" r:id="rId23"/>
    <p:sldId id="291" r:id="rId24"/>
    <p:sldId id="300" r:id="rId25"/>
    <p:sldId id="293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tze de Haan" userId="f4d50e18-a86b-4d00-9087-5d41c7af7bc0" providerId="ADAL" clId="{0782540F-A04B-4A6A-8E04-7177A34E9DC3}"/>
    <pc:docChg chg="delSld modSld">
      <pc:chgData name="Sietze de Haan" userId="f4d50e18-a86b-4d00-9087-5d41c7af7bc0" providerId="ADAL" clId="{0782540F-A04B-4A6A-8E04-7177A34E9DC3}" dt="2022-01-20T08:01:45.054" v="15" actId="20577"/>
      <pc:docMkLst>
        <pc:docMk/>
      </pc:docMkLst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75596266" sldId="262"/>
        </pc:sldMkLst>
      </pc:sldChg>
      <pc:sldChg chg="modSp mod">
        <pc:chgData name="Sietze de Haan" userId="f4d50e18-a86b-4d00-9087-5d41c7af7bc0" providerId="ADAL" clId="{0782540F-A04B-4A6A-8E04-7177A34E9DC3}" dt="2022-01-20T08:01:45.054" v="15" actId="20577"/>
        <pc:sldMkLst>
          <pc:docMk/>
          <pc:sldMk cId="1082622863" sldId="272"/>
        </pc:sldMkLst>
        <pc:spChg chg="mod">
          <ac:chgData name="Sietze de Haan" userId="f4d50e18-a86b-4d00-9087-5d41c7af7bc0" providerId="ADAL" clId="{0782540F-A04B-4A6A-8E04-7177A34E9DC3}" dt="2022-01-20T08:01:45.054" v="15" actId="20577"/>
          <ac:spMkLst>
            <pc:docMk/>
            <pc:sldMk cId="1082622863" sldId="272"/>
            <ac:spMk id="2" creationId="{E960F315-11E3-47B8-8A78-192CEF56F840}"/>
          </ac:spMkLst>
        </pc:spChg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403484925" sldId="277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13193874" sldId="281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959936905" sldId="282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375469521" sldId="287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650435656" sldId="288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03446053" sldId="289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1552491049" sldId="290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3804026038" sldId="292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142749579" sldId="294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3778410493" sldId="296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3567354480" sldId="297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920583320" sldId="298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843041922" sldId="299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1976687008" sldId="301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2161427993" sldId="302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3776713745" sldId="303"/>
        </pc:sldMkLst>
      </pc:sldChg>
      <pc:sldChg chg="del">
        <pc:chgData name="Sietze de Haan" userId="f4d50e18-a86b-4d00-9087-5d41c7af7bc0" providerId="ADAL" clId="{0782540F-A04B-4A6A-8E04-7177A34E9DC3}" dt="2022-01-20T08:01:32.047" v="0" actId="2696"/>
        <pc:sldMkLst>
          <pc:docMk/>
          <pc:sldMk cId="1100989183" sldId="30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C1C9A-07D1-4595-9987-9609B81EFE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9FCE1B-DDEF-41FC-87B0-391271E12CD0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nl-NL" sz="1300" noProof="0" dirty="0" err="1">
              <a:solidFill>
                <a:schemeClr val="tx2"/>
              </a:solidFill>
            </a:rPr>
            <a:t>Prepare</a:t>
          </a:r>
          <a:endParaRPr lang="nl-NL" sz="1300" noProof="0" dirty="0">
            <a:solidFill>
              <a:schemeClr val="tx2"/>
            </a:solidFill>
          </a:endParaRPr>
        </a:p>
      </dgm:t>
    </dgm:pt>
    <dgm:pt modelId="{B99BA98A-CB03-49DE-B06F-F057618852F3}" type="parTrans" cxnId="{3E982CE9-620D-4F3C-AE6D-5924343B6E22}">
      <dgm:prSet/>
      <dgm:spPr/>
      <dgm:t>
        <a:bodyPr/>
        <a:lstStyle/>
        <a:p>
          <a:endParaRPr lang="en-US"/>
        </a:p>
      </dgm:t>
    </dgm:pt>
    <dgm:pt modelId="{2623BFBA-06D6-4BAE-9228-8287028428DA}" type="sibTrans" cxnId="{3E982CE9-620D-4F3C-AE6D-5924343B6E22}">
      <dgm:prSet/>
      <dgm:spPr/>
      <dgm:t>
        <a:bodyPr/>
        <a:lstStyle/>
        <a:p>
          <a:endParaRPr lang="en-US"/>
        </a:p>
      </dgm:t>
    </dgm:pt>
    <dgm:pt modelId="{908B9BB8-6EC3-449B-B59C-33663B5E13A5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Setting </a:t>
          </a:r>
          <a:r>
            <a:rPr lang="nl-NL" sz="1300" noProof="0" dirty="0" err="1">
              <a:solidFill>
                <a:schemeClr val="tx2"/>
              </a:solidFill>
            </a:rPr>
            <a:t>conditions</a:t>
          </a:r>
          <a:r>
            <a:rPr lang="nl-NL" sz="1300" noProof="0" dirty="0">
              <a:solidFill>
                <a:schemeClr val="tx2"/>
              </a:solidFill>
            </a:rPr>
            <a:t>
</a:t>
          </a:r>
        </a:p>
      </dgm:t>
    </dgm:pt>
    <dgm:pt modelId="{4ED03138-3BEB-4431-A9AA-3B1E05D30E58}" type="parTrans" cxnId="{0756929E-3DC9-4C83-8E36-06D673B7C33E}">
      <dgm:prSet/>
      <dgm:spPr/>
      <dgm:t>
        <a:bodyPr/>
        <a:lstStyle/>
        <a:p>
          <a:endParaRPr lang="en-US"/>
        </a:p>
      </dgm:t>
    </dgm:pt>
    <dgm:pt modelId="{DB9CB3E2-54D4-4736-9325-AB6EF01B9C59}" type="sibTrans" cxnId="{0756929E-3DC9-4C83-8E36-06D673B7C33E}">
      <dgm:prSet/>
      <dgm:spPr/>
      <dgm:t>
        <a:bodyPr/>
        <a:lstStyle/>
        <a:p>
          <a:endParaRPr lang="en-US"/>
        </a:p>
      </dgm:t>
    </dgm:pt>
    <dgm:pt modelId="{1D85676D-89ED-435A-ADF5-2C2DE742B6C5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Opening dossier
</a:t>
          </a:r>
        </a:p>
      </dgm:t>
    </dgm:pt>
    <dgm:pt modelId="{F3AF8B73-2D43-4D2A-B5C5-D4B1D84BF90C}" type="parTrans" cxnId="{1C968607-7B0B-413A-AE23-95869CB01380}">
      <dgm:prSet/>
      <dgm:spPr/>
      <dgm:t>
        <a:bodyPr/>
        <a:lstStyle/>
        <a:p>
          <a:endParaRPr lang="en-US"/>
        </a:p>
      </dgm:t>
    </dgm:pt>
    <dgm:pt modelId="{19C6C1A3-CBE1-4CA4-805D-39A18BA3C9CE}" type="sibTrans" cxnId="{1C968607-7B0B-413A-AE23-95869CB01380}">
      <dgm:prSet/>
      <dgm:spPr/>
      <dgm:t>
        <a:bodyPr/>
        <a:lstStyle/>
        <a:p>
          <a:endParaRPr lang="en-US"/>
        </a:p>
      </dgm:t>
    </dgm:pt>
    <dgm:pt modelId="{C65B3519-6D73-4D5F-8D56-DC63B494BF51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Building up a dossier
</a:t>
          </a:r>
        </a:p>
      </dgm:t>
    </dgm:pt>
    <dgm:pt modelId="{D64996F5-A9BB-4B3C-B60D-EB0760A9B617}" type="parTrans" cxnId="{7749B36F-47EA-4069-A182-074C5B97506B}">
      <dgm:prSet/>
      <dgm:spPr/>
      <dgm:t>
        <a:bodyPr/>
        <a:lstStyle/>
        <a:p>
          <a:endParaRPr lang="en-US"/>
        </a:p>
      </dgm:t>
    </dgm:pt>
    <dgm:pt modelId="{31003CFD-B309-4CD2-BCB3-32A7FF159BD0}" type="sibTrans" cxnId="{7749B36F-47EA-4069-A182-074C5B97506B}">
      <dgm:prSet/>
      <dgm:spPr/>
      <dgm:t>
        <a:bodyPr/>
        <a:lstStyle/>
        <a:p>
          <a:endParaRPr lang="en-US"/>
        </a:p>
      </dgm:t>
    </dgm:pt>
    <dgm:pt modelId="{E9F0245E-6E70-4DF7-8DEF-CF3AE1787FCF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 err="1">
              <a:solidFill>
                <a:schemeClr val="tx2"/>
              </a:solidFill>
            </a:rPr>
            <a:t>Finalizing</a:t>
          </a:r>
          <a:r>
            <a:rPr lang="nl-NL" sz="1300" noProof="0" dirty="0">
              <a:solidFill>
                <a:schemeClr val="tx2"/>
              </a:solidFill>
            </a:rPr>
            <a:t> </a:t>
          </a:r>
          <a:r>
            <a:rPr lang="nl-NL" sz="1300" noProof="0" dirty="0" err="1">
              <a:solidFill>
                <a:schemeClr val="tx2"/>
              </a:solidFill>
            </a:rPr>
            <a:t>and</a:t>
          </a:r>
          <a:r>
            <a:rPr lang="nl-NL" sz="1300" noProof="0" dirty="0">
              <a:solidFill>
                <a:schemeClr val="tx2"/>
              </a:solidFill>
            </a:rPr>
            <a:t> </a:t>
          </a:r>
          <a:r>
            <a:rPr lang="nl-NL" sz="1300" noProof="0" dirty="0" err="1">
              <a:solidFill>
                <a:schemeClr val="tx2"/>
              </a:solidFill>
            </a:rPr>
            <a:t>archiving</a:t>
          </a:r>
          <a:r>
            <a:rPr lang="nl-NL" sz="1300" noProof="0" dirty="0">
              <a:solidFill>
                <a:schemeClr val="tx2"/>
              </a:solidFill>
            </a:rPr>
            <a:t> dossier
</a:t>
          </a:r>
        </a:p>
      </dgm:t>
    </dgm:pt>
    <dgm:pt modelId="{8CAFEDCF-AE0B-4D64-B6D6-91DEFB2BA99F}" type="parTrans" cxnId="{D4FA544B-E3CD-4B0B-B94F-9839CE0726F3}">
      <dgm:prSet/>
      <dgm:spPr/>
      <dgm:t>
        <a:bodyPr/>
        <a:lstStyle/>
        <a:p>
          <a:endParaRPr lang="en-US"/>
        </a:p>
      </dgm:t>
    </dgm:pt>
    <dgm:pt modelId="{2F3ECE32-FBAA-46F8-8369-C0282D4FE9DA}" type="sibTrans" cxnId="{D4FA544B-E3CD-4B0B-B94F-9839CE0726F3}">
      <dgm:prSet/>
      <dgm:spPr/>
      <dgm:t>
        <a:bodyPr/>
        <a:lstStyle/>
        <a:p>
          <a:endParaRPr lang="en-US"/>
        </a:p>
      </dgm:t>
    </dgm:pt>
    <dgm:pt modelId="{F0D5A0F3-E172-4ACF-BA61-B1814EC4898D}" type="pres">
      <dgm:prSet presAssocID="{CBDC1C9A-07D1-4595-9987-9609B81EFE09}" presName="Name0" presStyleCnt="0">
        <dgm:presLayoutVars>
          <dgm:dir/>
          <dgm:animLvl val="lvl"/>
          <dgm:resizeHandles val="exact"/>
        </dgm:presLayoutVars>
      </dgm:prSet>
      <dgm:spPr/>
    </dgm:pt>
    <dgm:pt modelId="{09196C4F-E1E5-43C7-8A92-A8B88AFEAA21}" type="pres">
      <dgm:prSet presAssocID="{029FCE1B-DDEF-41FC-87B0-391271E12CD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C0EAAA4-7FF9-46A1-9BFB-C4DE736415EA}" type="pres">
      <dgm:prSet presAssocID="{2623BFBA-06D6-4BAE-9228-8287028428DA}" presName="parTxOnlySpace" presStyleCnt="0"/>
      <dgm:spPr/>
    </dgm:pt>
    <dgm:pt modelId="{44F2D14C-EBF1-4671-9A14-C85DA16B7F6C}" type="pres">
      <dgm:prSet presAssocID="{908B9BB8-6EC3-449B-B59C-33663B5E13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396AD0-AC4B-48A6-9C5B-E6CB2148A4F7}" type="pres">
      <dgm:prSet presAssocID="{DB9CB3E2-54D4-4736-9325-AB6EF01B9C59}" presName="parTxOnlySpace" presStyleCnt="0"/>
      <dgm:spPr/>
    </dgm:pt>
    <dgm:pt modelId="{67E5DA62-E4C7-4315-9EB6-0BE4668E122F}" type="pres">
      <dgm:prSet presAssocID="{1D85676D-89ED-435A-ADF5-2C2DE742B6C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F8BC45F-7875-495E-AE73-132F9B0D8E2F}" type="pres">
      <dgm:prSet presAssocID="{19C6C1A3-CBE1-4CA4-805D-39A18BA3C9CE}" presName="parTxOnlySpace" presStyleCnt="0"/>
      <dgm:spPr/>
    </dgm:pt>
    <dgm:pt modelId="{C086DD4D-E4DD-412F-99C6-9E8D9CAD8A7B}" type="pres">
      <dgm:prSet presAssocID="{C65B3519-6D73-4D5F-8D56-DC63B494B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CBE10B-0B2C-45C6-B76D-8DEF59763C4B}" type="pres">
      <dgm:prSet presAssocID="{31003CFD-B309-4CD2-BCB3-32A7FF159BD0}" presName="parTxOnlySpace" presStyleCnt="0"/>
      <dgm:spPr/>
    </dgm:pt>
    <dgm:pt modelId="{EE6AF994-9E07-4EB3-BB33-875C094DFD44}" type="pres">
      <dgm:prSet presAssocID="{E9F0245E-6E70-4DF7-8DEF-CF3AE1787FC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C968607-7B0B-413A-AE23-95869CB01380}" srcId="{CBDC1C9A-07D1-4595-9987-9609B81EFE09}" destId="{1D85676D-89ED-435A-ADF5-2C2DE742B6C5}" srcOrd="2" destOrd="0" parTransId="{F3AF8B73-2D43-4D2A-B5C5-D4B1D84BF90C}" sibTransId="{19C6C1A3-CBE1-4CA4-805D-39A18BA3C9CE}"/>
    <dgm:cxn modelId="{439BDE0C-5FDE-4A06-8D9F-D24FC083DF85}" type="presOf" srcId="{029FCE1B-DDEF-41FC-87B0-391271E12CD0}" destId="{09196C4F-E1E5-43C7-8A92-A8B88AFEAA21}" srcOrd="0" destOrd="0" presId="urn:microsoft.com/office/officeart/2005/8/layout/chevron1"/>
    <dgm:cxn modelId="{1B7FFF3C-105F-4384-B916-380506ADCD2F}" type="presOf" srcId="{E9F0245E-6E70-4DF7-8DEF-CF3AE1787FCF}" destId="{EE6AF994-9E07-4EB3-BB33-875C094DFD44}" srcOrd="0" destOrd="0" presId="urn:microsoft.com/office/officeart/2005/8/layout/chevron1"/>
    <dgm:cxn modelId="{D4FA544B-E3CD-4B0B-B94F-9839CE0726F3}" srcId="{CBDC1C9A-07D1-4595-9987-9609B81EFE09}" destId="{E9F0245E-6E70-4DF7-8DEF-CF3AE1787FCF}" srcOrd="4" destOrd="0" parTransId="{8CAFEDCF-AE0B-4D64-B6D6-91DEFB2BA99F}" sibTransId="{2F3ECE32-FBAA-46F8-8369-C0282D4FE9DA}"/>
    <dgm:cxn modelId="{7749B36F-47EA-4069-A182-074C5B97506B}" srcId="{CBDC1C9A-07D1-4595-9987-9609B81EFE09}" destId="{C65B3519-6D73-4D5F-8D56-DC63B494BF51}" srcOrd="3" destOrd="0" parTransId="{D64996F5-A9BB-4B3C-B60D-EB0760A9B617}" sibTransId="{31003CFD-B309-4CD2-BCB3-32A7FF159BD0}"/>
    <dgm:cxn modelId="{42F5EF4F-EB7D-418F-B312-0B58DA10F332}" type="presOf" srcId="{908B9BB8-6EC3-449B-B59C-33663B5E13A5}" destId="{44F2D14C-EBF1-4671-9A14-C85DA16B7F6C}" srcOrd="0" destOrd="0" presId="urn:microsoft.com/office/officeart/2005/8/layout/chevron1"/>
    <dgm:cxn modelId="{CDC6E257-A08A-4B68-8A16-611398A9526F}" type="presOf" srcId="{1D85676D-89ED-435A-ADF5-2C2DE742B6C5}" destId="{67E5DA62-E4C7-4315-9EB6-0BE4668E122F}" srcOrd="0" destOrd="0" presId="urn:microsoft.com/office/officeart/2005/8/layout/chevron1"/>
    <dgm:cxn modelId="{53804298-30E2-46BA-846B-B0F15445A5C4}" type="presOf" srcId="{CBDC1C9A-07D1-4595-9987-9609B81EFE09}" destId="{F0D5A0F3-E172-4ACF-BA61-B1814EC4898D}" srcOrd="0" destOrd="0" presId="urn:microsoft.com/office/officeart/2005/8/layout/chevron1"/>
    <dgm:cxn modelId="{A336DD9B-D304-4B7C-BFFC-DE6203A2FD45}" type="presOf" srcId="{C65B3519-6D73-4D5F-8D56-DC63B494BF51}" destId="{C086DD4D-E4DD-412F-99C6-9E8D9CAD8A7B}" srcOrd="0" destOrd="0" presId="urn:microsoft.com/office/officeart/2005/8/layout/chevron1"/>
    <dgm:cxn modelId="{0756929E-3DC9-4C83-8E36-06D673B7C33E}" srcId="{CBDC1C9A-07D1-4595-9987-9609B81EFE09}" destId="{908B9BB8-6EC3-449B-B59C-33663B5E13A5}" srcOrd="1" destOrd="0" parTransId="{4ED03138-3BEB-4431-A9AA-3B1E05D30E58}" sibTransId="{DB9CB3E2-54D4-4736-9325-AB6EF01B9C59}"/>
    <dgm:cxn modelId="{3E982CE9-620D-4F3C-AE6D-5924343B6E22}" srcId="{CBDC1C9A-07D1-4595-9987-9609B81EFE09}" destId="{029FCE1B-DDEF-41FC-87B0-391271E12CD0}" srcOrd="0" destOrd="0" parTransId="{B99BA98A-CB03-49DE-B06F-F057618852F3}" sibTransId="{2623BFBA-06D6-4BAE-9228-8287028428DA}"/>
    <dgm:cxn modelId="{A159460E-6CCB-4DBA-AE66-A34DC14365DE}" type="presParOf" srcId="{F0D5A0F3-E172-4ACF-BA61-B1814EC4898D}" destId="{09196C4F-E1E5-43C7-8A92-A8B88AFEAA21}" srcOrd="0" destOrd="0" presId="urn:microsoft.com/office/officeart/2005/8/layout/chevron1"/>
    <dgm:cxn modelId="{61F62E0F-EA42-4FA3-9D07-41EF72791FC5}" type="presParOf" srcId="{F0D5A0F3-E172-4ACF-BA61-B1814EC4898D}" destId="{FC0EAAA4-7FF9-46A1-9BFB-C4DE736415EA}" srcOrd="1" destOrd="0" presId="urn:microsoft.com/office/officeart/2005/8/layout/chevron1"/>
    <dgm:cxn modelId="{151929C3-063E-4912-82A2-57924AC8B8E6}" type="presParOf" srcId="{F0D5A0F3-E172-4ACF-BA61-B1814EC4898D}" destId="{44F2D14C-EBF1-4671-9A14-C85DA16B7F6C}" srcOrd="2" destOrd="0" presId="urn:microsoft.com/office/officeart/2005/8/layout/chevron1"/>
    <dgm:cxn modelId="{B085F351-5771-4179-8C73-BE9A51F71FE6}" type="presParOf" srcId="{F0D5A0F3-E172-4ACF-BA61-B1814EC4898D}" destId="{49396AD0-AC4B-48A6-9C5B-E6CB2148A4F7}" srcOrd="3" destOrd="0" presId="urn:microsoft.com/office/officeart/2005/8/layout/chevron1"/>
    <dgm:cxn modelId="{7738423C-027F-48D7-A668-FC064CA1BF62}" type="presParOf" srcId="{F0D5A0F3-E172-4ACF-BA61-B1814EC4898D}" destId="{67E5DA62-E4C7-4315-9EB6-0BE4668E122F}" srcOrd="4" destOrd="0" presId="urn:microsoft.com/office/officeart/2005/8/layout/chevron1"/>
    <dgm:cxn modelId="{4032B507-DB7F-454C-B5A8-C10CF0C1C64C}" type="presParOf" srcId="{F0D5A0F3-E172-4ACF-BA61-B1814EC4898D}" destId="{2F8BC45F-7875-495E-AE73-132F9B0D8E2F}" srcOrd="5" destOrd="0" presId="urn:microsoft.com/office/officeart/2005/8/layout/chevron1"/>
    <dgm:cxn modelId="{36A494C6-0B8E-4E19-AD6A-20A22B566619}" type="presParOf" srcId="{F0D5A0F3-E172-4ACF-BA61-B1814EC4898D}" destId="{C086DD4D-E4DD-412F-99C6-9E8D9CAD8A7B}" srcOrd="6" destOrd="0" presId="urn:microsoft.com/office/officeart/2005/8/layout/chevron1"/>
    <dgm:cxn modelId="{25A9174D-8706-427C-8AFD-F2503A5A8CE6}" type="presParOf" srcId="{F0D5A0F3-E172-4ACF-BA61-B1814EC4898D}" destId="{26CBE10B-0B2C-45C6-B76D-8DEF59763C4B}" srcOrd="7" destOrd="0" presId="urn:microsoft.com/office/officeart/2005/8/layout/chevron1"/>
    <dgm:cxn modelId="{1BF7C970-3D22-41DC-BA50-67351C948208}" type="presParOf" srcId="{F0D5A0F3-E172-4ACF-BA61-B1814EC4898D}" destId="{EE6AF994-9E07-4EB3-BB33-875C094DFD4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C1C9A-07D1-4595-9987-9609B81EFE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9FCE1B-DDEF-41FC-87B0-391271E12CD0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nl-NL" sz="1300" noProof="0" dirty="0" err="1">
              <a:solidFill>
                <a:schemeClr val="tx2"/>
              </a:solidFill>
            </a:rPr>
            <a:t>Prepare</a:t>
          </a:r>
          <a:endParaRPr lang="nl-NL" sz="1300" noProof="0" dirty="0">
            <a:solidFill>
              <a:schemeClr val="tx2"/>
            </a:solidFill>
          </a:endParaRPr>
        </a:p>
      </dgm:t>
    </dgm:pt>
    <dgm:pt modelId="{B99BA98A-CB03-49DE-B06F-F057618852F3}" type="parTrans" cxnId="{3E982CE9-620D-4F3C-AE6D-5924343B6E22}">
      <dgm:prSet/>
      <dgm:spPr/>
      <dgm:t>
        <a:bodyPr/>
        <a:lstStyle/>
        <a:p>
          <a:endParaRPr lang="en-US"/>
        </a:p>
      </dgm:t>
    </dgm:pt>
    <dgm:pt modelId="{2623BFBA-06D6-4BAE-9228-8287028428DA}" type="sibTrans" cxnId="{3E982CE9-620D-4F3C-AE6D-5924343B6E22}">
      <dgm:prSet/>
      <dgm:spPr/>
      <dgm:t>
        <a:bodyPr/>
        <a:lstStyle/>
        <a:p>
          <a:endParaRPr lang="en-US"/>
        </a:p>
      </dgm:t>
    </dgm:pt>
    <dgm:pt modelId="{908B9BB8-6EC3-449B-B59C-33663B5E13A5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Setting </a:t>
          </a:r>
          <a:r>
            <a:rPr lang="nl-NL" sz="1300" noProof="0" dirty="0" err="1">
              <a:solidFill>
                <a:schemeClr val="tx2"/>
              </a:solidFill>
            </a:rPr>
            <a:t>conditions</a:t>
          </a:r>
          <a:r>
            <a:rPr lang="nl-NL" sz="1300" noProof="0" dirty="0">
              <a:solidFill>
                <a:schemeClr val="tx2"/>
              </a:solidFill>
            </a:rPr>
            <a:t>
</a:t>
          </a:r>
        </a:p>
      </dgm:t>
    </dgm:pt>
    <dgm:pt modelId="{4ED03138-3BEB-4431-A9AA-3B1E05D30E58}" type="parTrans" cxnId="{0756929E-3DC9-4C83-8E36-06D673B7C33E}">
      <dgm:prSet/>
      <dgm:spPr/>
      <dgm:t>
        <a:bodyPr/>
        <a:lstStyle/>
        <a:p>
          <a:endParaRPr lang="en-US"/>
        </a:p>
      </dgm:t>
    </dgm:pt>
    <dgm:pt modelId="{DB9CB3E2-54D4-4736-9325-AB6EF01B9C59}" type="sibTrans" cxnId="{0756929E-3DC9-4C83-8E36-06D673B7C33E}">
      <dgm:prSet/>
      <dgm:spPr/>
      <dgm:t>
        <a:bodyPr/>
        <a:lstStyle/>
        <a:p>
          <a:endParaRPr lang="en-US"/>
        </a:p>
      </dgm:t>
    </dgm:pt>
    <dgm:pt modelId="{1D85676D-89ED-435A-ADF5-2C2DE742B6C5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Opening dossier
</a:t>
          </a:r>
        </a:p>
      </dgm:t>
    </dgm:pt>
    <dgm:pt modelId="{F3AF8B73-2D43-4D2A-B5C5-D4B1D84BF90C}" type="parTrans" cxnId="{1C968607-7B0B-413A-AE23-95869CB01380}">
      <dgm:prSet/>
      <dgm:spPr/>
      <dgm:t>
        <a:bodyPr/>
        <a:lstStyle/>
        <a:p>
          <a:endParaRPr lang="en-US"/>
        </a:p>
      </dgm:t>
    </dgm:pt>
    <dgm:pt modelId="{19C6C1A3-CBE1-4CA4-805D-39A18BA3C9CE}" type="sibTrans" cxnId="{1C968607-7B0B-413A-AE23-95869CB01380}">
      <dgm:prSet/>
      <dgm:spPr/>
      <dgm:t>
        <a:bodyPr/>
        <a:lstStyle/>
        <a:p>
          <a:endParaRPr lang="en-US"/>
        </a:p>
      </dgm:t>
    </dgm:pt>
    <dgm:pt modelId="{C65B3519-6D73-4D5F-8D56-DC63B494BF51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Building up a dossier
</a:t>
          </a:r>
        </a:p>
      </dgm:t>
    </dgm:pt>
    <dgm:pt modelId="{D64996F5-A9BB-4B3C-B60D-EB0760A9B617}" type="parTrans" cxnId="{7749B36F-47EA-4069-A182-074C5B97506B}">
      <dgm:prSet/>
      <dgm:spPr/>
      <dgm:t>
        <a:bodyPr/>
        <a:lstStyle/>
        <a:p>
          <a:endParaRPr lang="en-US"/>
        </a:p>
      </dgm:t>
    </dgm:pt>
    <dgm:pt modelId="{31003CFD-B309-4CD2-BCB3-32A7FF159BD0}" type="sibTrans" cxnId="{7749B36F-47EA-4069-A182-074C5B97506B}">
      <dgm:prSet/>
      <dgm:spPr/>
      <dgm:t>
        <a:bodyPr/>
        <a:lstStyle/>
        <a:p>
          <a:endParaRPr lang="en-US"/>
        </a:p>
      </dgm:t>
    </dgm:pt>
    <dgm:pt modelId="{E9F0245E-6E70-4DF7-8DEF-CF3AE1787FCF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 err="1">
              <a:solidFill>
                <a:schemeClr val="tx2"/>
              </a:solidFill>
            </a:rPr>
            <a:t>Finalizing</a:t>
          </a:r>
          <a:r>
            <a:rPr lang="nl-NL" sz="1300" noProof="0" dirty="0">
              <a:solidFill>
                <a:schemeClr val="tx2"/>
              </a:solidFill>
            </a:rPr>
            <a:t> </a:t>
          </a:r>
          <a:r>
            <a:rPr lang="nl-NL" sz="1300" noProof="0" dirty="0" err="1">
              <a:solidFill>
                <a:schemeClr val="tx2"/>
              </a:solidFill>
            </a:rPr>
            <a:t>and</a:t>
          </a:r>
          <a:r>
            <a:rPr lang="nl-NL" sz="1300" noProof="0" dirty="0">
              <a:solidFill>
                <a:schemeClr val="tx2"/>
              </a:solidFill>
            </a:rPr>
            <a:t> </a:t>
          </a:r>
          <a:r>
            <a:rPr lang="nl-NL" sz="1300" noProof="0" dirty="0" err="1">
              <a:solidFill>
                <a:schemeClr val="tx2"/>
              </a:solidFill>
            </a:rPr>
            <a:t>archiving</a:t>
          </a:r>
          <a:r>
            <a:rPr lang="nl-NL" sz="1300" noProof="0" dirty="0">
              <a:solidFill>
                <a:schemeClr val="tx2"/>
              </a:solidFill>
            </a:rPr>
            <a:t> dossier
</a:t>
          </a:r>
        </a:p>
      </dgm:t>
    </dgm:pt>
    <dgm:pt modelId="{8CAFEDCF-AE0B-4D64-B6D6-91DEFB2BA99F}" type="parTrans" cxnId="{D4FA544B-E3CD-4B0B-B94F-9839CE0726F3}">
      <dgm:prSet/>
      <dgm:spPr/>
      <dgm:t>
        <a:bodyPr/>
        <a:lstStyle/>
        <a:p>
          <a:endParaRPr lang="en-US"/>
        </a:p>
      </dgm:t>
    </dgm:pt>
    <dgm:pt modelId="{2F3ECE32-FBAA-46F8-8369-C0282D4FE9DA}" type="sibTrans" cxnId="{D4FA544B-E3CD-4B0B-B94F-9839CE0726F3}">
      <dgm:prSet/>
      <dgm:spPr/>
      <dgm:t>
        <a:bodyPr/>
        <a:lstStyle/>
        <a:p>
          <a:endParaRPr lang="en-US"/>
        </a:p>
      </dgm:t>
    </dgm:pt>
    <dgm:pt modelId="{F0D5A0F3-E172-4ACF-BA61-B1814EC4898D}" type="pres">
      <dgm:prSet presAssocID="{CBDC1C9A-07D1-4595-9987-9609B81EFE09}" presName="Name0" presStyleCnt="0">
        <dgm:presLayoutVars>
          <dgm:dir/>
          <dgm:animLvl val="lvl"/>
          <dgm:resizeHandles val="exact"/>
        </dgm:presLayoutVars>
      </dgm:prSet>
      <dgm:spPr/>
    </dgm:pt>
    <dgm:pt modelId="{09196C4F-E1E5-43C7-8A92-A8B88AFEAA21}" type="pres">
      <dgm:prSet presAssocID="{029FCE1B-DDEF-41FC-87B0-391271E12CD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C0EAAA4-7FF9-46A1-9BFB-C4DE736415EA}" type="pres">
      <dgm:prSet presAssocID="{2623BFBA-06D6-4BAE-9228-8287028428DA}" presName="parTxOnlySpace" presStyleCnt="0"/>
      <dgm:spPr/>
    </dgm:pt>
    <dgm:pt modelId="{44F2D14C-EBF1-4671-9A14-C85DA16B7F6C}" type="pres">
      <dgm:prSet presAssocID="{908B9BB8-6EC3-449B-B59C-33663B5E13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396AD0-AC4B-48A6-9C5B-E6CB2148A4F7}" type="pres">
      <dgm:prSet presAssocID="{DB9CB3E2-54D4-4736-9325-AB6EF01B9C59}" presName="parTxOnlySpace" presStyleCnt="0"/>
      <dgm:spPr/>
    </dgm:pt>
    <dgm:pt modelId="{67E5DA62-E4C7-4315-9EB6-0BE4668E122F}" type="pres">
      <dgm:prSet presAssocID="{1D85676D-89ED-435A-ADF5-2C2DE742B6C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F8BC45F-7875-495E-AE73-132F9B0D8E2F}" type="pres">
      <dgm:prSet presAssocID="{19C6C1A3-CBE1-4CA4-805D-39A18BA3C9CE}" presName="parTxOnlySpace" presStyleCnt="0"/>
      <dgm:spPr/>
    </dgm:pt>
    <dgm:pt modelId="{C086DD4D-E4DD-412F-99C6-9E8D9CAD8A7B}" type="pres">
      <dgm:prSet presAssocID="{C65B3519-6D73-4D5F-8D56-DC63B494B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CBE10B-0B2C-45C6-B76D-8DEF59763C4B}" type="pres">
      <dgm:prSet presAssocID="{31003CFD-B309-4CD2-BCB3-32A7FF159BD0}" presName="parTxOnlySpace" presStyleCnt="0"/>
      <dgm:spPr/>
    </dgm:pt>
    <dgm:pt modelId="{EE6AF994-9E07-4EB3-BB33-875C094DFD44}" type="pres">
      <dgm:prSet presAssocID="{E9F0245E-6E70-4DF7-8DEF-CF3AE1787FC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C968607-7B0B-413A-AE23-95869CB01380}" srcId="{CBDC1C9A-07D1-4595-9987-9609B81EFE09}" destId="{1D85676D-89ED-435A-ADF5-2C2DE742B6C5}" srcOrd="2" destOrd="0" parTransId="{F3AF8B73-2D43-4D2A-B5C5-D4B1D84BF90C}" sibTransId="{19C6C1A3-CBE1-4CA4-805D-39A18BA3C9CE}"/>
    <dgm:cxn modelId="{439BDE0C-5FDE-4A06-8D9F-D24FC083DF85}" type="presOf" srcId="{029FCE1B-DDEF-41FC-87B0-391271E12CD0}" destId="{09196C4F-E1E5-43C7-8A92-A8B88AFEAA21}" srcOrd="0" destOrd="0" presId="urn:microsoft.com/office/officeart/2005/8/layout/chevron1"/>
    <dgm:cxn modelId="{1B7FFF3C-105F-4384-B916-380506ADCD2F}" type="presOf" srcId="{E9F0245E-6E70-4DF7-8DEF-CF3AE1787FCF}" destId="{EE6AF994-9E07-4EB3-BB33-875C094DFD44}" srcOrd="0" destOrd="0" presId="urn:microsoft.com/office/officeart/2005/8/layout/chevron1"/>
    <dgm:cxn modelId="{D4FA544B-E3CD-4B0B-B94F-9839CE0726F3}" srcId="{CBDC1C9A-07D1-4595-9987-9609B81EFE09}" destId="{E9F0245E-6E70-4DF7-8DEF-CF3AE1787FCF}" srcOrd="4" destOrd="0" parTransId="{8CAFEDCF-AE0B-4D64-B6D6-91DEFB2BA99F}" sibTransId="{2F3ECE32-FBAA-46F8-8369-C0282D4FE9DA}"/>
    <dgm:cxn modelId="{7749B36F-47EA-4069-A182-074C5B97506B}" srcId="{CBDC1C9A-07D1-4595-9987-9609B81EFE09}" destId="{C65B3519-6D73-4D5F-8D56-DC63B494BF51}" srcOrd="3" destOrd="0" parTransId="{D64996F5-A9BB-4B3C-B60D-EB0760A9B617}" sibTransId="{31003CFD-B309-4CD2-BCB3-32A7FF159BD0}"/>
    <dgm:cxn modelId="{42F5EF4F-EB7D-418F-B312-0B58DA10F332}" type="presOf" srcId="{908B9BB8-6EC3-449B-B59C-33663B5E13A5}" destId="{44F2D14C-EBF1-4671-9A14-C85DA16B7F6C}" srcOrd="0" destOrd="0" presId="urn:microsoft.com/office/officeart/2005/8/layout/chevron1"/>
    <dgm:cxn modelId="{CDC6E257-A08A-4B68-8A16-611398A9526F}" type="presOf" srcId="{1D85676D-89ED-435A-ADF5-2C2DE742B6C5}" destId="{67E5DA62-E4C7-4315-9EB6-0BE4668E122F}" srcOrd="0" destOrd="0" presId="urn:microsoft.com/office/officeart/2005/8/layout/chevron1"/>
    <dgm:cxn modelId="{53804298-30E2-46BA-846B-B0F15445A5C4}" type="presOf" srcId="{CBDC1C9A-07D1-4595-9987-9609B81EFE09}" destId="{F0D5A0F3-E172-4ACF-BA61-B1814EC4898D}" srcOrd="0" destOrd="0" presId="urn:microsoft.com/office/officeart/2005/8/layout/chevron1"/>
    <dgm:cxn modelId="{A336DD9B-D304-4B7C-BFFC-DE6203A2FD45}" type="presOf" srcId="{C65B3519-6D73-4D5F-8D56-DC63B494BF51}" destId="{C086DD4D-E4DD-412F-99C6-9E8D9CAD8A7B}" srcOrd="0" destOrd="0" presId="urn:microsoft.com/office/officeart/2005/8/layout/chevron1"/>
    <dgm:cxn modelId="{0756929E-3DC9-4C83-8E36-06D673B7C33E}" srcId="{CBDC1C9A-07D1-4595-9987-9609B81EFE09}" destId="{908B9BB8-6EC3-449B-B59C-33663B5E13A5}" srcOrd="1" destOrd="0" parTransId="{4ED03138-3BEB-4431-A9AA-3B1E05D30E58}" sibTransId="{DB9CB3E2-54D4-4736-9325-AB6EF01B9C59}"/>
    <dgm:cxn modelId="{3E982CE9-620D-4F3C-AE6D-5924343B6E22}" srcId="{CBDC1C9A-07D1-4595-9987-9609B81EFE09}" destId="{029FCE1B-DDEF-41FC-87B0-391271E12CD0}" srcOrd="0" destOrd="0" parTransId="{B99BA98A-CB03-49DE-B06F-F057618852F3}" sibTransId="{2623BFBA-06D6-4BAE-9228-8287028428DA}"/>
    <dgm:cxn modelId="{A159460E-6CCB-4DBA-AE66-A34DC14365DE}" type="presParOf" srcId="{F0D5A0F3-E172-4ACF-BA61-B1814EC4898D}" destId="{09196C4F-E1E5-43C7-8A92-A8B88AFEAA21}" srcOrd="0" destOrd="0" presId="urn:microsoft.com/office/officeart/2005/8/layout/chevron1"/>
    <dgm:cxn modelId="{61F62E0F-EA42-4FA3-9D07-41EF72791FC5}" type="presParOf" srcId="{F0D5A0F3-E172-4ACF-BA61-B1814EC4898D}" destId="{FC0EAAA4-7FF9-46A1-9BFB-C4DE736415EA}" srcOrd="1" destOrd="0" presId="urn:microsoft.com/office/officeart/2005/8/layout/chevron1"/>
    <dgm:cxn modelId="{151929C3-063E-4912-82A2-57924AC8B8E6}" type="presParOf" srcId="{F0D5A0F3-E172-4ACF-BA61-B1814EC4898D}" destId="{44F2D14C-EBF1-4671-9A14-C85DA16B7F6C}" srcOrd="2" destOrd="0" presId="urn:microsoft.com/office/officeart/2005/8/layout/chevron1"/>
    <dgm:cxn modelId="{B085F351-5771-4179-8C73-BE9A51F71FE6}" type="presParOf" srcId="{F0D5A0F3-E172-4ACF-BA61-B1814EC4898D}" destId="{49396AD0-AC4B-48A6-9C5B-E6CB2148A4F7}" srcOrd="3" destOrd="0" presId="urn:microsoft.com/office/officeart/2005/8/layout/chevron1"/>
    <dgm:cxn modelId="{7738423C-027F-48D7-A668-FC064CA1BF62}" type="presParOf" srcId="{F0D5A0F3-E172-4ACF-BA61-B1814EC4898D}" destId="{67E5DA62-E4C7-4315-9EB6-0BE4668E122F}" srcOrd="4" destOrd="0" presId="urn:microsoft.com/office/officeart/2005/8/layout/chevron1"/>
    <dgm:cxn modelId="{4032B507-DB7F-454C-B5A8-C10CF0C1C64C}" type="presParOf" srcId="{F0D5A0F3-E172-4ACF-BA61-B1814EC4898D}" destId="{2F8BC45F-7875-495E-AE73-132F9B0D8E2F}" srcOrd="5" destOrd="0" presId="urn:microsoft.com/office/officeart/2005/8/layout/chevron1"/>
    <dgm:cxn modelId="{36A494C6-0B8E-4E19-AD6A-20A22B566619}" type="presParOf" srcId="{F0D5A0F3-E172-4ACF-BA61-B1814EC4898D}" destId="{C086DD4D-E4DD-412F-99C6-9E8D9CAD8A7B}" srcOrd="6" destOrd="0" presId="urn:microsoft.com/office/officeart/2005/8/layout/chevron1"/>
    <dgm:cxn modelId="{25A9174D-8706-427C-8AFD-F2503A5A8CE6}" type="presParOf" srcId="{F0D5A0F3-E172-4ACF-BA61-B1814EC4898D}" destId="{26CBE10B-0B2C-45C6-B76D-8DEF59763C4B}" srcOrd="7" destOrd="0" presId="urn:microsoft.com/office/officeart/2005/8/layout/chevron1"/>
    <dgm:cxn modelId="{1BF7C970-3D22-41DC-BA50-67351C948208}" type="presParOf" srcId="{F0D5A0F3-E172-4ACF-BA61-B1814EC4898D}" destId="{EE6AF994-9E07-4EB3-BB33-875C094DFD4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DC1C9A-07D1-4595-9987-9609B81EFE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9FCE1B-DDEF-41FC-87B0-391271E12CD0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nl-NL" sz="1300" noProof="0" dirty="0" err="1">
              <a:solidFill>
                <a:schemeClr val="tx2"/>
              </a:solidFill>
            </a:rPr>
            <a:t>Prepare</a:t>
          </a:r>
          <a:endParaRPr lang="nl-NL" sz="1300" noProof="0" dirty="0">
            <a:solidFill>
              <a:schemeClr val="tx2"/>
            </a:solidFill>
          </a:endParaRPr>
        </a:p>
      </dgm:t>
    </dgm:pt>
    <dgm:pt modelId="{B99BA98A-CB03-49DE-B06F-F057618852F3}" type="parTrans" cxnId="{3E982CE9-620D-4F3C-AE6D-5924343B6E22}">
      <dgm:prSet/>
      <dgm:spPr/>
      <dgm:t>
        <a:bodyPr/>
        <a:lstStyle/>
        <a:p>
          <a:endParaRPr lang="en-US"/>
        </a:p>
      </dgm:t>
    </dgm:pt>
    <dgm:pt modelId="{2623BFBA-06D6-4BAE-9228-8287028428DA}" type="sibTrans" cxnId="{3E982CE9-620D-4F3C-AE6D-5924343B6E22}">
      <dgm:prSet/>
      <dgm:spPr/>
      <dgm:t>
        <a:bodyPr/>
        <a:lstStyle/>
        <a:p>
          <a:endParaRPr lang="en-US"/>
        </a:p>
      </dgm:t>
    </dgm:pt>
    <dgm:pt modelId="{908B9BB8-6EC3-449B-B59C-33663B5E13A5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Setting </a:t>
          </a:r>
          <a:r>
            <a:rPr lang="nl-NL" sz="1300" noProof="0" dirty="0" err="1">
              <a:solidFill>
                <a:schemeClr val="tx2"/>
              </a:solidFill>
            </a:rPr>
            <a:t>conditions</a:t>
          </a:r>
          <a:r>
            <a:rPr lang="nl-NL" sz="1300" noProof="0" dirty="0">
              <a:solidFill>
                <a:schemeClr val="tx2"/>
              </a:solidFill>
            </a:rPr>
            <a:t>
</a:t>
          </a:r>
        </a:p>
      </dgm:t>
    </dgm:pt>
    <dgm:pt modelId="{4ED03138-3BEB-4431-A9AA-3B1E05D30E58}" type="parTrans" cxnId="{0756929E-3DC9-4C83-8E36-06D673B7C33E}">
      <dgm:prSet/>
      <dgm:spPr/>
      <dgm:t>
        <a:bodyPr/>
        <a:lstStyle/>
        <a:p>
          <a:endParaRPr lang="en-US"/>
        </a:p>
      </dgm:t>
    </dgm:pt>
    <dgm:pt modelId="{DB9CB3E2-54D4-4736-9325-AB6EF01B9C59}" type="sibTrans" cxnId="{0756929E-3DC9-4C83-8E36-06D673B7C33E}">
      <dgm:prSet/>
      <dgm:spPr/>
      <dgm:t>
        <a:bodyPr/>
        <a:lstStyle/>
        <a:p>
          <a:endParaRPr lang="en-US"/>
        </a:p>
      </dgm:t>
    </dgm:pt>
    <dgm:pt modelId="{1D85676D-89ED-435A-ADF5-2C2DE742B6C5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Opening dossier
</a:t>
          </a:r>
        </a:p>
      </dgm:t>
    </dgm:pt>
    <dgm:pt modelId="{F3AF8B73-2D43-4D2A-B5C5-D4B1D84BF90C}" type="parTrans" cxnId="{1C968607-7B0B-413A-AE23-95869CB01380}">
      <dgm:prSet/>
      <dgm:spPr/>
      <dgm:t>
        <a:bodyPr/>
        <a:lstStyle/>
        <a:p>
          <a:endParaRPr lang="en-US"/>
        </a:p>
      </dgm:t>
    </dgm:pt>
    <dgm:pt modelId="{19C6C1A3-CBE1-4CA4-805D-39A18BA3C9CE}" type="sibTrans" cxnId="{1C968607-7B0B-413A-AE23-95869CB01380}">
      <dgm:prSet/>
      <dgm:spPr/>
      <dgm:t>
        <a:bodyPr/>
        <a:lstStyle/>
        <a:p>
          <a:endParaRPr lang="en-US"/>
        </a:p>
      </dgm:t>
    </dgm:pt>
    <dgm:pt modelId="{C65B3519-6D73-4D5F-8D56-DC63B494BF51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>
              <a:solidFill>
                <a:schemeClr val="tx2"/>
              </a:solidFill>
            </a:rPr>
            <a:t>Building up a dossier
</a:t>
          </a:r>
        </a:p>
      </dgm:t>
    </dgm:pt>
    <dgm:pt modelId="{D64996F5-A9BB-4B3C-B60D-EB0760A9B617}" type="parTrans" cxnId="{7749B36F-47EA-4069-A182-074C5B97506B}">
      <dgm:prSet/>
      <dgm:spPr/>
      <dgm:t>
        <a:bodyPr/>
        <a:lstStyle/>
        <a:p>
          <a:endParaRPr lang="en-US"/>
        </a:p>
      </dgm:t>
    </dgm:pt>
    <dgm:pt modelId="{31003CFD-B309-4CD2-BCB3-32A7FF159BD0}" type="sibTrans" cxnId="{7749B36F-47EA-4069-A182-074C5B97506B}">
      <dgm:prSet/>
      <dgm:spPr/>
      <dgm:t>
        <a:bodyPr/>
        <a:lstStyle/>
        <a:p>
          <a:endParaRPr lang="en-US"/>
        </a:p>
      </dgm:t>
    </dgm:pt>
    <dgm:pt modelId="{E9F0245E-6E70-4DF7-8DEF-CF3AE1787FCF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nl-NL" sz="1300" noProof="0" dirty="0">
            <a:solidFill>
              <a:schemeClr val="tx2"/>
            </a:solidFill>
          </a:endParaRPr>
        </a:p>
        <a:p>
          <a:r>
            <a:rPr lang="nl-NL" sz="1300" noProof="0" dirty="0" err="1">
              <a:solidFill>
                <a:schemeClr val="tx2"/>
              </a:solidFill>
            </a:rPr>
            <a:t>Finalizing</a:t>
          </a:r>
          <a:r>
            <a:rPr lang="nl-NL" sz="1300" noProof="0" dirty="0">
              <a:solidFill>
                <a:schemeClr val="tx2"/>
              </a:solidFill>
            </a:rPr>
            <a:t> </a:t>
          </a:r>
          <a:r>
            <a:rPr lang="nl-NL" sz="1300" noProof="0" dirty="0" err="1">
              <a:solidFill>
                <a:schemeClr val="tx2"/>
              </a:solidFill>
            </a:rPr>
            <a:t>and</a:t>
          </a:r>
          <a:r>
            <a:rPr lang="nl-NL" sz="1300" noProof="0" dirty="0">
              <a:solidFill>
                <a:schemeClr val="tx2"/>
              </a:solidFill>
            </a:rPr>
            <a:t> </a:t>
          </a:r>
          <a:r>
            <a:rPr lang="nl-NL" sz="1300" noProof="0" dirty="0" err="1">
              <a:solidFill>
                <a:schemeClr val="tx2"/>
              </a:solidFill>
            </a:rPr>
            <a:t>archiving</a:t>
          </a:r>
          <a:r>
            <a:rPr lang="nl-NL" sz="1300" noProof="0" dirty="0">
              <a:solidFill>
                <a:schemeClr val="tx2"/>
              </a:solidFill>
            </a:rPr>
            <a:t> dossier
</a:t>
          </a:r>
        </a:p>
      </dgm:t>
    </dgm:pt>
    <dgm:pt modelId="{8CAFEDCF-AE0B-4D64-B6D6-91DEFB2BA99F}" type="parTrans" cxnId="{D4FA544B-E3CD-4B0B-B94F-9839CE0726F3}">
      <dgm:prSet/>
      <dgm:spPr/>
      <dgm:t>
        <a:bodyPr/>
        <a:lstStyle/>
        <a:p>
          <a:endParaRPr lang="en-US"/>
        </a:p>
      </dgm:t>
    </dgm:pt>
    <dgm:pt modelId="{2F3ECE32-FBAA-46F8-8369-C0282D4FE9DA}" type="sibTrans" cxnId="{D4FA544B-E3CD-4B0B-B94F-9839CE0726F3}">
      <dgm:prSet/>
      <dgm:spPr/>
      <dgm:t>
        <a:bodyPr/>
        <a:lstStyle/>
        <a:p>
          <a:endParaRPr lang="en-US"/>
        </a:p>
      </dgm:t>
    </dgm:pt>
    <dgm:pt modelId="{F0D5A0F3-E172-4ACF-BA61-B1814EC4898D}" type="pres">
      <dgm:prSet presAssocID="{CBDC1C9A-07D1-4595-9987-9609B81EFE09}" presName="Name0" presStyleCnt="0">
        <dgm:presLayoutVars>
          <dgm:dir/>
          <dgm:animLvl val="lvl"/>
          <dgm:resizeHandles val="exact"/>
        </dgm:presLayoutVars>
      </dgm:prSet>
      <dgm:spPr/>
    </dgm:pt>
    <dgm:pt modelId="{09196C4F-E1E5-43C7-8A92-A8B88AFEAA21}" type="pres">
      <dgm:prSet presAssocID="{029FCE1B-DDEF-41FC-87B0-391271E12CD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C0EAAA4-7FF9-46A1-9BFB-C4DE736415EA}" type="pres">
      <dgm:prSet presAssocID="{2623BFBA-06D6-4BAE-9228-8287028428DA}" presName="parTxOnlySpace" presStyleCnt="0"/>
      <dgm:spPr/>
    </dgm:pt>
    <dgm:pt modelId="{44F2D14C-EBF1-4671-9A14-C85DA16B7F6C}" type="pres">
      <dgm:prSet presAssocID="{908B9BB8-6EC3-449B-B59C-33663B5E13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396AD0-AC4B-48A6-9C5B-E6CB2148A4F7}" type="pres">
      <dgm:prSet presAssocID="{DB9CB3E2-54D4-4736-9325-AB6EF01B9C59}" presName="parTxOnlySpace" presStyleCnt="0"/>
      <dgm:spPr/>
    </dgm:pt>
    <dgm:pt modelId="{67E5DA62-E4C7-4315-9EB6-0BE4668E122F}" type="pres">
      <dgm:prSet presAssocID="{1D85676D-89ED-435A-ADF5-2C2DE742B6C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F8BC45F-7875-495E-AE73-132F9B0D8E2F}" type="pres">
      <dgm:prSet presAssocID="{19C6C1A3-CBE1-4CA4-805D-39A18BA3C9CE}" presName="parTxOnlySpace" presStyleCnt="0"/>
      <dgm:spPr/>
    </dgm:pt>
    <dgm:pt modelId="{C086DD4D-E4DD-412F-99C6-9E8D9CAD8A7B}" type="pres">
      <dgm:prSet presAssocID="{C65B3519-6D73-4D5F-8D56-DC63B494B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CBE10B-0B2C-45C6-B76D-8DEF59763C4B}" type="pres">
      <dgm:prSet presAssocID="{31003CFD-B309-4CD2-BCB3-32A7FF159BD0}" presName="parTxOnlySpace" presStyleCnt="0"/>
      <dgm:spPr/>
    </dgm:pt>
    <dgm:pt modelId="{EE6AF994-9E07-4EB3-BB33-875C094DFD44}" type="pres">
      <dgm:prSet presAssocID="{E9F0245E-6E70-4DF7-8DEF-CF3AE1787FC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C968607-7B0B-413A-AE23-95869CB01380}" srcId="{CBDC1C9A-07D1-4595-9987-9609B81EFE09}" destId="{1D85676D-89ED-435A-ADF5-2C2DE742B6C5}" srcOrd="2" destOrd="0" parTransId="{F3AF8B73-2D43-4D2A-B5C5-D4B1D84BF90C}" sibTransId="{19C6C1A3-CBE1-4CA4-805D-39A18BA3C9CE}"/>
    <dgm:cxn modelId="{439BDE0C-5FDE-4A06-8D9F-D24FC083DF85}" type="presOf" srcId="{029FCE1B-DDEF-41FC-87B0-391271E12CD0}" destId="{09196C4F-E1E5-43C7-8A92-A8B88AFEAA21}" srcOrd="0" destOrd="0" presId="urn:microsoft.com/office/officeart/2005/8/layout/chevron1"/>
    <dgm:cxn modelId="{1B7FFF3C-105F-4384-B916-380506ADCD2F}" type="presOf" srcId="{E9F0245E-6E70-4DF7-8DEF-CF3AE1787FCF}" destId="{EE6AF994-9E07-4EB3-BB33-875C094DFD44}" srcOrd="0" destOrd="0" presId="urn:microsoft.com/office/officeart/2005/8/layout/chevron1"/>
    <dgm:cxn modelId="{D4FA544B-E3CD-4B0B-B94F-9839CE0726F3}" srcId="{CBDC1C9A-07D1-4595-9987-9609B81EFE09}" destId="{E9F0245E-6E70-4DF7-8DEF-CF3AE1787FCF}" srcOrd="4" destOrd="0" parTransId="{8CAFEDCF-AE0B-4D64-B6D6-91DEFB2BA99F}" sibTransId="{2F3ECE32-FBAA-46F8-8369-C0282D4FE9DA}"/>
    <dgm:cxn modelId="{7749B36F-47EA-4069-A182-074C5B97506B}" srcId="{CBDC1C9A-07D1-4595-9987-9609B81EFE09}" destId="{C65B3519-6D73-4D5F-8D56-DC63B494BF51}" srcOrd="3" destOrd="0" parTransId="{D64996F5-A9BB-4B3C-B60D-EB0760A9B617}" sibTransId="{31003CFD-B309-4CD2-BCB3-32A7FF159BD0}"/>
    <dgm:cxn modelId="{42F5EF4F-EB7D-418F-B312-0B58DA10F332}" type="presOf" srcId="{908B9BB8-6EC3-449B-B59C-33663B5E13A5}" destId="{44F2D14C-EBF1-4671-9A14-C85DA16B7F6C}" srcOrd="0" destOrd="0" presId="urn:microsoft.com/office/officeart/2005/8/layout/chevron1"/>
    <dgm:cxn modelId="{CDC6E257-A08A-4B68-8A16-611398A9526F}" type="presOf" srcId="{1D85676D-89ED-435A-ADF5-2C2DE742B6C5}" destId="{67E5DA62-E4C7-4315-9EB6-0BE4668E122F}" srcOrd="0" destOrd="0" presId="urn:microsoft.com/office/officeart/2005/8/layout/chevron1"/>
    <dgm:cxn modelId="{53804298-30E2-46BA-846B-B0F15445A5C4}" type="presOf" srcId="{CBDC1C9A-07D1-4595-9987-9609B81EFE09}" destId="{F0D5A0F3-E172-4ACF-BA61-B1814EC4898D}" srcOrd="0" destOrd="0" presId="urn:microsoft.com/office/officeart/2005/8/layout/chevron1"/>
    <dgm:cxn modelId="{A336DD9B-D304-4B7C-BFFC-DE6203A2FD45}" type="presOf" srcId="{C65B3519-6D73-4D5F-8D56-DC63B494BF51}" destId="{C086DD4D-E4DD-412F-99C6-9E8D9CAD8A7B}" srcOrd="0" destOrd="0" presId="urn:microsoft.com/office/officeart/2005/8/layout/chevron1"/>
    <dgm:cxn modelId="{0756929E-3DC9-4C83-8E36-06D673B7C33E}" srcId="{CBDC1C9A-07D1-4595-9987-9609B81EFE09}" destId="{908B9BB8-6EC3-449B-B59C-33663B5E13A5}" srcOrd="1" destOrd="0" parTransId="{4ED03138-3BEB-4431-A9AA-3B1E05D30E58}" sibTransId="{DB9CB3E2-54D4-4736-9325-AB6EF01B9C59}"/>
    <dgm:cxn modelId="{3E982CE9-620D-4F3C-AE6D-5924343B6E22}" srcId="{CBDC1C9A-07D1-4595-9987-9609B81EFE09}" destId="{029FCE1B-DDEF-41FC-87B0-391271E12CD0}" srcOrd="0" destOrd="0" parTransId="{B99BA98A-CB03-49DE-B06F-F057618852F3}" sibTransId="{2623BFBA-06D6-4BAE-9228-8287028428DA}"/>
    <dgm:cxn modelId="{A159460E-6CCB-4DBA-AE66-A34DC14365DE}" type="presParOf" srcId="{F0D5A0F3-E172-4ACF-BA61-B1814EC4898D}" destId="{09196C4F-E1E5-43C7-8A92-A8B88AFEAA21}" srcOrd="0" destOrd="0" presId="urn:microsoft.com/office/officeart/2005/8/layout/chevron1"/>
    <dgm:cxn modelId="{61F62E0F-EA42-4FA3-9D07-41EF72791FC5}" type="presParOf" srcId="{F0D5A0F3-E172-4ACF-BA61-B1814EC4898D}" destId="{FC0EAAA4-7FF9-46A1-9BFB-C4DE736415EA}" srcOrd="1" destOrd="0" presId="urn:microsoft.com/office/officeart/2005/8/layout/chevron1"/>
    <dgm:cxn modelId="{151929C3-063E-4912-82A2-57924AC8B8E6}" type="presParOf" srcId="{F0D5A0F3-E172-4ACF-BA61-B1814EC4898D}" destId="{44F2D14C-EBF1-4671-9A14-C85DA16B7F6C}" srcOrd="2" destOrd="0" presId="urn:microsoft.com/office/officeart/2005/8/layout/chevron1"/>
    <dgm:cxn modelId="{B085F351-5771-4179-8C73-BE9A51F71FE6}" type="presParOf" srcId="{F0D5A0F3-E172-4ACF-BA61-B1814EC4898D}" destId="{49396AD0-AC4B-48A6-9C5B-E6CB2148A4F7}" srcOrd="3" destOrd="0" presId="urn:microsoft.com/office/officeart/2005/8/layout/chevron1"/>
    <dgm:cxn modelId="{7738423C-027F-48D7-A668-FC064CA1BF62}" type="presParOf" srcId="{F0D5A0F3-E172-4ACF-BA61-B1814EC4898D}" destId="{67E5DA62-E4C7-4315-9EB6-0BE4668E122F}" srcOrd="4" destOrd="0" presId="urn:microsoft.com/office/officeart/2005/8/layout/chevron1"/>
    <dgm:cxn modelId="{4032B507-DB7F-454C-B5A8-C10CF0C1C64C}" type="presParOf" srcId="{F0D5A0F3-E172-4ACF-BA61-B1814EC4898D}" destId="{2F8BC45F-7875-495E-AE73-132F9B0D8E2F}" srcOrd="5" destOrd="0" presId="urn:microsoft.com/office/officeart/2005/8/layout/chevron1"/>
    <dgm:cxn modelId="{36A494C6-0B8E-4E19-AD6A-20A22B566619}" type="presParOf" srcId="{F0D5A0F3-E172-4ACF-BA61-B1814EC4898D}" destId="{C086DD4D-E4DD-412F-99C6-9E8D9CAD8A7B}" srcOrd="6" destOrd="0" presId="urn:microsoft.com/office/officeart/2005/8/layout/chevron1"/>
    <dgm:cxn modelId="{25A9174D-8706-427C-8AFD-F2503A5A8CE6}" type="presParOf" srcId="{F0D5A0F3-E172-4ACF-BA61-B1814EC4898D}" destId="{26CBE10B-0B2C-45C6-B76D-8DEF59763C4B}" srcOrd="7" destOrd="0" presId="urn:microsoft.com/office/officeart/2005/8/layout/chevron1"/>
    <dgm:cxn modelId="{1BF7C970-3D22-41DC-BA50-67351C948208}" type="presParOf" srcId="{F0D5A0F3-E172-4ACF-BA61-B1814EC4898D}" destId="{EE6AF994-9E07-4EB3-BB33-875C094DFD4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96C4F-E1E5-43C7-8A92-A8B88AFEAA21}">
      <dsp:nvSpPr>
        <dsp:cNvPr id="0" name=""/>
        <dsp:cNvSpPr/>
      </dsp:nvSpPr>
      <dsp:spPr>
        <a:xfrm>
          <a:off x="2309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 err="1">
              <a:solidFill>
                <a:schemeClr val="tx2"/>
              </a:solidFill>
            </a:rPr>
            <a:t>Prepare</a:t>
          </a:r>
          <a:endParaRPr lang="nl-NL" sz="1300" kern="1200" noProof="0" dirty="0">
            <a:solidFill>
              <a:schemeClr val="tx2"/>
            </a:solidFill>
          </a:endParaRPr>
        </a:p>
      </dsp:txBody>
      <dsp:txXfrm>
        <a:off x="413436" y="690122"/>
        <a:ext cx="1233382" cy="822254"/>
      </dsp:txXfrm>
    </dsp:sp>
    <dsp:sp modelId="{44F2D14C-EBF1-4671-9A14-C85DA16B7F6C}">
      <dsp:nvSpPr>
        <dsp:cNvPr id="0" name=""/>
        <dsp:cNvSpPr/>
      </dsp:nvSpPr>
      <dsp:spPr>
        <a:xfrm>
          <a:off x="1852382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Setting </a:t>
          </a:r>
          <a:r>
            <a:rPr lang="nl-NL" sz="1300" kern="1200" noProof="0" dirty="0" err="1">
              <a:solidFill>
                <a:schemeClr val="tx2"/>
              </a:solidFill>
            </a:rPr>
            <a:t>conditions</a:t>
          </a:r>
          <a:r>
            <a:rPr lang="nl-NL" sz="1300" kern="1200" noProof="0" dirty="0">
              <a:solidFill>
                <a:schemeClr val="tx2"/>
              </a:solidFill>
            </a:rPr>
            <a:t>
</a:t>
          </a:r>
        </a:p>
      </dsp:txBody>
      <dsp:txXfrm>
        <a:off x="2263509" y="690122"/>
        <a:ext cx="1233382" cy="822254"/>
      </dsp:txXfrm>
    </dsp:sp>
    <dsp:sp modelId="{67E5DA62-E4C7-4315-9EB6-0BE4668E122F}">
      <dsp:nvSpPr>
        <dsp:cNvPr id="0" name=""/>
        <dsp:cNvSpPr/>
      </dsp:nvSpPr>
      <dsp:spPr>
        <a:xfrm>
          <a:off x="3702454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Opening dossier
</a:t>
          </a:r>
        </a:p>
      </dsp:txBody>
      <dsp:txXfrm>
        <a:off x="4113581" y="690122"/>
        <a:ext cx="1233382" cy="822254"/>
      </dsp:txXfrm>
    </dsp:sp>
    <dsp:sp modelId="{C086DD4D-E4DD-412F-99C6-9E8D9CAD8A7B}">
      <dsp:nvSpPr>
        <dsp:cNvPr id="0" name=""/>
        <dsp:cNvSpPr/>
      </dsp:nvSpPr>
      <dsp:spPr>
        <a:xfrm>
          <a:off x="5552527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Building up a dossier
</a:t>
          </a:r>
        </a:p>
      </dsp:txBody>
      <dsp:txXfrm>
        <a:off x="5963654" y="690122"/>
        <a:ext cx="1233382" cy="822254"/>
      </dsp:txXfrm>
    </dsp:sp>
    <dsp:sp modelId="{EE6AF994-9E07-4EB3-BB33-875C094DFD44}">
      <dsp:nvSpPr>
        <dsp:cNvPr id="0" name=""/>
        <dsp:cNvSpPr/>
      </dsp:nvSpPr>
      <dsp:spPr>
        <a:xfrm>
          <a:off x="7402600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 err="1">
              <a:solidFill>
                <a:schemeClr val="tx2"/>
              </a:solidFill>
            </a:rPr>
            <a:t>Finalizing</a:t>
          </a:r>
          <a:r>
            <a:rPr lang="nl-NL" sz="1300" kern="1200" noProof="0" dirty="0">
              <a:solidFill>
                <a:schemeClr val="tx2"/>
              </a:solidFill>
            </a:rPr>
            <a:t> </a:t>
          </a:r>
          <a:r>
            <a:rPr lang="nl-NL" sz="1300" kern="1200" noProof="0" dirty="0" err="1">
              <a:solidFill>
                <a:schemeClr val="tx2"/>
              </a:solidFill>
            </a:rPr>
            <a:t>and</a:t>
          </a:r>
          <a:r>
            <a:rPr lang="nl-NL" sz="1300" kern="1200" noProof="0" dirty="0">
              <a:solidFill>
                <a:schemeClr val="tx2"/>
              </a:solidFill>
            </a:rPr>
            <a:t> </a:t>
          </a:r>
          <a:r>
            <a:rPr lang="nl-NL" sz="1300" kern="1200" noProof="0" dirty="0" err="1">
              <a:solidFill>
                <a:schemeClr val="tx2"/>
              </a:solidFill>
            </a:rPr>
            <a:t>archiving</a:t>
          </a:r>
          <a:r>
            <a:rPr lang="nl-NL" sz="1300" kern="1200" noProof="0" dirty="0">
              <a:solidFill>
                <a:schemeClr val="tx2"/>
              </a:solidFill>
            </a:rPr>
            <a:t> dossier
</a:t>
          </a:r>
        </a:p>
      </dsp:txBody>
      <dsp:txXfrm>
        <a:off x="7813727" y="690122"/>
        <a:ext cx="1233382" cy="822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96C4F-E1E5-43C7-8A92-A8B88AFEAA21}">
      <dsp:nvSpPr>
        <dsp:cNvPr id="0" name=""/>
        <dsp:cNvSpPr/>
      </dsp:nvSpPr>
      <dsp:spPr>
        <a:xfrm>
          <a:off x="2309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 err="1">
              <a:solidFill>
                <a:schemeClr val="tx2"/>
              </a:solidFill>
            </a:rPr>
            <a:t>Prepare</a:t>
          </a:r>
          <a:endParaRPr lang="nl-NL" sz="1300" kern="1200" noProof="0" dirty="0">
            <a:solidFill>
              <a:schemeClr val="tx2"/>
            </a:solidFill>
          </a:endParaRPr>
        </a:p>
      </dsp:txBody>
      <dsp:txXfrm>
        <a:off x="413436" y="690122"/>
        <a:ext cx="1233382" cy="822254"/>
      </dsp:txXfrm>
    </dsp:sp>
    <dsp:sp modelId="{44F2D14C-EBF1-4671-9A14-C85DA16B7F6C}">
      <dsp:nvSpPr>
        <dsp:cNvPr id="0" name=""/>
        <dsp:cNvSpPr/>
      </dsp:nvSpPr>
      <dsp:spPr>
        <a:xfrm>
          <a:off x="1852382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Setting </a:t>
          </a:r>
          <a:r>
            <a:rPr lang="nl-NL" sz="1300" kern="1200" noProof="0" dirty="0" err="1">
              <a:solidFill>
                <a:schemeClr val="tx2"/>
              </a:solidFill>
            </a:rPr>
            <a:t>conditions</a:t>
          </a:r>
          <a:r>
            <a:rPr lang="nl-NL" sz="1300" kern="1200" noProof="0" dirty="0">
              <a:solidFill>
                <a:schemeClr val="tx2"/>
              </a:solidFill>
            </a:rPr>
            <a:t>
</a:t>
          </a:r>
        </a:p>
      </dsp:txBody>
      <dsp:txXfrm>
        <a:off x="2263509" y="690122"/>
        <a:ext cx="1233382" cy="822254"/>
      </dsp:txXfrm>
    </dsp:sp>
    <dsp:sp modelId="{67E5DA62-E4C7-4315-9EB6-0BE4668E122F}">
      <dsp:nvSpPr>
        <dsp:cNvPr id="0" name=""/>
        <dsp:cNvSpPr/>
      </dsp:nvSpPr>
      <dsp:spPr>
        <a:xfrm>
          <a:off x="3702454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Opening dossier
</a:t>
          </a:r>
        </a:p>
      </dsp:txBody>
      <dsp:txXfrm>
        <a:off x="4113581" y="690122"/>
        <a:ext cx="1233382" cy="822254"/>
      </dsp:txXfrm>
    </dsp:sp>
    <dsp:sp modelId="{C086DD4D-E4DD-412F-99C6-9E8D9CAD8A7B}">
      <dsp:nvSpPr>
        <dsp:cNvPr id="0" name=""/>
        <dsp:cNvSpPr/>
      </dsp:nvSpPr>
      <dsp:spPr>
        <a:xfrm>
          <a:off x="5552527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Building up a dossier
</a:t>
          </a:r>
        </a:p>
      </dsp:txBody>
      <dsp:txXfrm>
        <a:off x="5963654" y="690122"/>
        <a:ext cx="1233382" cy="822254"/>
      </dsp:txXfrm>
    </dsp:sp>
    <dsp:sp modelId="{EE6AF994-9E07-4EB3-BB33-875C094DFD44}">
      <dsp:nvSpPr>
        <dsp:cNvPr id="0" name=""/>
        <dsp:cNvSpPr/>
      </dsp:nvSpPr>
      <dsp:spPr>
        <a:xfrm>
          <a:off x="7402600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 err="1">
              <a:solidFill>
                <a:schemeClr val="tx2"/>
              </a:solidFill>
            </a:rPr>
            <a:t>Finalizing</a:t>
          </a:r>
          <a:r>
            <a:rPr lang="nl-NL" sz="1300" kern="1200" noProof="0" dirty="0">
              <a:solidFill>
                <a:schemeClr val="tx2"/>
              </a:solidFill>
            </a:rPr>
            <a:t> </a:t>
          </a:r>
          <a:r>
            <a:rPr lang="nl-NL" sz="1300" kern="1200" noProof="0" dirty="0" err="1">
              <a:solidFill>
                <a:schemeClr val="tx2"/>
              </a:solidFill>
            </a:rPr>
            <a:t>and</a:t>
          </a:r>
          <a:r>
            <a:rPr lang="nl-NL" sz="1300" kern="1200" noProof="0" dirty="0">
              <a:solidFill>
                <a:schemeClr val="tx2"/>
              </a:solidFill>
            </a:rPr>
            <a:t> </a:t>
          </a:r>
          <a:r>
            <a:rPr lang="nl-NL" sz="1300" kern="1200" noProof="0" dirty="0" err="1">
              <a:solidFill>
                <a:schemeClr val="tx2"/>
              </a:solidFill>
            </a:rPr>
            <a:t>archiving</a:t>
          </a:r>
          <a:r>
            <a:rPr lang="nl-NL" sz="1300" kern="1200" noProof="0" dirty="0">
              <a:solidFill>
                <a:schemeClr val="tx2"/>
              </a:solidFill>
            </a:rPr>
            <a:t> dossier
</a:t>
          </a:r>
        </a:p>
      </dsp:txBody>
      <dsp:txXfrm>
        <a:off x="7813727" y="690122"/>
        <a:ext cx="1233382" cy="822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96C4F-E1E5-43C7-8A92-A8B88AFEAA21}">
      <dsp:nvSpPr>
        <dsp:cNvPr id="0" name=""/>
        <dsp:cNvSpPr/>
      </dsp:nvSpPr>
      <dsp:spPr>
        <a:xfrm>
          <a:off x="2309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 err="1">
              <a:solidFill>
                <a:schemeClr val="tx2"/>
              </a:solidFill>
            </a:rPr>
            <a:t>Prepare</a:t>
          </a:r>
          <a:endParaRPr lang="nl-NL" sz="1300" kern="1200" noProof="0" dirty="0">
            <a:solidFill>
              <a:schemeClr val="tx2"/>
            </a:solidFill>
          </a:endParaRPr>
        </a:p>
      </dsp:txBody>
      <dsp:txXfrm>
        <a:off x="413436" y="690122"/>
        <a:ext cx="1233382" cy="822254"/>
      </dsp:txXfrm>
    </dsp:sp>
    <dsp:sp modelId="{44F2D14C-EBF1-4671-9A14-C85DA16B7F6C}">
      <dsp:nvSpPr>
        <dsp:cNvPr id="0" name=""/>
        <dsp:cNvSpPr/>
      </dsp:nvSpPr>
      <dsp:spPr>
        <a:xfrm>
          <a:off x="1852382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Setting </a:t>
          </a:r>
          <a:r>
            <a:rPr lang="nl-NL" sz="1300" kern="1200" noProof="0" dirty="0" err="1">
              <a:solidFill>
                <a:schemeClr val="tx2"/>
              </a:solidFill>
            </a:rPr>
            <a:t>conditions</a:t>
          </a:r>
          <a:r>
            <a:rPr lang="nl-NL" sz="1300" kern="1200" noProof="0" dirty="0">
              <a:solidFill>
                <a:schemeClr val="tx2"/>
              </a:solidFill>
            </a:rPr>
            <a:t>
</a:t>
          </a:r>
        </a:p>
      </dsp:txBody>
      <dsp:txXfrm>
        <a:off x="2263509" y="690122"/>
        <a:ext cx="1233382" cy="822254"/>
      </dsp:txXfrm>
    </dsp:sp>
    <dsp:sp modelId="{67E5DA62-E4C7-4315-9EB6-0BE4668E122F}">
      <dsp:nvSpPr>
        <dsp:cNvPr id="0" name=""/>
        <dsp:cNvSpPr/>
      </dsp:nvSpPr>
      <dsp:spPr>
        <a:xfrm>
          <a:off x="3702454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Opening dossier
</a:t>
          </a:r>
        </a:p>
      </dsp:txBody>
      <dsp:txXfrm>
        <a:off x="4113581" y="690122"/>
        <a:ext cx="1233382" cy="822254"/>
      </dsp:txXfrm>
    </dsp:sp>
    <dsp:sp modelId="{C086DD4D-E4DD-412F-99C6-9E8D9CAD8A7B}">
      <dsp:nvSpPr>
        <dsp:cNvPr id="0" name=""/>
        <dsp:cNvSpPr/>
      </dsp:nvSpPr>
      <dsp:spPr>
        <a:xfrm>
          <a:off x="5552527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>
              <a:solidFill>
                <a:schemeClr val="tx2"/>
              </a:solidFill>
            </a:rPr>
            <a:t>Building up a dossier
</a:t>
          </a:r>
        </a:p>
      </dsp:txBody>
      <dsp:txXfrm>
        <a:off x="5963654" y="690122"/>
        <a:ext cx="1233382" cy="822254"/>
      </dsp:txXfrm>
    </dsp:sp>
    <dsp:sp modelId="{EE6AF994-9E07-4EB3-BB33-875C094DFD44}">
      <dsp:nvSpPr>
        <dsp:cNvPr id="0" name=""/>
        <dsp:cNvSpPr/>
      </dsp:nvSpPr>
      <dsp:spPr>
        <a:xfrm>
          <a:off x="7402600" y="690122"/>
          <a:ext cx="2055636" cy="82225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 noProof="0" dirty="0">
            <a:solidFill>
              <a:schemeClr val="tx2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 err="1">
              <a:solidFill>
                <a:schemeClr val="tx2"/>
              </a:solidFill>
            </a:rPr>
            <a:t>Finalizing</a:t>
          </a:r>
          <a:r>
            <a:rPr lang="nl-NL" sz="1300" kern="1200" noProof="0" dirty="0">
              <a:solidFill>
                <a:schemeClr val="tx2"/>
              </a:solidFill>
            </a:rPr>
            <a:t> </a:t>
          </a:r>
          <a:r>
            <a:rPr lang="nl-NL" sz="1300" kern="1200" noProof="0" dirty="0" err="1">
              <a:solidFill>
                <a:schemeClr val="tx2"/>
              </a:solidFill>
            </a:rPr>
            <a:t>and</a:t>
          </a:r>
          <a:r>
            <a:rPr lang="nl-NL" sz="1300" kern="1200" noProof="0" dirty="0">
              <a:solidFill>
                <a:schemeClr val="tx2"/>
              </a:solidFill>
            </a:rPr>
            <a:t> </a:t>
          </a:r>
          <a:r>
            <a:rPr lang="nl-NL" sz="1300" kern="1200" noProof="0" dirty="0" err="1">
              <a:solidFill>
                <a:schemeClr val="tx2"/>
              </a:solidFill>
            </a:rPr>
            <a:t>archiving</a:t>
          </a:r>
          <a:r>
            <a:rPr lang="nl-NL" sz="1300" kern="1200" noProof="0" dirty="0">
              <a:solidFill>
                <a:schemeClr val="tx2"/>
              </a:solidFill>
            </a:rPr>
            <a:t> dossier
</a:t>
          </a:r>
        </a:p>
      </dsp:txBody>
      <dsp:txXfrm>
        <a:off x="7813727" y="690122"/>
        <a:ext cx="1233382" cy="822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4CEBB-5146-43C4-9443-61E449B880D1}" type="datetimeFigureOut">
              <a:rPr lang="nl-NL" smtClean="0"/>
              <a:t>20-1-2022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F7034-94ED-4820-A422-217C3BB24A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7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4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87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0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90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8256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817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4807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33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177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2604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459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9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10345738" cy="4556125"/>
          </a:xfrm>
          <a:prstGeom prst="rect">
            <a:avLst/>
          </a:prstGeom>
        </p:spPr>
        <p:txBody>
          <a:bodyPr lIns="90000" rIns="900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661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537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076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5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6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642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737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5103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4991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8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1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395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9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2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0852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2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984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64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349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6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283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0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5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6879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3519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0280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876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9813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72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0171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6167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221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591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749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53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3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30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423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76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6606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3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4"/>
            <a:ext cx="4921250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203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611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48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3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330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6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3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4646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5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020343C-3E03-4DA7-B599-6344F3B10A5B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8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537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44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0463" y="2861862"/>
            <a:ext cx="5489573" cy="342507"/>
          </a:xfrm>
        </p:spPr>
        <p:txBody>
          <a:bodyPr/>
          <a:lstStyle/>
          <a:p>
            <a:r>
              <a:rPr lang="en-US" dirty="0"/>
              <a:t>Sietze de Haan							13 </a:t>
            </a:r>
            <a:r>
              <a:rPr lang="en-US" dirty="0" err="1"/>
              <a:t>januari</a:t>
            </a:r>
            <a:r>
              <a:rPr lang="en-US" dirty="0"/>
              <a:t> 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5243" y="1485899"/>
            <a:ext cx="5704795" cy="14351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Klankbordgroep</a:t>
            </a:r>
            <a:r>
              <a:rPr lang="en-US" dirty="0"/>
              <a:t> </a:t>
            </a:r>
            <a:r>
              <a:rPr lang="en-US" dirty="0" err="1"/>
              <a:t>Thesisdossier</a:t>
            </a:r>
            <a:r>
              <a:rPr lang="en-US" dirty="0"/>
              <a:t> </a:t>
            </a:r>
            <a:r>
              <a:rPr lang="en-US" dirty="0" err="1"/>
              <a:t>Vergadering</a:t>
            </a:r>
            <a:r>
              <a:rPr lang="en-US" dirty="0"/>
              <a:t>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455F80-1EAB-4D9A-AB04-72368CF7FCF9}"/>
              </a:ext>
            </a:extLst>
          </p:cNvPr>
          <p:cNvSpPr txBox="1">
            <a:spLocks/>
          </p:cNvSpPr>
          <p:nvPr/>
        </p:nvSpPr>
        <p:spPr>
          <a:xfrm>
            <a:off x="6240461" y="2578494"/>
            <a:ext cx="5489573" cy="34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4290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 defTabSz="34290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2pPr>
            <a:lvl3pPr marL="685800" indent="0" algn="ctr" defTabSz="34290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3pPr>
            <a:lvl4pPr marL="1028700" indent="0" algn="ctr" defTabSz="34290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calaSans"/>
                <a:ea typeface="ヒラギノ角ゴ Pro W3" pitchFamily="-109" charset="-128"/>
                <a:cs typeface="ScalaSans"/>
              </a:defRPr>
            </a:lvl4pPr>
            <a:lvl5pPr marL="1371600" indent="0" algn="ctr" defTabSz="34290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calaSans"/>
                <a:ea typeface="ヒラギノ角ゴ Pro W3" pitchFamily="-109" charset="-128"/>
                <a:cs typeface="ScalaSan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5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7653" y="98761"/>
            <a:ext cx="10345739" cy="864000"/>
          </a:xfrm>
        </p:spPr>
        <p:txBody>
          <a:bodyPr/>
          <a:lstStyle/>
          <a:p>
            <a:pPr algn="r"/>
            <a:r>
              <a:rPr lang="nl-NL" dirty="0"/>
              <a:t>Excel </a:t>
            </a:r>
            <a:r>
              <a:rPr lang="nl-NL" dirty="0">
                <a:sym typeface="Wingdings" panose="05000000000000000000" pitchFamily="2" charset="2"/>
              </a:rPr>
              <a:t> Dossier proces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3405879"/>
            <a:ext cx="5934075" cy="177165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8" name="Group 17"/>
          <p:cNvGrpSpPr/>
          <p:nvPr/>
        </p:nvGrpSpPr>
        <p:grpSpPr>
          <a:xfrm>
            <a:off x="192346" y="1560770"/>
            <a:ext cx="11807307" cy="2242348"/>
            <a:chOff x="325120" y="1079972"/>
            <a:chExt cx="11424920" cy="2242348"/>
          </a:xfrm>
        </p:grpSpPr>
        <p:sp>
          <p:nvSpPr>
            <p:cNvPr id="11" name="Rectangle 10"/>
            <p:cNvSpPr/>
            <p:nvPr/>
          </p:nvSpPr>
          <p:spPr>
            <a:xfrm>
              <a:off x="1722120" y="1112520"/>
              <a:ext cx="7757160" cy="1880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aphicFrame>
          <p:nvGraphicFramePr>
            <p:cNvPr id="12" name="Diagram 11"/>
            <p:cNvGraphicFramePr/>
            <p:nvPr/>
          </p:nvGraphicFramePr>
          <p:xfrm>
            <a:off x="325120" y="1119821"/>
            <a:ext cx="9154160" cy="22024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Notched Right Arrow 12"/>
            <p:cNvSpPr/>
            <p:nvPr/>
          </p:nvSpPr>
          <p:spPr>
            <a:xfrm>
              <a:off x="9326880" y="2316520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 err="1">
                  <a:solidFill>
                    <a:schemeClr val="tx2"/>
                  </a:solidFill>
                </a:rPr>
                <a:t>Publication</a:t>
              </a:r>
              <a:r>
                <a:rPr lang="nl-NL" sz="1300" dirty="0">
                  <a:solidFill>
                    <a:schemeClr val="tx2"/>
                  </a:solidFill>
                </a:rPr>
                <a:t> in Library
</a:t>
              </a:r>
            </a:p>
          </p:txBody>
        </p:sp>
        <p:sp>
          <p:nvSpPr>
            <p:cNvPr id="14" name="Notched Right Arrow 13"/>
            <p:cNvSpPr/>
            <p:nvPr/>
          </p:nvSpPr>
          <p:spPr>
            <a:xfrm>
              <a:off x="9326880" y="1558834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>
                  <a:solidFill>
                    <a:schemeClr val="tx2"/>
                  </a:solidFill>
                </a:rPr>
                <a:t>Reporting </a:t>
              </a:r>
              <a:r>
                <a:rPr lang="nl-NL" sz="1300" dirty="0" err="1">
                  <a:solidFill>
                    <a:schemeClr val="tx2"/>
                  </a:solidFill>
                </a:rPr>
                <a:t>Figures</a:t>
              </a:r>
              <a:r>
                <a:rPr lang="nl-NL" sz="1300" dirty="0">
                  <a:solidFill>
                    <a:schemeClr val="tx2"/>
                  </a:solidFill>
                </a:rPr>
                <a:t>
</a:t>
              </a:r>
            </a:p>
          </p:txBody>
        </p:sp>
        <p:sp>
          <p:nvSpPr>
            <p:cNvPr id="15" name="Notched Right Arrow 14"/>
            <p:cNvSpPr/>
            <p:nvPr/>
          </p:nvSpPr>
          <p:spPr>
            <a:xfrm>
              <a:off x="9326880" y="1079972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 err="1">
                  <a:solidFill>
                    <a:schemeClr val="tx2"/>
                  </a:solidFill>
                </a:rPr>
                <a:t>Settlement</a:t>
              </a:r>
              <a:r>
                <a:rPr lang="nl-NL" sz="1300" dirty="0">
                  <a:solidFill>
                    <a:schemeClr val="tx2"/>
                  </a:solidFill>
                </a:rPr>
                <a:t> Reporting
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35480" y="17301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i="1" dirty="0">
                <a:solidFill>
                  <a:schemeClr val="tx2"/>
                </a:solidFill>
              </a:rPr>
              <a:t>Thesisdossier</a:t>
            </a:r>
          </a:p>
        </p:txBody>
      </p:sp>
      <p:sp>
        <p:nvSpPr>
          <p:cNvPr id="23" name="Oval 22"/>
          <p:cNvSpPr/>
          <p:nvPr/>
        </p:nvSpPr>
        <p:spPr>
          <a:xfrm>
            <a:off x="6860218" y="1555152"/>
            <a:ext cx="2606033" cy="460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2-10 02-11 02-12  02-13 Set up </a:t>
            </a:r>
            <a:r>
              <a:rPr lang="nl-NL" sz="1200" dirty="0" err="1">
                <a:solidFill>
                  <a:srgbClr val="002060"/>
                </a:solidFill>
              </a:rPr>
              <a:t>roles</a:t>
            </a:r>
            <a:endParaRPr lang="nl-NL" sz="12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31317" y="3161666"/>
            <a:ext cx="1" cy="224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64345" y="1891152"/>
            <a:ext cx="1403242" cy="3551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03-50 Workflow</a:t>
            </a:r>
          </a:p>
        </p:txBody>
      </p:sp>
      <p:sp>
        <p:nvSpPr>
          <p:cNvPr id="31" name="Oval 30"/>
          <p:cNvSpPr/>
          <p:nvPr/>
        </p:nvSpPr>
        <p:spPr>
          <a:xfrm>
            <a:off x="3164345" y="3117729"/>
            <a:ext cx="1403242" cy="42838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03-70 </a:t>
            </a:r>
            <a:br>
              <a:rPr lang="nl-NL" sz="1200" dirty="0">
                <a:solidFill>
                  <a:srgbClr val="002060"/>
                </a:solidFill>
              </a:rPr>
            </a:br>
            <a:r>
              <a:rPr lang="nl-NL" sz="1200" dirty="0" err="1">
                <a:solidFill>
                  <a:srgbClr val="002060"/>
                </a:solidFill>
              </a:rPr>
              <a:t>Cohorts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838500" y="4464898"/>
            <a:ext cx="1403242" cy="4906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05-50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Deadlines &amp; Alerts</a:t>
            </a:r>
          </a:p>
        </p:txBody>
      </p:sp>
      <p:sp>
        <p:nvSpPr>
          <p:cNvPr id="46" name="Oval 45"/>
          <p:cNvSpPr/>
          <p:nvPr/>
        </p:nvSpPr>
        <p:spPr>
          <a:xfrm>
            <a:off x="7743913" y="3914565"/>
            <a:ext cx="2100317" cy="6114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05-90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More criteria / more </a:t>
            </a:r>
            <a:r>
              <a:rPr lang="nl-NL" sz="1200" dirty="0" err="1">
                <a:solidFill>
                  <a:srgbClr val="002060"/>
                </a:solidFill>
              </a:rPr>
              <a:t>reviewers</a:t>
            </a:r>
            <a:r>
              <a:rPr lang="nl-NL" sz="1200" dirty="0">
                <a:solidFill>
                  <a:srgbClr val="002060"/>
                </a:solidFill>
              </a:rPr>
              <a:t> 
</a:t>
            </a:r>
          </a:p>
        </p:txBody>
      </p:sp>
      <p:sp>
        <p:nvSpPr>
          <p:cNvPr id="47" name="Oval 46"/>
          <p:cNvSpPr/>
          <p:nvPr/>
        </p:nvSpPr>
        <p:spPr>
          <a:xfrm>
            <a:off x="3655374" y="3920013"/>
            <a:ext cx="2648499" cy="4906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03-10 9-10 05-90 12-10 Labels</a:t>
            </a:r>
          </a:p>
        </p:txBody>
      </p:sp>
      <p:sp>
        <p:nvSpPr>
          <p:cNvPr id="50" name="Oval 49"/>
          <p:cNvSpPr/>
          <p:nvPr/>
        </p:nvSpPr>
        <p:spPr>
          <a:xfrm>
            <a:off x="5938690" y="3909193"/>
            <a:ext cx="1944610" cy="6016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05-90 10-10 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More </a:t>
            </a:r>
            <a:r>
              <a:rPr lang="nl-NL" sz="1200" dirty="0" err="1">
                <a:solidFill>
                  <a:srgbClr val="002060"/>
                </a:solidFill>
              </a:rPr>
              <a:t>assesment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moments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424159" y="4497394"/>
            <a:ext cx="263788" cy="14504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434132" y="5288183"/>
            <a:ext cx="263788" cy="145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10424159" y="4874236"/>
            <a:ext cx="263788" cy="145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424159" y="5783676"/>
            <a:ext cx="263788" cy="14504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438001" y="6284838"/>
            <a:ext cx="263788" cy="145048"/>
          </a:xfrm>
          <a:prstGeom prst="ellipse">
            <a:avLst/>
          </a:prstGeom>
          <a:solidFill>
            <a:srgbClr val="FF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30132" y="4252933"/>
            <a:ext cx="1261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  <a:cs typeface="Arial"/>
              </a:rPr>
              <a:t>Realized</a:t>
            </a:r>
            <a:r>
              <a:rPr lang="nl-NL" sz="1200" dirty="0">
                <a:solidFill>
                  <a:schemeClr val="tx2"/>
                </a:solidFill>
                <a:cs typeface="Arial"/>
              </a:rPr>
              <a:t> </a:t>
            </a:r>
            <a:r>
              <a:rPr lang="nl-NL" sz="1200" dirty="0" err="1">
                <a:solidFill>
                  <a:schemeClr val="tx2"/>
                </a:solidFill>
                <a:cs typeface="Arial"/>
              </a:rPr>
              <a:t>since</a:t>
            </a:r>
            <a:r>
              <a:rPr lang="nl-NL" sz="1200" dirty="0">
                <a:solidFill>
                  <a:schemeClr val="tx2"/>
                </a:solidFill>
                <a:cs typeface="Arial"/>
              </a:rPr>
              <a:t> April '21
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30133" y="4787156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Develop</a:t>
            </a:r>
            <a:r>
              <a:rPr lang="nl-NL" sz="1200" dirty="0">
                <a:solidFill>
                  <a:schemeClr val="tx2"/>
                </a:solidFill>
              </a:rPr>
              <a:t>, </a:t>
            </a:r>
            <a:r>
              <a:rPr lang="nl-NL" sz="1200" dirty="0" err="1">
                <a:solidFill>
                  <a:schemeClr val="tx2"/>
                </a:solidFill>
              </a:rPr>
              <a:t>technical</a:t>
            </a:r>
            <a:r>
              <a:rPr lang="nl-NL" sz="1200" dirty="0">
                <a:solidFill>
                  <a:schemeClr val="tx2"/>
                </a:solidFill>
              </a:rPr>
              <a:t>
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60382" y="5215928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Develop</a:t>
            </a:r>
            <a:r>
              <a:rPr lang="nl-NL" sz="1200" dirty="0">
                <a:solidFill>
                  <a:schemeClr val="tx2"/>
                </a:solidFill>
              </a:rPr>
              <a:t>, </a:t>
            </a:r>
            <a:r>
              <a:rPr lang="nl-NL" sz="1200" dirty="0" err="1">
                <a:solidFill>
                  <a:schemeClr val="tx2"/>
                </a:solidFill>
              </a:rPr>
              <a:t>procedurally</a:t>
            </a:r>
            <a:r>
              <a:rPr lang="nl-NL" sz="1200" dirty="0">
                <a:solidFill>
                  <a:schemeClr val="tx2"/>
                </a:solidFill>
              </a:rPr>
              <a:t>
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930131" y="5719184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Relationship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to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other</a:t>
            </a:r>
            <a:r>
              <a:rPr lang="nl-NL" sz="1200" dirty="0">
                <a:solidFill>
                  <a:schemeClr val="tx2"/>
                </a:solidFill>
              </a:rPr>
              <a:t> apps
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930131" y="6244037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Relation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to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other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projects</a:t>
            </a:r>
            <a:r>
              <a:rPr lang="nl-NL" sz="1200" dirty="0">
                <a:solidFill>
                  <a:schemeClr val="tx2"/>
                </a:solidFill>
              </a:rPr>
              <a:t>
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55DC80-C1FD-4D5A-8877-32E5C09FD2B3}"/>
              </a:ext>
            </a:extLst>
          </p:cNvPr>
          <p:cNvSpPr/>
          <p:nvPr/>
        </p:nvSpPr>
        <p:spPr>
          <a:xfrm>
            <a:off x="4921281" y="3651311"/>
            <a:ext cx="1628495" cy="218016"/>
          </a:xfrm>
          <a:prstGeom prst="rect">
            <a:avLst/>
          </a:prstGeom>
          <a:solidFill>
            <a:srgbClr val="F2DCD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>
                <a:solidFill>
                  <a:sysClr val="windowText" lastClr="000000"/>
                </a:solidFill>
              </a:rPr>
              <a:t>Submitting</a:t>
            </a:r>
            <a:r>
              <a:rPr lang="nl-NL" sz="1000" dirty="0">
                <a:solidFill>
                  <a:sysClr val="windowText" lastClr="000000"/>
                </a:solidFill>
              </a:rPr>
              <a:t> </a:t>
            </a:r>
            <a:r>
              <a:rPr lang="nl-NL" sz="1000" dirty="0" err="1">
                <a:solidFill>
                  <a:sysClr val="windowText" lastClr="000000"/>
                </a:solidFill>
              </a:rPr>
              <a:t>the</a:t>
            </a:r>
            <a:r>
              <a:rPr lang="nl-NL" sz="1000" dirty="0">
                <a:solidFill>
                  <a:sysClr val="windowText" lastClr="000000"/>
                </a:solidFill>
              </a:rPr>
              <a:t> document</a:t>
            </a:r>
            <a:endParaRPr lang="nl-SX" sz="10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6107E3-69C9-4920-BD9D-9D30D688DB11}"/>
              </a:ext>
            </a:extLst>
          </p:cNvPr>
          <p:cNvSpPr/>
          <p:nvPr/>
        </p:nvSpPr>
        <p:spPr>
          <a:xfrm>
            <a:off x="6840330" y="3656683"/>
            <a:ext cx="1628495" cy="218016"/>
          </a:xfrm>
          <a:prstGeom prst="rect">
            <a:avLst/>
          </a:prstGeom>
          <a:solidFill>
            <a:srgbClr val="F2DCD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ysClr val="windowText" lastClr="000000"/>
                </a:solidFill>
              </a:rPr>
              <a:t>Assessment</a:t>
            </a:r>
            <a:endParaRPr lang="nl-SX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71A164-1281-4608-B2C6-027557342E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37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07850C0-77BD-4AD9-ADEB-0048309CD3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Noodzakelijk</a:t>
            </a:r>
            <a:r>
              <a:rPr lang="en-US" dirty="0"/>
              <a:t> </a:t>
            </a:r>
            <a:r>
              <a:rPr lang="en-US" dirty="0" err="1"/>
              <a:t>technisch</a:t>
            </a:r>
            <a:r>
              <a:rPr lang="en-US" dirty="0"/>
              <a:t> </a:t>
            </a:r>
            <a:r>
              <a:rPr lang="en-US" dirty="0" err="1"/>
              <a:t>onderhoud</a:t>
            </a:r>
            <a:endParaRPr lang="en-US" dirty="0"/>
          </a:p>
          <a:p>
            <a:pPr lvl="1"/>
            <a:r>
              <a:rPr lang="en-US" dirty="0" err="1"/>
              <a:t>Updaten</a:t>
            </a:r>
            <a:r>
              <a:rPr lang="en-US" dirty="0"/>
              <a:t> van </a:t>
            </a:r>
            <a:r>
              <a:rPr lang="en-US" dirty="0" err="1"/>
              <a:t>delen</a:t>
            </a:r>
            <a:r>
              <a:rPr lang="en-US" dirty="0"/>
              <a:t> van de </a:t>
            </a:r>
            <a:r>
              <a:rPr lang="en-US" dirty="0" err="1"/>
              <a:t>infrastructuur</a:t>
            </a:r>
            <a:r>
              <a:rPr lang="en-US" dirty="0"/>
              <a:t>, OTAP </a:t>
            </a:r>
            <a:r>
              <a:rPr lang="en-US" dirty="0" err="1"/>
              <a:t>straat</a:t>
            </a:r>
            <a:r>
              <a:rPr lang="en-US" dirty="0"/>
              <a:t> </a:t>
            </a:r>
            <a:r>
              <a:rPr lang="en-US" dirty="0" err="1"/>
              <a:t>ingericht</a:t>
            </a:r>
            <a:r>
              <a:rPr lang="en-US" dirty="0"/>
              <a:t>, </a:t>
            </a:r>
            <a:r>
              <a:rPr lang="en-US" dirty="0" err="1"/>
              <a:t>monitoringstool</a:t>
            </a:r>
            <a:r>
              <a:rPr lang="en-US" dirty="0"/>
              <a:t> </a:t>
            </a:r>
            <a:r>
              <a:rPr lang="en-US" dirty="0" err="1"/>
              <a:t>ingeinstalleerd</a:t>
            </a:r>
            <a:r>
              <a:rPr lang="en-US" dirty="0"/>
              <a:t>, test </a:t>
            </a:r>
            <a:r>
              <a:rPr lang="en-US" dirty="0" err="1"/>
              <a:t>automatisering</a:t>
            </a:r>
            <a:r>
              <a:rPr lang="en-US" dirty="0"/>
              <a:t>, </a:t>
            </a:r>
            <a:r>
              <a:rPr lang="en-US" dirty="0" err="1"/>
              <a:t>werken</a:t>
            </a:r>
            <a:r>
              <a:rPr lang="en-US" dirty="0"/>
              <a:t> met locale database, </a:t>
            </a:r>
            <a:r>
              <a:rPr lang="en-US" dirty="0" err="1"/>
              <a:t>e.d.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grote</a:t>
            </a:r>
            <a:r>
              <a:rPr lang="en-US" dirty="0"/>
              <a:t> releases </a:t>
            </a:r>
            <a:r>
              <a:rPr lang="en-US" dirty="0" err="1"/>
              <a:t>uitgerold</a:t>
            </a:r>
            <a:r>
              <a:rPr lang="en-US" dirty="0"/>
              <a:t>: </a:t>
            </a:r>
          </a:p>
          <a:p>
            <a:pPr marL="342900" lvl="1" indent="0">
              <a:buNone/>
            </a:pPr>
            <a:r>
              <a:rPr lang="en-US" sz="2100" dirty="0" err="1"/>
              <a:t>Juli</a:t>
            </a:r>
            <a:r>
              <a:rPr lang="en-US" sz="2100" dirty="0"/>
              <a:t> (</a:t>
            </a:r>
            <a:r>
              <a:rPr lang="en-US" sz="2100" dirty="0" err="1"/>
              <a:t>versie</a:t>
            </a:r>
            <a:r>
              <a:rPr lang="en-US" sz="2100" dirty="0"/>
              <a:t> 1.0) and in </a:t>
            </a:r>
            <a:r>
              <a:rPr lang="en-US" sz="2100" dirty="0" err="1"/>
              <a:t>oktober</a:t>
            </a:r>
            <a:r>
              <a:rPr lang="en-US" sz="2100" dirty="0"/>
              <a:t> (version 1.01) and December (1.2) met </a:t>
            </a:r>
            <a:r>
              <a:rPr lang="en-US" sz="2100" dirty="0" err="1"/>
              <a:t>daarin</a:t>
            </a:r>
            <a:r>
              <a:rPr lang="en-US" sz="2100" dirty="0"/>
              <a:t> </a:t>
            </a:r>
            <a:r>
              <a:rPr lang="en-US" sz="2100" dirty="0" err="1"/>
              <a:t>o.a.</a:t>
            </a:r>
            <a:endParaRPr lang="en-US" sz="2100" dirty="0"/>
          </a:p>
          <a:p>
            <a:pPr lvl="1"/>
            <a:r>
              <a:rPr lang="en-US" dirty="0"/>
              <a:t>Import dossiers (upload), Import-only, release notes </a:t>
            </a:r>
            <a:r>
              <a:rPr lang="en-US" dirty="0" err="1"/>
              <a:t>en</a:t>
            </a:r>
            <a:r>
              <a:rPr lang="en-US" dirty="0"/>
              <a:t> help </a:t>
            </a:r>
            <a:r>
              <a:rPr lang="en-US" dirty="0" err="1"/>
              <a:t>functie</a:t>
            </a:r>
            <a:r>
              <a:rPr lang="en-US" dirty="0"/>
              <a:t> in TD, On Hold </a:t>
            </a:r>
            <a:r>
              <a:rPr lang="en-US" dirty="0" err="1"/>
              <a:t>teksten</a:t>
            </a:r>
            <a:r>
              <a:rPr lang="en-US" dirty="0"/>
              <a:t> </a:t>
            </a:r>
            <a:r>
              <a:rPr lang="en-US" dirty="0" err="1"/>
              <a:t>uitgebreid</a:t>
            </a:r>
            <a:r>
              <a:rPr lang="en-US" dirty="0"/>
              <a:t>, </a:t>
            </a:r>
            <a:r>
              <a:rPr lang="en-US" dirty="0" err="1"/>
              <a:t>dubbele</a:t>
            </a:r>
            <a:r>
              <a:rPr lang="en-US" dirty="0"/>
              <a:t> dossiers </a:t>
            </a:r>
            <a:r>
              <a:rPr lang="en-US" dirty="0" err="1"/>
              <a:t>voorkomen</a:t>
            </a:r>
            <a:r>
              <a:rPr lang="en-US" dirty="0"/>
              <a:t>, extra </a:t>
            </a:r>
            <a:r>
              <a:rPr lang="en-US" dirty="0" err="1"/>
              <a:t>sorteringen</a:t>
            </a:r>
            <a:r>
              <a:rPr lang="en-US" dirty="0"/>
              <a:t> in het index scherm, menu-</a:t>
            </a:r>
            <a:r>
              <a:rPr lang="en-US" dirty="0" err="1"/>
              <a:t>structuur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(thesis -&gt; dossier).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 </a:t>
            </a:r>
            <a:r>
              <a:rPr lang="en-US" dirty="0" err="1"/>
              <a:t>dit</a:t>
            </a:r>
            <a:r>
              <a:rPr lang="en-US" dirty="0"/>
              <a:t> moment in </a:t>
            </a:r>
            <a:r>
              <a:rPr lang="en-US" dirty="0" err="1"/>
              <a:t>ontwikkeling</a:t>
            </a:r>
            <a:r>
              <a:rPr lang="en-US" dirty="0"/>
              <a:t>: </a:t>
            </a:r>
          </a:p>
          <a:p>
            <a:pPr lvl="1"/>
            <a:r>
              <a:rPr lang="en-US" dirty="0"/>
              <a:t>Demo </a:t>
            </a:r>
            <a:r>
              <a:rPr lang="en-US" dirty="0" err="1"/>
              <a:t>omgeving</a:t>
            </a:r>
            <a:r>
              <a:rPr lang="en-US" dirty="0"/>
              <a:t> met test accounts, </a:t>
            </a:r>
            <a:r>
              <a:rPr lang="en-US" dirty="0" err="1"/>
              <a:t>rechtenstructuur</a:t>
            </a:r>
            <a:r>
              <a:rPr lang="en-US" dirty="0"/>
              <a:t> </a:t>
            </a:r>
            <a:r>
              <a:rPr lang="en-US" dirty="0" err="1"/>
              <a:t>vernieuwen</a:t>
            </a:r>
            <a:r>
              <a:rPr lang="en-US" dirty="0"/>
              <a:t>, </a:t>
            </a:r>
            <a:r>
              <a:rPr lang="en-US" dirty="0" err="1"/>
              <a:t>cohorten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afstemming</a:t>
            </a:r>
            <a:r>
              <a:rPr lang="en-US" dirty="0"/>
              <a:t> met Osiris),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selecteren</a:t>
            </a:r>
            <a:r>
              <a:rPr lang="en-US" dirty="0"/>
              <a:t> in </a:t>
            </a:r>
            <a:r>
              <a:rPr lang="en-US" dirty="0" err="1"/>
              <a:t>schermen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404F6A3-F512-4A40-A6C4-59CDD80F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/>
              <a:t>Wat is er gedaan in 2021
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1B71C1-66AD-48CD-8EB6-E40ECF6F96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3C8936A-3B18-4407-AD42-667EAE1824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err="1"/>
              <a:t>Komende</a:t>
            </a:r>
            <a:r>
              <a:rPr lang="en-US" sz="3200" dirty="0"/>
              <a:t> week </a:t>
            </a:r>
            <a:r>
              <a:rPr lang="en-US" sz="3200" dirty="0" err="1"/>
              <a:t>nieuwe</a:t>
            </a:r>
            <a:r>
              <a:rPr lang="en-US" sz="3200" dirty="0"/>
              <a:t> planning </a:t>
            </a:r>
            <a:r>
              <a:rPr lang="en-US" sz="3200" dirty="0" err="1"/>
              <a:t>maken</a:t>
            </a:r>
            <a:endParaRPr lang="en-US" sz="3200" dirty="0"/>
          </a:p>
          <a:p>
            <a:pPr lvl="1"/>
            <a:endParaRPr lang="en-US" sz="3200" dirty="0"/>
          </a:p>
          <a:p>
            <a:pPr lvl="2"/>
            <a:r>
              <a:rPr lang="en-US" sz="2400" dirty="0"/>
              <a:t>Wat </a:t>
            </a:r>
            <a:r>
              <a:rPr lang="en-US" sz="2400" dirty="0" err="1"/>
              <a:t>moeten</a:t>
            </a:r>
            <a:r>
              <a:rPr lang="en-US" sz="2400" dirty="0"/>
              <a:t> we </a:t>
            </a:r>
            <a:r>
              <a:rPr lang="en-US" sz="2400" dirty="0" err="1"/>
              <a:t>nog</a:t>
            </a:r>
            <a:r>
              <a:rPr lang="en-US" sz="2400" dirty="0"/>
              <a:t> </a:t>
            </a:r>
            <a:r>
              <a:rPr lang="en-US" sz="2400" dirty="0" err="1"/>
              <a:t>doen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oplevering</a:t>
            </a:r>
            <a:r>
              <a:rPr lang="en-US" sz="2400" dirty="0"/>
              <a:t>?</a:t>
            </a:r>
          </a:p>
          <a:p>
            <a:pPr lvl="3"/>
            <a:r>
              <a:rPr lang="en-US" sz="2200" dirty="0" err="1"/>
              <a:t>Nieuwe</a:t>
            </a:r>
            <a:r>
              <a:rPr lang="en-US" sz="2200" dirty="0"/>
              <a:t> features </a:t>
            </a:r>
            <a:r>
              <a:rPr lang="en-US" sz="2200" dirty="0" err="1"/>
              <a:t>inbouwen</a:t>
            </a:r>
            <a:r>
              <a:rPr lang="en-US" sz="2200" dirty="0"/>
              <a:t> (</a:t>
            </a:r>
            <a:r>
              <a:rPr lang="en-US" sz="2200" dirty="0" err="1"/>
              <a:t>uit</a:t>
            </a:r>
            <a:r>
              <a:rPr lang="en-US" sz="2200" dirty="0"/>
              <a:t> de Excel </a:t>
            </a:r>
            <a:r>
              <a:rPr lang="en-US" sz="2200" dirty="0" err="1"/>
              <a:t>lijst</a:t>
            </a:r>
            <a:r>
              <a:rPr lang="en-US" sz="2200" dirty="0"/>
              <a:t>)</a:t>
            </a:r>
          </a:p>
          <a:p>
            <a:pPr lvl="3"/>
            <a:r>
              <a:rPr lang="en-US" sz="2200" dirty="0" err="1"/>
              <a:t>Bestaande</a:t>
            </a:r>
            <a:r>
              <a:rPr lang="en-US" sz="2200" dirty="0"/>
              <a:t> </a:t>
            </a:r>
            <a:r>
              <a:rPr lang="en-US" sz="2200" dirty="0" err="1"/>
              <a:t>problemen</a:t>
            </a:r>
            <a:r>
              <a:rPr lang="en-US" sz="2200" dirty="0"/>
              <a:t> </a:t>
            </a:r>
            <a:r>
              <a:rPr lang="en-US" sz="2200" dirty="0" err="1"/>
              <a:t>oplossen</a:t>
            </a:r>
            <a:endParaRPr lang="en-US" sz="2200" dirty="0"/>
          </a:p>
          <a:p>
            <a:pPr lvl="3"/>
            <a:r>
              <a:rPr lang="en-US" sz="2200" dirty="0" err="1"/>
              <a:t>Gebruikers</a:t>
            </a:r>
            <a:r>
              <a:rPr lang="en-US" sz="2200" dirty="0"/>
              <a:t> </a:t>
            </a:r>
            <a:r>
              <a:rPr lang="en-US" sz="2200" dirty="0" err="1"/>
              <a:t>acceptatie</a:t>
            </a:r>
            <a:r>
              <a:rPr lang="en-US" sz="2200" dirty="0"/>
              <a:t> </a:t>
            </a:r>
            <a:r>
              <a:rPr lang="en-US" sz="2200" dirty="0" err="1"/>
              <a:t>testen</a:t>
            </a:r>
            <a:r>
              <a:rPr lang="en-US" sz="2200" dirty="0"/>
              <a:t> </a:t>
            </a:r>
            <a:r>
              <a:rPr lang="en-US" sz="2200" dirty="0" err="1"/>
              <a:t>uitvoeren</a:t>
            </a:r>
            <a:endParaRPr lang="en-US" sz="2200" dirty="0"/>
          </a:p>
          <a:p>
            <a:pPr lvl="3"/>
            <a:endParaRPr lang="nl-NL" sz="2200" dirty="0"/>
          </a:p>
          <a:p>
            <a:pPr lvl="1"/>
            <a:r>
              <a:rPr lang="nl-NL" sz="2400" dirty="0"/>
              <a:t>Communicatie en overdracht naar de lijn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023B85-2600-422F-BC0A-E10D3E02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Tijdlijn</a:t>
            </a:r>
            <a:r>
              <a:rPr lang="en-US" dirty="0"/>
              <a:t>
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C60093-833C-42B2-B5E7-79EB145FC5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3C8936A-3B18-4407-AD42-667EAE1824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Eerste </a:t>
            </a:r>
            <a:r>
              <a:rPr lang="nl-NL" dirty="0" err="1"/>
              <a:t>lijns</a:t>
            </a:r>
            <a:r>
              <a:rPr lang="nl-NL" dirty="0"/>
              <a:t> support inrichten</a:t>
            </a:r>
          </a:p>
          <a:p>
            <a:pPr lvl="2"/>
            <a:r>
              <a:rPr lang="nl-NL" dirty="0"/>
              <a:t>Teacher en Student desk, SSP</a:t>
            </a:r>
          </a:p>
          <a:p>
            <a:pPr lvl="2"/>
            <a:r>
              <a:rPr lang="nl-NL" dirty="0"/>
              <a:t>FAQ, handleidingen</a:t>
            </a:r>
          </a:p>
          <a:p>
            <a:pPr lvl="2"/>
            <a:endParaRPr lang="nl-NL" dirty="0"/>
          </a:p>
          <a:p>
            <a:pPr marL="385762" indent="-342900"/>
            <a:r>
              <a:rPr lang="nl-NL" dirty="0"/>
              <a:t>Vragenuurtje voor medewerkers, korte instructievideo’s?</a:t>
            </a:r>
          </a:p>
          <a:p>
            <a:pPr marL="385762" indent="-342900"/>
            <a:endParaRPr lang="nl-NL" dirty="0"/>
          </a:p>
          <a:p>
            <a:pPr marL="385762" indent="-342900"/>
            <a:r>
              <a:rPr lang="nl-NL" dirty="0"/>
              <a:t>Klankbordgroep (kern en lezers)</a:t>
            </a:r>
          </a:p>
          <a:p>
            <a:pPr lvl="1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023B85-2600-422F-BC0A-E10D3E02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Communicatie</a:t>
            </a:r>
            <a:r>
              <a:rPr lang="en-US" dirty="0"/>
              <a:t>
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C60093-833C-42B2-B5E7-79EB145FC5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9C01-49E8-4F53-9A07-F5846928E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71F1-C524-45B4-A96F-0191A3F10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Onderwerp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Klankbordgroep</a:t>
            </a:r>
            <a:r>
              <a:rPr lang="en-US" dirty="0"/>
              <a:t> is </a:t>
            </a: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Gestuurd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pakken</a:t>
            </a:r>
            <a:r>
              <a:rPr lang="en-US" dirty="0"/>
              <a:t> we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:</a:t>
            </a:r>
          </a:p>
          <a:p>
            <a:r>
              <a:rPr lang="en-US" dirty="0" err="1"/>
              <a:t>Wij</a:t>
            </a:r>
            <a:r>
              <a:rPr lang="en-US" dirty="0"/>
              <a:t> (project) </a:t>
            </a:r>
            <a:r>
              <a:rPr lang="en-US" dirty="0" err="1"/>
              <a:t>komen</a:t>
            </a:r>
            <a:r>
              <a:rPr lang="en-US" dirty="0"/>
              <a:t> met </a:t>
            </a:r>
            <a:r>
              <a:rPr lang="en-US" dirty="0" err="1"/>
              <a:t>voorstel</a:t>
            </a:r>
            <a:r>
              <a:rPr lang="en-US" dirty="0"/>
              <a:t>,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graag</a:t>
            </a:r>
            <a:r>
              <a:rPr lang="en-US" dirty="0"/>
              <a:t> feedback op</a:t>
            </a:r>
          </a:p>
          <a:p>
            <a:r>
              <a:rPr lang="en-US" dirty="0"/>
              <a:t>Als de </a:t>
            </a:r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vastliggen</a:t>
            </a:r>
            <a:r>
              <a:rPr lang="en-US" dirty="0"/>
              <a:t>, dan is er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GUI </a:t>
            </a:r>
            <a:r>
              <a:rPr lang="en-US" dirty="0" err="1"/>
              <a:t>nodig</a:t>
            </a:r>
            <a:endParaRPr lang="en-US" dirty="0"/>
          </a:p>
          <a:p>
            <a:r>
              <a:rPr lang="en-US" dirty="0"/>
              <a:t>GUI is het </a:t>
            </a:r>
            <a:r>
              <a:rPr lang="en-US" dirty="0" err="1"/>
              <a:t>gebruikersinterface</a:t>
            </a:r>
            <a:endParaRPr lang="en-US" dirty="0"/>
          </a:p>
          <a:p>
            <a:pPr lvl="1"/>
            <a:r>
              <a:rPr lang="en-US" dirty="0"/>
              <a:t>Hoe </a:t>
            </a:r>
            <a:r>
              <a:rPr lang="en-US" dirty="0" err="1"/>
              <a:t>zien</a:t>
            </a:r>
            <a:r>
              <a:rPr lang="en-US" dirty="0"/>
              <a:t> de </a:t>
            </a:r>
            <a:r>
              <a:rPr lang="en-US" dirty="0" err="1"/>
              <a:t>schermen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invoeren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wijzigen</a:t>
            </a:r>
            <a:r>
              <a:rPr lang="en-US" dirty="0"/>
              <a:t> van </a:t>
            </a:r>
            <a:r>
              <a:rPr lang="en-US" dirty="0" err="1"/>
              <a:t>gegevens</a:t>
            </a:r>
            <a:endParaRPr lang="en-US" dirty="0"/>
          </a:p>
          <a:p>
            <a:pPr lvl="1"/>
            <a:r>
              <a:rPr lang="en-US" dirty="0"/>
              <a:t>Wie mag wat </a:t>
            </a:r>
            <a:r>
              <a:rPr lang="en-US" dirty="0" err="1"/>
              <a:t>doen</a:t>
            </a:r>
            <a:r>
              <a:rPr lang="en-US" dirty="0"/>
              <a:t>, hoe </a:t>
            </a:r>
            <a:r>
              <a:rPr lang="en-US" dirty="0" err="1"/>
              <a:t>tonen</a:t>
            </a:r>
            <a:r>
              <a:rPr lang="en-US" dirty="0"/>
              <a:t> we </a:t>
            </a:r>
            <a:r>
              <a:rPr lang="en-US" dirty="0" err="1"/>
              <a:t>informatie</a:t>
            </a:r>
            <a:r>
              <a:rPr lang="en-US" dirty="0"/>
              <a:t> (</a:t>
            </a:r>
            <a:r>
              <a:rPr lang="en-US" dirty="0" err="1"/>
              <a:t>overzichten</a:t>
            </a:r>
            <a:r>
              <a:rPr lang="en-US" dirty="0"/>
              <a:t>, </a:t>
            </a:r>
            <a:r>
              <a:rPr lang="en-US" dirty="0" err="1"/>
              <a:t>rapportages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CD9CE6-49C1-44AE-920F-DD911AF4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Klankbordgroep</a:t>
            </a:r>
            <a:r>
              <a:rPr lang="en-US" dirty="0"/>
              <a:t> -&gt; TGW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178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79147-5A74-4BBA-943E-4CDB5BCDD3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9259-292B-41BE-B49E-45733D5960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8537" y="1350238"/>
            <a:ext cx="10345738" cy="4556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werken</a:t>
            </a:r>
            <a:r>
              <a:rPr lang="en-US" dirty="0"/>
              <a:t> met de </a:t>
            </a:r>
            <a:r>
              <a:rPr lang="en-US" dirty="0" err="1"/>
              <a:t>Klankbordgroep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B.v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vast patroon (1 of 2-wekelijks)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wekelijks</a:t>
            </a:r>
            <a:r>
              <a:rPr lang="en-US" dirty="0"/>
              <a:t> </a:t>
            </a:r>
            <a:r>
              <a:rPr lang="en-US" dirty="0" err="1"/>
              <a:t>overleg</a:t>
            </a:r>
            <a:r>
              <a:rPr lang="en-US" dirty="0"/>
              <a:t> op </a:t>
            </a:r>
            <a:r>
              <a:rPr lang="en-US" dirty="0" err="1"/>
              <a:t>donderdagmiddag</a:t>
            </a:r>
            <a:endParaRPr lang="en-US" dirty="0"/>
          </a:p>
          <a:p>
            <a:pPr lvl="1"/>
            <a:r>
              <a:rPr lang="en-US" dirty="0" err="1"/>
              <a:t>Wekelijks</a:t>
            </a:r>
            <a:r>
              <a:rPr lang="en-US" dirty="0"/>
              <a:t> op </a:t>
            </a:r>
            <a:r>
              <a:rPr lang="en-US" dirty="0" err="1"/>
              <a:t>dinsdag</a:t>
            </a:r>
            <a:r>
              <a:rPr lang="en-US" dirty="0"/>
              <a:t> </a:t>
            </a:r>
            <a:r>
              <a:rPr lang="en-US" dirty="0" err="1"/>
              <a:t>stuur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rond</a:t>
            </a:r>
            <a:endParaRPr lang="en-US" dirty="0"/>
          </a:p>
          <a:p>
            <a:pPr lvl="1"/>
            <a:r>
              <a:rPr lang="en-US" dirty="0" err="1"/>
              <a:t>Woensdag</a:t>
            </a:r>
            <a:r>
              <a:rPr lang="en-US" dirty="0"/>
              <a:t>/</a:t>
            </a:r>
            <a:r>
              <a:rPr lang="en-US" dirty="0" err="1"/>
              <a:t>donderdag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reageren</a:t>
            </a:r>
            <a:endParaRPr lang="en-US" dirty="0"/>
          </a:p>
          <a:p>
            <a:pPr lvl="2"/>
            <a:r>
              <a:rPr lang="en-US" dirty="0"/>
              <a:t>Feedback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einde</a:t>
            </a:r>
            <a:r>
              <a:rPr lang="en-US" dirty="0"/>
              <a:t> </a:t>
            </a:r>
            <a:r>
              <a:rPr lang="en-US" dirty="0" err="1"/>
              <a:t>werkdag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(</a:t>
            </a:r>
            <a:r>
              <a:rPr lang="en-US" dirty="0" err="1"/>
              <a:t>donderdag</a:t>
            </a:r>
            <a:r>
              <a:rPr lang="en-US" dirty="0"/>
              <a:t>) </a:t>
            </a:r>
            <a:r>
              <a:rPr lang="en-US" dirty="0" err="1"/>
              <a:t>gaat</a:t>
            </a:r>
            <a:r>
              <a:rPr lang="en-US" dirty="0"/>
              <a:t> mee</a:t>
            </a:r>
          </a:p>
          <a:p>
            <a:pPr lvl="1"/>
            <a:r>
              <a:rPr lang="en-US" dirty="0" err="1"/>
              <a:t>Vrijdag</a:t>
            </a:r>
            <a:r>
              <a:rPr lang="en-US" dirty="0"/>
              <a:t>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samenvatting</a:t>
            </a:r>
            <a:endParaRPr lang="en-US" dirty="0"/>
          </a:p>
          <a:p>
            <a:pPr lvl="2"/>
            <a:r>
              <a:rPr lang="nl-NL" dirty="0"/>
              <a:t>Dat document gaat dan ook naar de lezersgroep</a:t>
            </a:r>
          </a:p>
          <a:p>
            <a:pPr lvl="2"/>
            <a:endParaRPr lang="nl-NL" dirty="0"/>
          </a:p>
          <a:p>
            <a:pPr lvl="1"/>
            <a:r>
              <a:rPr lang="nl-NL" sz="2400" dirty="0"/>
              <a:t>Is dit haalbaar?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3E9516-3A28-4CA4-8879-11FB5E1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Werkafspraken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346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960F315-11E3-47B8-8A78-192CEF56F8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 algn="ctr">
              <a:buNone/>
            </a:pPr>
            <a:r>
              <a:rPr lang="nl-NL" sz="4800" dirty="0"/>
              <a:t>Discussie &amp; Vragen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327390-098F-4936-BCCF-AFF3A941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&amp; </a:t>
            </a:r>
            <a:r>
              <a:rPr lang="nl-NL" dirty="0" err="1"/>
              <a:t>Discussion</a:t>
            </a:r>
            <a:r>
              <a:rPr lang="nl-NL" dirty="0"/>
              <a:t>
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A25ED7-3211-400E-839C-77BAC5B463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8913D9B-E26C-4179-B922-40CF30ACA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2</a:t>
            </a:fld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2245D3-D10B-4250-831B-3271BF6F56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9166" y="975770"/>
            <a:ext cx="10345738" cy="51463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Klankbordgroep bestaande uit:</a:t>
            </a:r>
          </a:p>
          <a:p>
            <a:pPr marL="0" indent="0">
              <a:buNone/>
            </a:pPr>
            <a:r>
              <a:rPr lang="nl-NL" dirty="0"/>
              <a:t>Kerngroep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Lezersgroep. </a:t>
            </a:r>
          </a:p>
          <a:p>
            <a:pPr marL="0" indent="0">
              <a:buNone/>
            </a:pPr>
            <a:r>
              <a:rPr lang="nl-NL" dirty="0"/>
              <a:t>	o.a. hoofden EST van de faculteiten, </a:t>
            </a:r>
          </a:p>
          <a:p>
            <a:pPr marL="0" indent="0">
              <a:buNone/>
            </a:pPr>
            <a:r>
              <a:rPr lang="nl-NL" dirty="0"/>
              <a:t>	gebruikers in andere rollen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7F64CF-AA12-4237-889A-3C8972F4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Deelnemers</a:t>
            </a:r>
            <a:r>
              <a:rPr lang="en-US" dirty="0"/>
              <a:t> </a:t>
            </a:r>
            <a:r>
              <a:rPr lang="en-US" dirty="0" err="1"/>
              <a:t>Klankbordgroep</a:t>
            </a:r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CAE3C4-12FF-4011-B881-976B56B3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79102"/>
              </p:ext>
            </p:extLst>
          </p:nvPr>
        </p:nvGraphicFramePr>
        <p:xfrm>
          <a:off x="1950722" y="1874677"/>
          <a:ext cx="7898674" cy="2751678"/>
        </p:xfrm>
        <a:graphic>
          <a:graphicData uri="http://schemas.openxmlformats.org/drawingml/2006/table">
            <a:tbl>
              <a:tblPr/>
              <a:tblGrid>
                <a:gridCol w="2671896">
                  <a:extLst>
                    <a:ext uri="{9D8B030D-6E8A-4147-A177-3AD203B41FA5}">
                      <a16:colId xmlns:a16="http://schemas.microsoft.com/office/drawing/2014/main" val="2968394429"/>
                    </a:ext>
                  </a:extLst>
                </a:gridCol>
                <a:gridCol w="936140">
                  <a:extLst>
                    <a:ext uri="{9D8B030D-6E8A-4147-A177-3AD203B41FA5}">
                      <a16:colId xmlns:a16="http://schemas.microsoft.com/office/drawing/2014/main" val="1318381922"/>
                    </a:ext>
                  </a:extLst>
                </a:gridCol>
                <a:gridCol w="4290638">
                  <a:extLst>
                    <a:ext uri="{9D8B030D-6E8A-4147-A177-3AD203B41FA5}">
                      <a16:colId xmlns:a16="http://schemas.microsoft.com/office/drawing/2014/main" val="933134671"/>
                    </a:ext>
                  </a:extLst>
                </a:gridCol>
              </a:tblGrid>
              <a:tr h="305768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Roel Rutten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TSB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Voorzitter Examencommissie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09547"/>
                  </a:ext>
                </a:extLst>
              </a:tr>
              <a:tr h="305768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Sietze de Haan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Project: Business Analist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515895"/>
                  </a:ext>
                </a:extLst>
              </a:tr>
              <a:tr h="305768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 van Nunen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Informatiemanager TiSEM (+TLS)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617879"/>
                  </a:ext>
                </a:extLst>
              </a:tr>
              <a:tr h="31697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Casimir Wernaart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Informatiemanager TSB/TSHD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28575"/>
                  </a:ext>
                </a:extLst>
              </a:tr>
              <a:tr h="305768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Nico de Groot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Informatiemanager TST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2633"/>
                  </a:ext>
                </a:extLst>
              </a:tr>
              <a:tr h="305768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Nadine Braun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TSHD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Thesiscoordinator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792924"/>
                  </a:ext>
                </a:extLst>
              </a:tr>
              <a:tr h="305768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Mirsim Gashi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Functioneel Beheerder Thesisdossier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86263"/>
                  </a:ext>
                </a:extLst>
              </a:tr>
              <a:tr h="305768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van der Scheer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Ontwikkelaar Thesisdossier (extern)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90486"/>
                  </a:ext>
                </a:extLst>
              </a:tr>
              <a:tr h="119986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Mirjam Kouwenberg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TLS</a:t>
                      </a: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Secretariaat / Thesis </a:t>
                      </a:r>
                      <a:r>
                        <a:rPr lang="nl-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coordinator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0414D9E-FBC3-4419-86A3-17D7F5BA9D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1486" y="1123407"/>
            <a:ext cx="10268177" cy="47867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Even </a:t>
            </a:r>
            <a:r>
              <a:rPr lang="en-US" sz="3200" dirty="0" err="1"/>
              <a:t>voorstellen</a:t>
            </a:r>
            <a:r>
              <a:rPr lang="en-US" sz="3200" dirty="0"/>
              <a:t>
</a:t>
            </a:r>
            <a:r>
              <a:rPr lang="en-US" sz="3200" dirty="0" err="1"/>
              <a:t>StaVaZa</a:t>
            </a:r>
            <a:endParaRPr lang="en-US" sz="3200" dirty="0"/>
          </a:p>
          <a:p>
            <a:pPr>
              <a:lnSpc>
                <a:spcPct val="160000"/>
              </a:lnSpc>
            </a:pPr>
            <a:r>
              <a:rPr lang="en-US" sz="3200" dirty="0" err="1"/>
              <a:t>Gerealiseerd</a:t>
            </a:r>
            <a:r>
              <a:rPr lang="en-US" sz="3200" dirty="0"/>
              <a:t> </a:t>
            </a:r>
            <a:r>
              <a:rPr lang="en-US" sz="3200" dirty="0" err="1"/>
              <a:t>sinds</a:t>
            </a:r>
            <a:r>
              <a:rPr lang="en-US" sz="3200" dirty="0"/>
              <a:t> April 2021
</a:t>
            </a:r>
            <a:r>
              <a:rPr lang="en-US" sz="3200" dirty="0" err="1"/>
              <a:t>Overdracht</a:t>
            </a:r>
            <a:r>
              <a:rPr lang="en-US" sz="3200" dirty="0"/>
              <a:t> </a:t>
            </a:r>
            <a:r>
              <a:rPr lang="en-US" sz="3200" dirty="0" err="1"/>
              <a:t>naar</a:t>
            </a:r>
            <a:r>
              <a:rPr lang="en-US" sz="3200" dirty="0"/>
              <a:t> de </a:t>
            </a:r>
            <a:r>
              <a:rPr lang="en-US" sz="3200" dirty="0" err="1"/>
              <a:t>lijn</a:t>
            </a:r>
            <a:r>
              <a:rPr lang="en-US" sz="3200" dirty="0"/>
              <a:t>
</a:t>
            </a:r>
            <a:r>
              <a:rPr lang="en-US" sz="3200" dirty="0" err="1"/>
              <a:t>Communicatie</a:t>
            </a:r>
            <a:r>
              <a:rPr lang="en-US" sz="3200" dirty="0"/>
              <a:t> </a:t>
            </a:r>
            <a:r>
              <a:rPr lang="en-US" sz="3200" dirty="0" err="1"/>
              <a:t>vanuit</a:t>
            </a:r>
            <a:r>
              <a:rPr lang="en-US" sz="3200" dirty="0"/>
              <a:t> project
</a:t>
            </a:r>
            <a:r>
              <a:rPr lang="en-US" sz="3200" dirty="0" err="1"/>
              <a:t>Kerngroep</a:t>
            </a:r>
            <a:r>
              <a:rPr lang="en-US" sz="3200" dirty="0"/>
              <a:t>: TVB 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Wat </a:t>
            </a:r>
            <a:r>
              <a:rPr lang="en-US" sz="2800" dirty="0" err="1"/>
              <a:t>gaan</a:t>
            </a:r>
            <a:r>
              <a:rPr lang="en-US" sz="2800" dirty="0"/>
              <a:t> we </a:t>
            </a:r>
            <a:r>
              <a:rPr lang="en-US" sz="2800" dirty="0" err="1"/>
              <a:t>doen</a:t>
            </a:r>
            <a:r>
              <a:rPr lang="en-US" sz="2800" dirty="0"/>
              <a:t>, wat </a:t>
            </a:r>
            <a:r>
              <a:rPr lang="en-US" sz="2800" dirty="0" err="1"/>
              <a:t>leveren</a:t>
            </a:r>
            <a:r>
              <a:rPr lang="en-US" sz="2800" dirty="0"/>
              <a:t> we op?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Hoe </a:t>
            </a:r>
            <a:r>
              <a:rPr lang="en-US" sz="2800" dirty="0" err="1"/>
              <a:t>communiceren</a:t>
            </a:r>
            <a:r>
              <a:rPr lang="en-US" sz="2800" dirty="0"/>
              <a:t> we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Hoe </a:t>
            </a:r>
            <a:r>
              <a:rPr lang="en-US" sz="2800" dirty="0" err="1"/>
              <a:t>vaak</a:t>
            </a:r>
            <a:r>
              <a:rPr lang="en-US" sz="2800" dirty="0"/>
              <a:t> </a:t>
            </a:r>
            <a:r>
              <a:rPr lang="en-US" sz="2800" dirty="0" err="1"/>
              <a:t>komen</a:t>
            </a:r>
            <a:r>
              <a:rPr lang="en-US" sz="2800" dirty="0"/>
              <a:t> we </a:t>
            </a:r>
            <a:r>
              <a:rPr lang="en-US" sz="2800" dirty="0" err="1"/>
              <a:t>bij</a:t>
            </a:r>
            <a:r>
              <a:rPr lang="en-US" sz="2800" dirty="0"/>
              <a:t> </a:t>
            </a:r>
            <a:r>
              <a:rPr lang="en-US" sz="2800" dirty="0" err="1"/>
              <a:t>elkaar</a:t>
            </a:r>
            <a:r>
              <a:rPr lang="en-US" sz="2800" dirty="0"/>
              <a:t>?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Hoe </a:t>
            </a:r>
            <a:r>
              <a:rPr lang="en-US" sz="2800" dirty="0" err="1"/>
              <a:t>zetten</a:t>
            </a:r>
            <a:r>
              <a:rPr lang="en-US" sz="2800" dirty="0"/>
              <a:t> we de </a:t>
            </a:r>
            <a:r>
              <a:rPr lang="en-US" sz="2800" dirty="0" err="1"/>
              <a:t>lezersgroep</a:t>
            </a:r>
            <a:r>
              <a:rPr lang="en-US" sz="2800" dirty="0"/>
              <a:t> in?</a:t>
            </a:r>
          </a:p>
          <a:p>
            <a:pPr>
              <a:lnSpc>
                <a:spcPct val="160000"/>
              </a:lnSpc>
            </a:pPr>
            <a:r>
              <a:rPr lang="en-US" sz="3200" dirty="0" err="1"/>
              <a:t>Discussie</a:t>
            </a:r>
            <a:r>
              <a:rPr lang="en-US" sz="3200" dirty="0"/>
              <a:t> &amp; </a:t>
            </a:r>
            <a:r>
              <a:rPr lang="en-US" sz="3200" dirty="0" err="1"/>
              <a:t>Vragen</a:t>
            </a:r>
            <a:endParaRPr lang="en-US" sz="3200" dirty="0"/>
          </a:p>
          <a:p>
            <a:pPr>
              <a:lnSpc>
                <a:spcPct val="160000"/>
              </a:lnSpc>
            </a:pPr>
            <a:r>
              <a:rPr lang="en-US" sz="3200" dirty="0" err="1"/>
              <a:t>Tijd</a:t>
            </a:r>
            <a:r>
              <a:rPr lang="en-US" sz="3200" dirty="0"/>
              <a:t> over: dan </a:t>
            </a:r>
            <a:r>
              <a:rPr lang="en-US" sz="3200" dirty="0" err="1"/>
              <a:t>nog</a:t>
            </a:r>
            <a:r>
              <a:rPr lang="en-US" sz="3200" dirty="0"/>
              <a:t> sheet over </a:t>
            </a:r>
            <a:r>
              <a:rPr lang="en-US" sz="3200" dirty="0" err="1"/>
              <a:t>inhoudelijke</a:t>
            </a:r>
            <a:r>
              <a:rPr lang="en-US" sz="3200" dirty="0"/>
              <a:t> </a:t>
            </a:r>
            <a:r>
              <a:rPr lang="en-US" sz="3200" dirty="0" err="1"/>
              <a:t>onderwerpen</a:t>
            </a:r>
            <a:endParaRPr lang="nl-NL" sz="3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0A15BC-995F-489B-9300-C1B376CD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/>
              <a:t>Agenda
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0CB5E-797C-47A8-A04E-4169AB0E3E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06CFE6A-1CEB-4C8F-B82F-17EF3B4C1F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4</a:t>
            </a:fld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6EF5BA-6B7D-44D1-B808-A612A2C6E4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pPr marL="0" indent="0">
              <a:buNone/>
            </a:pPr>
            <a:r>
              <a:rPr lang="nl-NL" sz="3200" dirty="0"/>
              <a:t>Even voorstellen</a:t>
            </a:r>
          </a:p>
          <a:p>
            <a:endParaRPr lang="nl-NL" dirty="0"/>
          </a:p>
          <a:p>
            <a:pPr lvl="1"/>
            <a:r>
              <a:rPr lang="nl-NL" sz="2800" dirty="0"/>
              <a:t>Wie ben je?</a:t>
            </a:r>
          </a:p>
          <a:p>
            <a:pPr lvl="1"/>
            <a:r>
              <a:rPr lang="nl-NL" sz="2800" dirty="0"/>
              <a:t>Wat is je rol m.b.t. Thesisdossier?</a:t>
            </a:r>
          </a:p>
          <a:p>
            <a:pPr lvl="1"/>
            <a:r>
              <a:rPr lang="nl-NL" sz="2800" dirty="0"/>
              <a:t>Wat vind jij het belangrijkste voor Thesisdossier 2.0</a:t>
            </a:r>
            <a:endParaRPr lang="nl-NL" sz="2600" dirty="0"/>
          </a:p>
          <a:p>
            <a:pPr lvl="2"/>
            <a:r>
              <a:rPr lang="nl-NL" sz="2400" dirty="0"/>
              <a:t>Wat wil je daar in terugzien?</a:t>
            </a:r>
          </a:p>
          <a:p>
            <a:pPr lvl="2"/>
            <a:r>
              <a:rPr lang="nl-NL" sz="2400" dirty="0"/>
              <a:t>Maximaal 2 punten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CD8FC48-AFCB-4BE3-B0EC-E84B238A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Voorstelrondje</a:t>
            </a:r>
          </a:p>
        </p:txBody>
      </p:sp>
    </p:spTree>
    <p:extLst>
      <p:ext uri="{BB962C8B-B14F-4D97-AF65-F5344CB8AC3E}">
        <p14:creationId xmlns:p14="http://schemas.microsoft.com/office/powerpoint/2010/main" val="31105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5BA3B7C-6634-47D3-A5AE-E64DF8ACF3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Agile team en werken volgens Scrum</a:t>
            </a:r>
          </a:p>
          <a:p>
            <a:endParaRPr lang="nl-NL" dirty="0"/>
          </a:p>
          <a:p>
            <a:r>
              <a:rPr lang="nl-NL" dirty="0"/>
              <a:t>Het team bestaat uit:</a:t>
            </a:r>
          </a:p>
          <a:p>
            <a:pPr lvl="1"/>
            <a:r>
              <a:rPr lang="en-US" dirty="0"/>
              <a:t>nu 3 en </a:t>
            </a:r>
            <a:r>
              <a:rPr lang="en-US" dirty="0" err="1"/>
              <a:t>binnenkort</a:t>
            </a:r>
            <a:r>
              <a:rPr lang="en-US" dirty="0"/>
              <a:t> 4 </a:t>
            </a:r>
            <a:r>
              <a:rPr lang="en-US" dirty="0" err="1"/>
              <a:t>ontwikkelaars</a:t>
            </a:r>
            <a:r>
              <a:rPr lang="en-US" dirty="0"/>
              <a:t>
1 </a:t>
            </a:r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Beheerder</a:t>
            </a:r>
            <a:r>
              <a:rPr lang="en-US" dirty="0"/>
              <a:t> (0,5 </a:t>
            </a:r>
            <a:r>
              <a:rPr lang="en-US" dirty="0" err="1"/>
              <a:t>fte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1 Tester/</a:t>
            </a:r>
            <a:r>
              <a:rPr lang="en-US" dirty="0" err="1"/>
              <a:t>Scrummaster</a:t>
            </a:r>
            <a:r>
              <a:rPr lang="en-US" dirty="0"/>
              <a:t> (0,5 </a:t>
            </a:r>
            <a:r>
              <a:rPr lang="en-US" dirty="0" err="1"/>
              <a:t>fte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1 Business </a:t>
            </a:r>
            <a:r>
              <a:rPr lang="en-US" dirty="0" err="1"/>
              <a:t>Analist</a:t>
            </a:r>
            <a:r>
              <a:rPr lang="en-US" dirty="0"/>
              <a:t> / Product Owner (1 </a:t>
            </a:r>
            <a:r>
              <a:rPr lang="en-US" dirty="0" err="1"/>
              <a:t>fte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err="1"/>
              <a:t>Een</a:t>
            </a:r>
            <a:r>
              <a:rPr lang="en-US" dirty="0"/>
              <a:t> en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het </a:t>
            </a:r>
            <a:r>
              <a:rPr lang="en-US" dirty="0" err="1"/>
              <a:t>Programma</a:t>
            </a:r>
            <a:r>
              <a:rPr lang="en-US" dirty="0"/>
              <a:t> DEEP
</a:t>
            </a:r>
            <a:r>
              <a:rPr lang="en-US" dirty="0" err="1"/>
              <a:t>Naast</a:t>
            </a:r>
            <a:r>
              <a:rPr lang="en-US" dirty="0"/>
              <a:t> het </a:t>
            </a:r>
            <a:r>
              <a:rPr lang="en-US" dirty="0" err="1"/>
              <a:t>ontwikkelen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het </a:t>
            </a:r>
            <a:r>
              <a:rPr lang="en-US" dirty="0" err="1"/>
              <a:t>operationele</a:t>
            </a:r>
            <a:r>
              <a:rPr lang="en-US" dirty="0"/>
              <a:t> </a:t>
            </a:r>
            <a:r>
              <a:rPr lang="en-US" dirty="0" err="1"/>
              <a:t>beheer</a:t>
            </a:r>
            <a:r>
              <a:rPr lang="en-US" dirty="0"/>
              <a:t>.
We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nauw</a:t>
            </a:r>
            <a:r>
              <a:rPr lang="en-US" dirty="0"/>
              <a:t> </a:t>
            </a:r>
            <a:r>
              <a:rPr lang="en-US" dirty="0" err="1"/>
              <a:t>samen</a:t>
            </a:r>
            <a:r>
              <a:rPr lang="en-US" dirty="0"/>
              <a:t> met de </a:t>
            </a:r>
            <a:r>
              <a:rPr lang="en-US" dirty="0" err="1"/>
              <a:t>Informatiemanagers</a:t>
            </a:r>
            <a:r>
              <a:rPr lang="en-US" dirty="0"/>
              <a:t> van de </a:t>
            </a:r>
            <a:r>
              <a:rPr lang="en-US" dirty="0" err="1"/>
              <a:t>Faculteiten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0097EE7-748A-4AE4-8823-0BAF920F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Het </a:t>
            </a:r>
            <a:r>
              <a:rPr lang="en-US" dirty="0" err="1"/>
              <a:t>Thesisdossier</a:t>
            </a:r>
            <a:r>
              <a:rPr lang="en-US" dirty="0"/>
              <a:t> project team
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BDCBCD-E02C-4D0F-999F-1651FA0E7E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06CFE6A-1CEB-4C8F-B82F-17EF3B4C1F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6</a:t>
            </a:fld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6EF5BA-6B7D-44D1-B808-A612A2C6E4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Waar gaan we aan werken?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Welke grote vragen liggen voor ons?</a:t>
            </a:r>
          </a:p>
          <a:p>
            <a:pPr lvl="1"/>
            <a:r>
              <a:rPr lang="nl-NL" dirty="0"/>
              <a:t>Vakcohorten</a:t>
            </a:r>
          </a:p>
          <a:p>
            <a:pPr lvl="1"/>
            <a:r>
              <a:rPr lang="nl-NL" dirty="0"/>
              <a:t>Beoordelingsformulieren</a:t>
            </a:r>
          </a:p>
          <a:p>
            <a:pPr lvl="1"/>
            <a:r>
              <a:rPr lang="nl-NL" dirty="0"/>
              <a:t>Tabel Gestuurd Werken (TGW)</a:t>
            </a:r>
          </a:p>
          <a:p>
            <a:pPr lvl="2"/>
            <a:r>
              <a:rPr lang="nl-NL" dirty="0"/>
              <a:t>Wat is het</a:t>
            </a:r>
          </a:p>
          <a:p>
            <a:pPr lvl="2"/>
            <a:r>
              <a:rPr lang="nl-NL" dirty="0"/>
              <a:t>Wat is ons plan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CD8FC48-AFCB-4BE3-B0EC-E84B238A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uitdagingen</a:t>
            </a:r>
          </a:p>
        </p:txBody>
      </p:sp>
    </p:spTree>
    <p:extLst>
      <p:ext uri="{BB962C8B-B14F-4D97-AF65-F5344CB8AC3E}">
        <p14:creationId xmlns:p14="http://schemas.microsoft.com/office/powerpoint/2010/main" val="63950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B8C72D5-5105-4E68-9CCF-AFB004CCC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eerdere</a:t>
            </a:r>
            <a:r>
              <a:rPr lang="en-US" dirty="0"/>
              <a:t> </a:t>
            </a:r>
            <a:r>
              <a:rPr lang="en-US" dirty="0" err="1"/>
              <a:t>inventarisatie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Excel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opgesteld</a:t>
            </a:r>
            <a:r>
              <a:rPr lang="en-US" dirty="0"/>
              <a:t> met Eisen en </a:t>
            </a:r>
            <a:r>
              <a:rPr lang="en-US" dirty="0" err="1"/>
              <a:t>Wensen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faculteiten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sz="1500" dirty="0"/>
              <a:t>Etc.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6A262C-22DC-4C75-9B31-0EB544B0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Wat is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uitgangspunt</a:t>
            </a:r>
            <a:r>
              <a:rPr lang="en-US" dirty="0"/>
              <a:t>?
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9A3BCF0-A748-4D43-AA26-6C621FD9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98" y="2481875"/>
            <a:ext cx="4069272" cy="2866258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71DD9A97-7069-45D2-BEA4-9C81AE1B7BCB}"/>
              </a:ext>
            </a:extLst>
          </p:cNvPr>
          <p:cNvSpPr/>
          <p:nvPr/>
        </p:nvSpPr>
        <p:spPr>
          <a:xfrm>
            <a:off x="5959203" y="3721537"/>
            <a:ext cx="729843" cy="4645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C5F6CCBA-2FC9-4152-9511-2A7E19C5F269}"/>
              </a:ext>
            </a:extLst>
          </p:cNvPr>
          <p:cNvSpPr/>
          <p:nvPr/>
        </p:nvSpPr>
        <p:spPr>
          <a:xfrm>
            <a:off x="7077279" y="3228173"/>
            <a:ext cx="1870745" cy="14512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CF052E-11CC-4D0F-99C4-E33A5357CA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7653" y="98761"/>
            <a:ext cx="5158347" cy="864000"/>
          </a:xfrm>
        </p:spPr>
        <p:txBody>
          <a:bodyPr/>
          <a:lstStyle/>
          <a:p>
            <a:pPr algn="r"/>
            <a:r>
              <a:rPr lang="nl-NL" dirty="0"/>
              <a:t>Excel </a:t>
            </a:r>
            <a:r>
              <a:rPr lang="nl-NL" dirty="0">
                <a:sym typeface="Wingdings" panose="05000000000000000000" pitchFamily="2" charset="2"/>
              </a:rPr>
              <a:t> Dossier proces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3405879"/>
            <a:ext cx="5934075" cy="177165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8" name="Group 17"/>
          <p:cNvGrpSpPr/>
          <p:nvPr/>
        </p:nvGrpSpPr>
        <p:grpSpPr>
          <a:xfrm>
            <a:off x="192346" y="1560770"/>
            <a:ext cx="11807307" cy="2242348"/>
            <a:chOff x="325120" y="1079972"/>
            <a:chExt cx="11424920" cy="2242348"/>
          </a:xfrm>
        </p:grpSpPr>
        <p:sp>
          <p:nvSpPr>
            <p:cNvPr id="11" name="Rectangle 10"/>
            <p:cNvSpPr/>
            <p:nvPr/>
          </p:nvSpPr>
          <p:spPr>
            <a:xfrm>
              <a:off x="1722120" y="1112520"/>
              <a:ext cx="7757160" cy="1880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aphicFrame>
          <p:nvGraphicFramePr>
            <p:cNvPr id="12" name="Diagram 11"/>
            <p:cNvGraphicFramePr/>
            <p:nvPr/>
          </p:nvGraphicFramePr>
          <p:xfrm>
            <a:off x="325120" y="1119821"/>
            <a:ext cx="9154160" cy="22024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Notched Right Arrow 12"/>
            <p:cNvSpPr/>
            <p:nvPr/>
          </p:nvSpPr>
          <p:spPr>
            <a:xfrm>
              <a:off x="9326880" y="2316520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 err="1">
                  <a:solidFill>
                    <a:schemeClr val="tx2"/>
                  </a:solidFill>
                </a:rPr>
                <a:t>Publication</a:t>
              </a:r>
              <a:r>
                <a:rPr lang="nl-NL" sz="1300" dirty="0">
                  <a:solidFill>
                    <a:schemeClr val="tx2"/>
                  </a:solidFill>
                </a:rPr>
                <a:t> in Library
</a:t>
              </a:r>
            </a:p>
          </p:txBody>
        </p:sp>
        <p:sp>
          <p:nvSpPr>
            <p:cNvPr id="14" name="Notched Right Arrow 13"/>
            <p:cNvSpPr/>
            <p:nvPr/>
          </p:nvSpPr>
          <p:spPr>
            <a:xfrm>
              <a:off x="9326880" y="1558834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>
                  <a:solidFill>
                    <a:schemeClr val="tx2"/>
                  </a:solidFill>
                </a:rPr>
                <a:t>Reporting </a:t>
              </a:r>
              <a:r>
                <a:rPr lang="nl-NL" sz="1300" dirty="0" err="1">
                  <a:solidFill>
                    <a:schemeClr val="tx2"/>
                  </a:solidFill>
                </a:rPr>
                <a:t>Figures</a:t>
              </a:r>
              <a:r>
                <a:rPr lang="nl-NL" sz="1300" dirty="0">
                  <a:solidFill>
                    <a:schemeClr val="tx2"/>
                  </a:solidFill>
                </a:rPr>
                <a:t>
</a:t>
              </a:r>
            </a:p>
          </p:txBody>
        </p:sp>
        <p:sp>
          <p:nvSpPr>
            <p:cNvPr id="15" name="Notched Right Arrow 14"/>
            <p:cNvSpPr/>
            <p:nvPr/>
          </p:nvSpPr>
          <p:spPr>
            <a:xfrm>
              <a:off x="9326880" y="1079972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 err="1">
                  <a:solidFill>
                    <a:schemeClr val="tx2"/>
                  </a:solidFill>
                </a:rPr>
                <a:t>Settlement</a:t>
              </a:r>
              <a:r>
                <a:rPr lang="nl-NL" sz="1300" dirty="0">
                  <a:solidFill>
                    <a:schemeClr val="tx2"/>
                  </a:solidFill>
                </a:rPr>
                <a:t> Reporting
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35480" y="17301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i="1" dirty="0">
                <a:solidFill>
                  <a:schemeClr val="tx2"/>
                </a:solidFill>
              </a:rPr>
              <a:t>Thesisdossier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31317" y="3161666"/>
            <a:ext cx="1" cy="224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55DC80-C1FD-4D5A-8877-32E5C09FD2B3}"/>
              </a:ext>
            </a:extLst>
          </p:cNvPr>
          <p:cNvSpPr/>
          <p:nvPr/>
        </p:nvSpPr>
        <p:spPr>
          <a:xfrm>
            <a:off x="4921281" y="3651311"/>
            <a:ext cx="1628495" cy="218016"/>
          </a:xfrm>
          <a:prstGeom prst="rect">
            <a:avLst/>
          </a:prstGeom>
          <a:solidFill>
            <a:srgbClr val="F2DCD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>
                <a:solidFill>
                  <a:sysClr val="windowText" lastClr="000000"/>
                </a:solidFill>
              </a:rPr>
              <a:t>Submitting</a:t>
            </a:r>
            <a:r>
              <a:rPr lang="nl-NL" sz="1000" dirty="0">
                <a:solidFill>
                  <a:sysClr val="windowText" lastClr="000000"/>
                </a:solidFill>
              </a:rPr>
              <a:t> </a:t>
            </a:r>
            <a:r>
              <a:rPr lang="nl-NL" sz="1000" dirty="0" err="1">
                <a:solidFill>
                  <a:sysClr val="windowText" lastClr="000000"/>
                </a:solidFill>
              </a:rPr>
              <a:t>the</a:t>
            </a:r>
            <a:r>
              <a:rPr lang="nl-NL" sz="1000" dirty="0">
                <a:solidFill>
                  <a:sysClr val="windowText" lastClr="000000"/>
                </a:solidFill>
              </a:rPr>
              <a:t> document</a:t>
            </a:r>
            <a:endParaRPr lang="nl-SX" sz="10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6107E3-69C9-4920-BD9D-9D30D688DB11}"/>
              </a:ext>
            </a:extLst>
          </p:cNvPr>
          <p:cNvSpPr/>
          <p:nvPr/>
        </p:nvSpPr>
        <p:spPr>
          <a:xfrm>
            <a:off x="6840330" y="3656683"/>
            <a:ext cx="1628495" cy="218016"/>
          </a:xfrm>
          <a:prstGeom prst="rect">
            <a:avLst/>
          </a:prstGeom>
          <a:solidFill>
            <a:srgbClr val="F2DCD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ysClr val="windowText" lastClr="000000"/>
                </a:solidFill>
              </a:rPr>
              <a:t>Assessment</a:t>
            </a:r>
            <a:endParaRPr lang="nl-SX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71A164-1281-4608-B2C6-027557342E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31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7653" y="98761"/>
            <a:ext cx="10345739" cy="864000"/>
          </a:xfrm>
        </p:spPr>
        <p:txBody>
          <a:bodyPr/>
          <a:lstStyle/>
          <a:p>
            <a:pPr algn="r"/>
            <a:r>
              <a:rPr lang="nl-NL" dirty="0"/>
              <a:t>Excel </a:t>
            </a:r>
            <a:r>
              <a:rPr lang="nl-NL" dirty="0">
                <a:sym typeface="Wingdings" panose="05000000000000000000" pitchFamily="2" charset="2"/>
              </a:rPr>
              <a:t> Dossier proces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3405879"/>
            <a:ext cx="5934075" cy="177165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8" name="Group 17"/>
          <p:cNvGrpSpPr/>
          <p:nvPr/>
        </p:nvGrpSpPr>
        <p:grpSpPr>
          <a:xfrm>
            <a:off x="192346" y="1560770"/>
            <a:ext cx="11807307" cy="2242348"/>
            <a:chOff x="325120" y="1079972"/>
            <a:chExt cx="11424920" cy="2242348"/>
          </a:xfrm>
        </p:grpSpPr>
        <p:sp>
          <p:nvSpPr>
            <p:cNvPr id="11" name="Rectangle 10"/>
            <p:cNvSpPr/>
            <p:nvPr/>
          </p:nvSpPr>
          <p:spPr>
            <a:xfrm>
              <a:off x="1722120" y="1112520"/>
              <a:ext cx="7757160" cy="1880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453374448"/>
                </p:ext>
              </p:extLst>
            </p:nvPr>
          </p:nvGraphicFramePr>
          <p:xfrm>
            <a:off x="325120" y="1119821"/>
            <a:ext cx="9154160" cy="22024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Notched Right Arrow 12"/>
            <p:cNvSpPr/>
            <p:nvPr/>
          </p:nvSpPr>
          <p:spPr>
            <a:xfrm>
              <a:off x="9326880" y="2316520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 err="1">
                  <a:solidFill>
                    <a:schemeClr val="tx2"/>
                  </a:solidFill>
                </a:rPr>
                <a:t>Publication</a:t>
              </a:r>
              <a:r>
                <a:rPr lang="nl-NL" sz="1300" dirty="0">
                  <a:solidFill>
                    <a:schemeClr val="tx2"/>
                  </a:solidFill>
                </a:rPr>
                <a:t> in Library
</a:t>
              </a:r>
            </a:p>
          </p:txBody>
        </p:sp>
        <p:sp>
          <p:nvSpPr>
            <p:cNvPr id="14" name="Notched Right Arrow 13"/>
            <p:cNvSpPr/>
            <p:nvPr/>
          </p:nvSpPr>
          <p:spPr>
            <a:xfrm>
              <a:off x="9326880" y="1558834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>
                  <a:solidFill>
                    <a:schemeClr val="tx2"/>
                  </a:solidFill>
                </a:rPr>
                <a:t>Reporting </a:t>
              </a:r>
              <a:r>
                <a:rPr lang="nl-NL" sz="1300" dirty="0" err="1">
                  <a:solidFill>
                    <a:schemeClr val="tx2"/>
                  </a:solidFill>
                </a:rPr>
                <a:t>Figures</a:t>
              </a:r>
              <a:r>
                <a:rPr lang="nl-NL" sz="1300" dirty="0">
                  <a:solidFill>
                    <a:schemeClr val="tx2"/>
                  </a:solidFill>
                </a:rPr>
                <a:t>
</a:t>
              </a:r>
            </a:p>
          </p:txBody>
        </p:sp>
        <p:sp>
          <p:nvSpPr>
            <p:cNvPr id="15" name="Notched Right Arrow 14"/>
            <p:cNvSpPr/>
            <p:nvPr/>
          </p:nvSpPr>
          <p:spPr>
            <a:xfrm>
              <a:off x="9326880" y="1079972"/>
              <a:ext cx="2423160" cy="637346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dirty="0">
                <a:solidFill>
                  <a:schemeClr val="tx2"/>
                </a:solidFill>
              </a:endParaRPr>
            </a:p>
            <a:p>
              <a:pPr algn="ctr"/>
              <a:r>
                <a:rPr lang="nl-NL" sz="1300" dirty="0" err="1">
                  <a:solidFill>
                    <a:schemeClr val="tx2"/>
                  </a:solidFill>
                </a:rPr>
                <a:t>Settlement</a:t>
              </a:r>
              <a:r>
                <a:rPr lang="nl-NL" sz="1300" dirty="0">
                  <a:solidFill>
                    <a:schemeClr val="tx2"/>
                  </a:solidFill>
                </a:rPr>
                <a:t> Reporting
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35480" y="17301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i="1" dirty="0">
                <a:solidFill>
                  <a:schemeClr val="tx2"/>
                </a:solidFill>
              </a:rPr>
              <a:t>Thesisdossier</a:t>
            </a:r>
          </a:p>
        </p:txBody>
      </p:sp>
      <p:sp>
        <p:nvSpPr>
          <p:cNvPr id="23" name="Oval 22"/>
          <p:cNvSpPr/>
          <p:nvPr/>
        </p:nvSpPr>
        <p:spPr>
          <a:xfrm>
            <a:off x="6860218" y="1555152"/>
            <a:ext cx="2606033" cy="460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2-10 02-11 02-12  02-13 Set up </a:t>
            </a:r>
            <a:r>
              <a:rPr lang="nl-NL" sz="1200" dirty="0" err="1">
                <a:solidFill>
                  <a:srgbClr val="002060"/>
                </a:solidFill>
              </a:rPr>
              <a:t>roles</a:t>
            </a:r>
            <a:endParaRPr lang="nl-NL" sz="12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31317" y="3161666"/>
            <a:ext cx="1" cy="224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-128418" y="1742840"/>
            <a:ext cx="2085286" cy="703316"/>
          </a:xfrm>
          <a:prstGeom prst="ellipse">
            <a:avLst/>
          </a:prstGeom>
          <a:solidFill>
            <a:srgbClr val="FF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01-20 / 01-30 </a:t>
            </a:r>
            <a:r>
              <a:rPr lang="nl-NL" sz="1200" dirty="0" err="1">
                <a:solidFill>
                  <a:srgbClr val="002060"/>
                </a:solidFill>
              </a:rPr>
              <a:t>Adjustments</a:t>
            </a:r>
            <a:r>
              <a:rPr lang="nl-NL" sz="1200" dirty="0">
                <a:solidFill>
                  <a:srgbClr val="002060"/>
                </a:solidFill>
              </a:rPr>
              <a:t> as a </a:t>
            </a:r>
            <a:r>
              <a:rPr lang="nl-NL" sz="1200" dirty="0" err="1">
                <a:solidFill>
                  <a:srgbClr val="002060"/>
                </a:solidFill>
              </a:rPr>
              <a:t>result</a:t>
            </a:r>
            <a:r>
              <a:rPr lang="nl-NL" sz="1200" dirty="0">
                <a:solidFill>
                  <a:srgbClr val="002060"/>
                </a:solidFill>
              </a:rPr>
              <a:t> of audits </a:t>
            </a:r>
          </a:p>
        </p:txBody>
      </p:sp>
      <p:sp>
        <p:nvSpPr>
          <p:cNvPr id="24" name="Oval 23"/>
          <p:cNvSpPr/>
          <p:nvPr/>
        </p:nvSpPr>
        <p:spPr>
          <a:xfrm>
            <a:off x="2337293" y="4159254"/>
            <a:ext cx="1166748" cy="443858"/>
          </a:xfrm>
          <a:prstGeom prst="ellipse">
            <a:avLst/>
          </a:prstGeom>
          <a:solidFill>
            <a:srgbClr val="FF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01-10 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GDPR</a:t>
            </a:r>
          </a:p>
        </p:txBody>
      </p:sp>
      <p:sp>
        <p:nvSpPr>
          <p:cNvPr id="28" name="Oval 27"/>
          <p:cNvSpPr/>
          <p:nvPr/>
        </p:nvSpPr>
        <p:spPr>
          <a:xfrm>
            <a:off x="3164345" y="1891152"/>
            <a:ext cx="1403242" cy="3551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03-50 Workflow</a:t>
            </a:r>
          </a:p>
        </p:txBody>
      </p:sp>
      <p:sp>
        <p:nvSpPr>
          <p:cNvPr id="29" name="Oval 28"/>
          <p:cNvSpPr/>
          <p:nvPr/>
        </p:nvSpPr>
        <p:spPr>
          <a:xfrm>
            <a:off x="9965323" y="3509527"/>
            <a:ext cx="2131282" cy="460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03-40 14-20</a:t>
            </a:r>
            <a:br>
              <a:rPr lang="nl-NL" sz="1200" dirty="0">
                <a:solidFill>
                  <a:srgbClr val="002060"/>
                </a:solidFill>
              </a:rPr>
            </a:br>
            <a:r>
              <a:rPr lang="nl-NL" sz="1200" dirty="0" err="1">
                <a:solidFill>
                  <a:srgbClr val="002060"/>
                </a:solidFill>
              </a:rPr>
              <a:t>Revised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publication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658677" y="1440666"/>
            <a:ext cx="1435867" cy="6476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03-60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On </a:t>
            </a:r>
            <a:r>
              <a:rPr lang="nl-NL" sz="1200" dirty="0" err="1">
                <a:solidFill>
                  <a:srgbClr val="002060"/>
                </a:solidFill>
              </a:rPr>
              <a:t>Hold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comment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64345" y="3117729"/>
            <a:ext cx="1403242" cy="42838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03-70 </a:t>
            </a:r>
            <a:br>
              <a:rPr lang="nl-NL" sz="1200" dirty="0">
                <a:solidFill>
                  <a:srgbClr val="002060"/>
                </a:solidFill>
              </a:rPr>
            </a:br>
            <a:r>
              <a:rPr lang="nl-NL" sz="1200" dirty="0" err="1">
                <a:solidFill>
                  <a:srgbClr val="002060"/>
                </a:solidFill>
              </a:rPr>
              <a:t>Cohorts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154784" y="2428865"/>
            <a:ext cx="1378891" cy="6206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04-20 Notification </a:t>
            </a:r>
            <a:r>
              <a:rPr lang="nl-NL" sz="1200" dirty="0" err="1">
                <a:solidFill>
                  <a:srgbClr val="002060"/>
                </a:solidFill>
              </a:rPr>
              <a:t>for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Resit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302101" y="5773469"/>
            <a:ext cx="1879647" cy="460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05-60</a:t>
            </a:r>
          </a:p>
          <a:p>
            <a:pPr algn="ctr"/>
            <a:r>
              <a:rPr lang="nl-NL" sz="1200" dirty="0" err="1">
                <a:solidFill>
                  <a:srgbClr val="002060"/>
                </a:solidFill>
              </a:rPr>
              <a:t>Admissability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838500" y="4464898"/>
            <a:ext cx="1403242" cy="4906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05-50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Deadlines &amp; Alerts</a:t>
            </a:r>
          </a:p>
        </p:txBody>
      </p:sp>
      <p:sp>
        <p:nvSpPr>
          <p:cNvPr id="26" name="Oval 25"/>
          <p:cNvSpPr/>
          <p:nvPr/>
        </p:nvSpPr>
        <p:spPr>
          <a:xfrm>
            <a:off x="684303" y="3526055"/>
            <a:ext cx="1325312" cy="5484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06-10 Import Dossiers</a:t>
            </a:r>
          </a:p>
        </p:txBody>
      </p:sp>
      <p:sp>
        <p:nvSpPr>
          <p:cNvPr id="40" name="Oval 39"/>
          <p:cNvSpPr/>
          <p:nvPr/>
        </p:nvSpPr>
        <p:spPr>
          <a:xfrm>
            <a:off x="3661261" y="5173610"/>
            <a:ext cx="1839918" cy="6709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07-10</a:t>
            </a:r>
            <a:br>
              <a:rPr lang="nl-NL" sz="1200" dirty="0">
                <a:solidFill>
                  <a:srgbClr val="002060"/>
                </a:solidFill>
              </a:rPr>
            </a:br>
            <a:r>
              <a:rPr lang="nl-NL" sz="1200" dirty="0" err="1">
                <a:solidFill>
                  <a:srgbClr val="002060"/>
                </a:solidFill>
              </a:rPr>
              <a:t>Punctuation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marks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filename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867752" y="5831606"/>
            <a:ext cx="1303632" cy="510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07-30</a:t>
            </a:r>
            <a:br>
              <a:rPr lang="nl-NL" sz="1200" dirty="0">
                <a:solidFill>
                  <a:srgbClr val="002060"/>
                </a:solidFill>
              </a:rPr>
            </a:br>
            <a:r>
              <a:rPr lang="nl-NL" sz="1200" dirty="0" err="1">
                <a:solidFill>
                  <a:srgbClr val="002060"/>
                </a:solidFill>
              </a:rPr>
              <a:t>length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title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43913" y="3914565"/>
            <a:ext cx="2100317" cy="6114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05-90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More criteria / more </a:t>
            </a:r>
            <a:r>
              <a:rPr lang="nl-NL" sz="1200" dirty="0" err="1">
                <a:solidFill>
                  <a:srgbClr val="002060"/>
                </a:solidFill>
              </a:rPr>
              <a:t>reviewers</a:t>
            </a:r>
            <a:r>
              <a:rPr lang="nl-NL" sz="1200" dirty="0">
                <a:solidFill>
                  <a:srgbClr val="002060"/>
                </a:solidFill>
              </a:rPr>
              <a:t> 
</a:t>
            </a:r>
          </a:p>
        </p:txBody>
      </p:sp>
      <p:sp>
        <p:nvSpPr>
          <p:cNvPr id="47" name="Oval 46"/>
          <p:cNvSpPr/>
          <p:nvPr/>
        </p:nvSpPr>
        <p:spPr>
          <a:xfrm>
            <a:off x="3655374" y="3920013"/>
            <a:ext cx="2648499" cy="4906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03-10 9-10 05-90 12-10 Labels</a:t>
            </a:r>
          </a:p>
        </p:txBody>
      </p:sp>
      <p:sp>
        <p:nvSpPr>
          <p:cNvPr id="48" name="Oval 47"/>
          <p:cNvSpPr/>
          <p:nvPr/>
        </p:nvSpPr>
        <p:spPr>
          <a:xfrm>
            <a:off x="454352" y="4478786"/>
            <a:ext cx="1964684" cy="460361"/>
          </a:xfrm>
          <a:prstGeom prst="ellipse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04-40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Group </a:t>
            </a:r>
            <a:r>
              <a:rPr lang="nl-NL" sz="1200" dirty="0" err="1">
                <a:solidFill>
                  <a:srgbClr val="002060"/>
                </a:solidFill>
              </a:rPr>
              <a:t>messages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38690" y="3909193"/>
            <a:ext cx="1944610" cy="6016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05-90 10-10 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More </a:t>
            </a:r>
            <a:r>
              <a:rPr lang="nl-NL" sz="1200" dirty="0" err="1">
                <a:solidFill>
                  <a:srgbClr val="002060"/>
                </a:solidFill>
              </a:rPr>
              <a:t>moments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678807" y="4639038"/>
            <a:ext cx="1572465" cy="460361"/>
          </a:xfrm>
          <a:prstGeom prst="ellipse">
            <a:avLst/>
          </a:prstGeom>
          <a:solidFill>
            <a:srgbClr val="FF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11-10 11-20</a:t>
            </a:r>
          </a:p>
          <a:p>
            <a:pPr algn="ctr"/>
            <a:r>
              <a:rPr lang="nl-NL" sz="1200" dirty="0" err="1">
                <a:solidFill>
                  <a:srgbClr val="002060"/>
                </a:solidFill>
              </a:rPr>
              <a:t>Turnit</a:t>
            </a:r>
            <a:r>
              <a:rPr lang="nl-NL" sz="1200" dirty="0">
                <a:solidFill>
                  <a:srgbClr val="002060"/>
                </a:solidFill>
              </a:rPr>
              <a:t>-in</a:t>
            </a:r>
          </a:p>
        </p:txBody>
      </p:sp>
      <p:sp>
        <p:nvSpPr>
          <p:cNvPr id="55" name="Oval 54"/>
          <p:cNvSpPr/>
          <p:nvPr/>
        </p:nvSpPr>
        <p:spPr>
          <a:xfrm>
            <a:off x="5898494" y="4517495"/>
            <a:ext cx="3558608" cy="14215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nl-NL" sz="1200" dirty="0">
                <a:solidFill>
                  <a:srgbClr val="002060"/>
                </a:solidFill>
              </a:rPr>
              <a:t>12-50 t/m 12-120 12-140 13-10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Types of reviews
Types of Feedback (read feedback assessment to student here) 
Disputes
Giving final grade 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714500" y="3161666"/>
            <a:ext cx="1895411" cy="9251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12-150</a:t>
            </a:r>
          </a:p>
          <a:p>
            <a:pPr algn="ctr"/>
            <a:r>
              <a:rPr lang="nl-NL" sz="1200" dirty="0" err="1">
                <a:solidFill>
                  <a:srgbClr val="002060"/>
                </a:solidFill>
              </a:rPr>
              <a:t>Customize</a:t>
            </a:r>
            <a:r>
              <a:rPr lang="nl-NL" sz="1200" dirty="0">
                <a:solidFill>
                  <a:srgbClr val="002060"/>
                </a:solidFill>
              </a:rPr>
              <a:t> assessment form </a:t>
            </a:r>
            <a:r>
              <a:rPr lang="nl-NL" sz="1200" dirty="0" err="1">
                <a:solidFill>
                  <a:srgbClr val="002060"/>
                </a:solidFill>
              </a:rPr>
              <a:t>afterwards</a:t>
            </a:r>
            <a:r>
              <a:rPr lang="nl-NL" sz="1200" dirty="0">
                <a:solidFill>
                  <a:srgbClr val="002060"/>
                </a:solidFill>
              </a:rPr>
              <a:t>
</a:t>
            </a:r>
          </a:p>
        </p:txBody>
      </p:sp>
      <p:sp>
        <p:nvSpPr>
          <p:cNvPr id="59" name="Oval 58"/>
          <p:cNvSpPr/>
          <p:nvPr/>
        </p:nvSpPr>
        <p:spPr>
          <a:xfrm>
            <a:off x="1475272" y="5122119"/>
            <a:ext cx="1317865" cy="460361"/>
          </a:xfrm>
          <a:prstGeom prst="ellipse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16-10</a:t>
            </a:r>
          </a:p>
          <a:p>
            <a:pPr algn="ctr"/>
            <a:r>
              <a:rPr lang="nl-NL" sz="1200" dirty="0">
                <a:solidFill>
                  <a:srgbClr val="002060"/>
                </a:solidFill>
              </a:rPr>
              <a:t>Evaluation</a:t>
            </a:r>
          </a:p>
        </p:txBody>
      </p:sp>
      <p:sp>
        <p:nvSpPr>
          <p:cNvPr id="53" name="Oval 52"/>
          <p:cNvSpPr/>
          <p:nvPr/>
        </p:nvSpPr>
        <p:spPr>
          <a:xfrm>
            <a:off x="8202230" y="5332892"/>
            <a:ext cx="1363778" cy="7821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13-30</a:t>
            </a:r>
          </a:p>
          <a:p>
            <a:pPr algn="ctr"/>
            <a:r>
              <a:rPr lang="nl-NL" sz="1200" dirty="0" err="1">
                <a:solidFill>
                  <a:srgbClr val="002060"/>
                </a:solidFill>
              </a:rPr>
              <a:t>Writing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  <a:r>
              <a:rPr lang="nl-NL" sz="1200" dirty="0" err="1">
                <a:solidFill>
                  <a:srgbClr val="002060"/>
                </a:solidFill>
              </a:rPr>
              <a:t>explanation</a:t>
            </a:r>
            <a:r>
              <a:rPr lang="nl-NL" sz="1200" dirty="0">
                <a:solidFill>
                  <a:srgbClr val="002060"/>
                </a:solidFill>
              </a:rPr>
              <a:t>
</a:t>
            </a:r>
          </a:p>
        </p:txBody>
      </p:sp>
      <p:sp>
        <p:nvSpPr>
          <p:cNvPr id="60" name="Oval 59"/>
          <p:cNvSpPr/>
          <p:nvPr/>
        </p:nvSpPr>
        <p:spPr>
          <a:xfrm>
            <a:off x="222304" y="1260730"/>
            <a:ext cx="1890924" cy="3914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18-20</a:t>
            </a:r>
            <a:br>
              <a:rPr lang="nl-NL" sz="1200" dirty="0">
                <a:solidFill>
                  <a:srgbClr val="002060"/>
                </a:solidFill>
              </a:rPr>
            </a:br>
            <a:r>
              <a:rPr lang="nl-NL" sz="1200" dirty="0" err="1">
                <a:solidFill>
                  <a:srgbClr val="002060"/>
                </a:solidFill>
              </a:rPr>
              <a:t>Laravel</a:t>
            </a:r>
            <a:r>
              <a:rPr lang="nl-NL" sz="1200" dirty="0">
                <a:solidFill>
                  <a:srgbClr val="002060"/>
                </a:solidFill>
              </a:rPr>
              <a:t> update</a:t>
            </a:r>
          </a:p>
        </p:txBody>
      </p:sp>
      <p:sp>
        <p:nvSpPr>
          <p:cNvPr id="61" name="Oval 60"/>
          <p:cNvSpPr/>
          <p:nvPr/>
        </p:nvSpPr>
        <p:spPr>
          <a:xfrm>
            <a:off x="2637101" y="886817"/>
            <a:ext cx="2085807" cy="6654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20-30</a:t>
            </a:r>
          </a:p>
          <a:p>
            <a:pPr algn="ctr"/>
            <a:r>
              <a:rPr lang="nl-NL" sz="1200" dirty="0" err="1">
                <a:solidFill>
                  <a:srgbClr val="002060"/>
                </a:solidFill>
              </a:rPr>
              <a:t>Number</a:t>
            </a:r>
            <a:r>
              <a:rPr lang="nl-NL" sz="1200" dirty="0">
                <a:solidFill>
                  <a:srgbClr val="002060"/>
                </a:solidFill>
              </a:rPr>
              <a:t> dossiers in view </a:t>
            </a:r>
            <a:r>
              <a:rPr lang="nl-NL" sz="1200" dirty="0" err="1">
                <a:solidFill>
                  <a:srgbClr val="002060"/>
                </a:solidFill>
              </a:rPr>
              <a:t>adjustable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265464" y="649075"/>
            <a:ext cx="1513475" cy="6989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03-50 </a:t>
            </a:r>
            <a:r>
              <a:rPr lang="nl-NL" sz="1200" dirty="0" err="1">
                <a:solidFill>
                  <a:srgbClr val="002060"/>
                </a:solidFill>
              </a:rPr>
              <a:t>Undo</a:t>
            </a:r>
            <a:r>
              <a:rPr lang="nl-NL" sz="1200" dirty="0">
                <a:solidFill>
                  <a:srgbClr val="002060"/>
                </a:solidFill>
              </a:rPr>
              <a:t> filter options</a:t>
            </a:r>
          </a:p>
        </p:txBody>
      </p:sp>
      <p:sp>
        <p:nvSpPr>
          <p:cNvPr id="63" name="Oval 62"/>
          <p:cNvSpPr/>
          <p:nvPr/>
        </p:nvSpPr>
        <p:spPr>
          <a:xfrm>
            <a:off x="5563551" y="3060744"/>
            <a:ext cx="1703492" cy="5635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20-50</a:t>
            </a:r>
            <a:br>
              <a:rPr lang="nl-NL" sz="1200" dirty="0">
                <a:solidFill>
                  <a:srgbClr val="002060"/>
                </a:solidFill>
              </a:rPr>
            </a:br>
            <a:r>
              <a:rPr lang="nl-NL" sz="1200" dirty="0">
                <a:solidFill>
                  <a:srgbClr val="002060"/>
                </a:solidFill>
              </a:rPr>
              <a:t>Upload button name </a:t>
            </a:r>
            <a:r>
              <a:rPr lang="nl-NL" sz="1200" dirty="0" err="1">
                <a:solidFill>
                  <a:srgbClr val="002060"/>
                </a:solidFill>
              </a:rPr>
              <a:t>changed</a:t>
            </a:r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424159" y="4497394"/>
            <a:ext cx="263788" cy="14504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434132" y="5288183"/>
            <a:ext cx="263788" cy="1450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10424159" y="4874236"/>
            <a:ext cx="263788" cy="145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424159" y="5783676"/>
            <a:ext cx="263788" cy="14504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438001" y="6284838"/>
            <a:ext cx="263788" cy="145048"/>
          </a:xfrm>
          <a:prstGeom prst="ellipse">
            <a:avLst/>
          </a:prstGeom>
          <a:solidFill>
            <a:srgbClr val="FF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30132" y="4252933"/>
            <a:ext cx="1261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  <a:cs typeface="Arial"/>
              </a:rPr>
              <a:t>Realized</a:t>
            </a:r>
            <a:r>
              <a:rPr lang="nl-NL" sz="1200" dirty="0">
                <a:solidFill>
                  <a:schemeClr val="tx2"/>
                </a:solidFill>
                <a:cs typeface="Arial"/>
              </a:rPr>
              <a:t> </a:t>
            </a:r>
            <a:r>
              <a:rPr lang="nl-NL" sz="1200" dirty="0" err="1">
                <a:solidFill>
                  <a:schemeClr val="tx2"/>
                </a:solidFill>
                <a:cs typeface="Arial"/>
              </a:rPr>
              <a:t>since</a:t>
            </a:r>
            <a:r>
              <a:rPr lang="nl-NL" sz="1200" dirty="0">
                <a:solidFill>
                  <a:schemeClr val="tx2"/>
                </a:solidFill>
                <a:cs typeface="Arial"/>
              </a:rPr>
              <a:t> April '21
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30133" y="4787156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Develop</a:t>
            </a:r>
            <a:r>
              <a:rPr lang="nl-NL" sz="1200" dirty="0">
                <a:solidFill>
                  <a:schemeClr val="tx2"/>
                </a:solidFill>
              </a:rPr>
              <a:t>, </a:t>
            </a:r>
            <a:r>
              <a:rPr lang="nl-NL" sz="1200" dirty="0" err="1">
                <a:solidFill>
                  <a:schemeClr val="tx2"/>
                </a:solidFill>
              </a:rPr>
              <a:t>technical</a:t>
            </a:r>
            <a:r>
              <a:rPr lang="nl-NL" sz="1200" dirty="0">
                <a:solidFill>
                  <a:schemeClr val="tx2"/>
                </a:solidFill>
              </a:rPr>
              <a:t>
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60382" y="5215928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Develop</a:t>
            </a:r>
            <a:r>
              <a:rPr lang="nl-NL" sz="1200" dirty="0">
                <a:solidFill>
                  <a:schemeClr val="tx2"/>
                </a:solidFill>
              </a:rPr>
              <a:t>, </a:t>
            </a:r>
            <a:r>
              <a:rPr lang="nl-NL" sz="1200" dirty="0" err="1">
                <a:solidFill>
                  <a:schemeClr val="tx2"/>
                </a:solidFill>
              </a:rPr>
              <a:t>procedurally</a:t>
            </a:r>
            <a:r>
              <a:rPr lang="nl-NL" sz="1200" dirty="0">
                <a:solidFill>
                  <a:schemeClr val="tx2"/>
                </a:solidFill>
              </a:rPr>
              <a:t>
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930131" y="5719184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Relationship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to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other</a:t>
            </a:r>
            <a:r>
              <a:rPr lang="nl-NL" sz="1200" dirty="0">
                <a:solidFill>
                  <a:schemeClr val="tx2"/>
                </a:solidFill>
              </a:rPr>
              <a:t> apps
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930131" y="6244037"/>
            <a:ext cx="126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tx2"/>
                </a:solidFill>
              </a:rPr>
              <a:t>Relation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to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other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projects</a:t>
            </a:r>
            <a:r>
              <a:rPr lang="nl-NL" sz="1200" dirty="0">
                <a:solidFill>
                  <a:schemeClr val="tx2"/>
                </a:solidFill>
              </a:rPr>
              <a:t>
</a:t>
            </a:r>
          </a:p>
        </p:txBody>
      </p:sp>
      <p:sp>
        <p:nvSpPr>
          <p:cNvPr id="78" name="Oval 77"/>
          <p:cNvSpPr/>
          <p:nvPr/>
        </p:nvSpPr>
        <p:spPr>
          <a:xfrm>
            <a:off x="6747399" y="5896531"/>
            <a:ext cx="1586339" cy="6620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002060"/>
                </a:solidFill>
              </a:rPr>
              <a:t>Assessment - </a:t>
            </a:r>
            <a:r>
              <a:rPr lang="nl-NL" sz="1200" dirty="0" err="1">
                <a:solidFill>
                  <a:srgbClr val="002060"/>
                </a:solidFill>
              </a:rPr>
              <a:t>Mean</a:t>
            </a:r>
            <a:r>
              <a:rPr lang="nl-NL" sz="1200" dirty="0">
                <a:solidFill>
                  <a:srgbClr val="002060"/>
                </a:solidFill>
              </a:rPr>
              <a:t> without </a:t>
            </a:r>
            <a:r>
              <a:rPr lang="nl-NL" sz="1200" dirty="0" err="1">
                <a:solidFill>
                  <a:srgbClr val="002060"/>
                </a:solidFill>
              </a:rPr>
              <a:t>weights</a:t>
            </a:r>
            <a:r>
              <a:rPr lang="nl-NL" sz="1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55DC80-C1FD-4D5A-8877-32E5C09FD2B3}"/>
              </a:ext>
            </a:extLst>
          </p:cNvPr>
          <p:cNvSpPr/>
          <p:nvPr/>
        </p:nvSpPr>
        <p:spPr>
          <a:xfrm>
            <a:off x="4921281" y="3651311"/>
            <a:ext cx="1628495" cy="218016"/>
          </a:xfrm>
          <a:prstGeom prst="rect">
            <a:avLst/>
          </a:prstGeom>
          <a:solidFill>
            <a:srgbClr val="F2DCD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>
                <a:solidFill>
                  <a:sysClr val="windowText" lastClr="000000"/>
                </a:solidFill>
              </a:rPr>
              <a:t>Submitting</a:t>
            </a:r>
            <a:r>
              <a:rPr lang="nl-NL" sz="1000" dirty="0">
                <a:solidFill>
                  <a:sysClr val="windowText" lastClr="000000"/>
                </a:solidFill>
              </a:rPr>
              <a:t> </a:t>
            </a:r>
            <a:r>
              <a:rPr lang="nl-NL" sz="1000" dirty="0" err="1">
                <a:solidFill>
                  <a:sysClr val="windowText" lastClr="000000"/>
                </a:solidFill>
              </a:rPr>
              <a:t>the</a:t>
            </a:r>
            <a:r>
              <a:rPr lang="nl-NL" sz="1000" dirty="0">
                <a:solidFill>
                  <a:sysClr val="windowText" lastClr="000000"/>
                </a:solidFill>
              </a:rPr>
              <a:t> document</a:t>
            </a:r>
            <a:endParaRPr lang="nl-SX" sz="10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6107E3-69C9-4920-BD9D-9D30D688DB11}"/>
              </a:ext>
            </a:extLst>
          </p:cNvPr>
          <p:cNvSpPr/>
          <p:nvPr/>
        </p:nvSpPr>
        <p:spPr>
          <a:xfrm>
            <a:off x="6840330" y="3656683"/>
            <a:ext cx="1628495" cy="218016"/>
          </a:xfrm>
          <a:prstGeom prst="rect">
            <a:avLst/>
          </a:prstGeom>
          <a:solidFill>
            <a:srgbClr val="F2DCD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ysClr val="windowText" lastClr="000000"/>
                </a:solidFill>
              </a:rPr>
              <a:t>Assessment</a:t>
            </a:r>
            <a:endParaRPr lang="nl-SX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71A164-1281-4608-B2C6-027557342E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8794585"/>
      </p:ext>
    </p:extLst>
  </p:cSld>
  <p:clrMapOvr>
    <a:masterClrMapping/>
  </p:clrMapOvr>
</p:sld>
</file>

<file path=ppt/theme/theme1.xml><?xml version="1.0" encoding="utf-8"?>
<a:theme xmlns:a="http://schemas.openxmlformats.org/drawingml/2006/main" name="_TilburgUniversity 2015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_TilburgUniversity 2015" id="{1DFE9875-28DB-4F49-AC1A-788CDA025A11}" vid="{41D490DE-95AB-42B8-A49E-988EEADC7CB7}"/>
    </a:ext>
  </a:extLst>
</a:theme>
</file>

<file path=ppt/theme/theme2.xml><?xml version="1.0" encoding="utf-8"?>
<a:theme xmlns:a="http://schemas.openxmlformats.org/drawingml/2006/main" name="_TilburgUniversity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A28840AE-8054-41A4-B4BA-43D2766DF150}"/>
    </a:ext>
  </a:extLst>
</a:theme>
</file>

<file path=ppt/theme/theme3.xml><?xml version="1.0" encoding="utf-8"?>
<a:theme xmlns:a="http://schemas.openxmlformats.org/drawingml/2006/main" name="_TilburgUniversity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7BB1965-7F26-4B11-A708-3B6C6B585A19}"/>
    </a:ext>
  </a:extLst>
</a:theme>
</file>

<file path=ppt/theme/theme4.xml><?xml version="1.0" encoding="utf-8"?>
<a:theme xmlns:a="http://schemas.openxmlformats.org/drawingml/2006/main" name="_TilburgUniversity Light Brass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D573B7D-5A6D-43BE-B622-FA17F8802A76}"/>
    </a:ext>
  </a:extLst>
</a:theme>
</file>

<file path=ppt/theme/theme5.xml><?xml version="1.0" encoding="utf-8"?>
<a:theme xmlns:a="http://schemas.openxmlformats.org/drawingml/2006/main" name="_TilburgUniversity Light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44F0AE8C-0DF6-4186-BA9D-01BBB7D9DAD3}"/>
    </a:ext>
  </a:extLst>
</a:theme>
</file>

<file path=ppt/theme/theme6.xml><?xml version="1.0" encoding="utf-8"?>
<a:theme xmlns:a="http://schemas.openxmlformats.org/drawingml/2006/main" name="_TilburgUniversity Light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B36880EA-D15B-4A81-9FBD-11B4B0D8BED4}"/>
    </a:ext>
  </a:extLst>
</a:theme>
</file>

<file path=ppt/theme/theme7.xml><?xml version="1.0" encoding="utf-8"?>
<a:theme xmlns:a="http://schemas.openxmlformats.org/drawingml/2006/main" name="_TilburgUniversity Gre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71C123E7-A243-48CA-BC70-032C966F8891}"/>
    </a:ext>
  </a:extLst>
</a:theme>
</file>

<file path=ppt/theme/theme8.xml><?xml version="1.0" encoding="utf-8"?>
<a:theme xmlns:a="http://schemas.openxmlformats.org/drawingml/2006/main" name="_TilburgUniversity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A28840AE-8054-41A4-B4BA-43D2766DF150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376B6436B78A44B42752302B70651C" ma:contentTypeVersion="13" ma:contentTypeDescription="Een nieuw document maken." ma:contentTypeScope="" ma:versionID="ad07b9cf0abd89daa99bef6a0b5bdac7">
  <xsd:schema xmlns:xsd="http://www.w3.org/2001/XMLSchema" xmlns:xs="http://www.w3.org/2001/XMLSchema" xmlns:p="http://schemas.microsoft.com/office/2006/metadata/properties" xmlns:ns3="93e22ae8-eda0-4f8e-88c2-69c7937deef9" xmlns:ns4="b6bc5a3d-20f2-4f1c-9f10-d59721e30102" targetNamespace="http://schemas.microsoft.com/office/2006/metadata/properties" ma:root="true" ma:fieldsID="7df5f63528f8a40f056ae74dc193da88" ns3:_="" ns4:_="">
    <xsd:import namespace="93e22ae8-eda0-4f8e-88c2-69c7937deef9"/>
    <xsd:import namespace="b6bc5a3d-20f2-4f1c-9f10-d59721e301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22ae8-eda0-4f8e-88c2-69c7937dee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c5a3d-20f2-4f1c-9f10-d59721e301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89A903-438B-4372-8328-D8FF7F171422}">
  <ds:schemaRefs>
    <ds:schemaRef ds:uri="http://purl.org/dc/elements/1.1/"/>
    <ds:schemaRef ds:uri="http://schemas.microsoft.com/office/2006/metadata/properties"/>
    <ds:schemaRef ds:uri="93e22ae8-eda0-4f8e-88c2-69c7937deef9"/>
    <ds:schemaRef ds:uri="http://purl.org/dc/terms/"/>
    <ds:schemaRef ds:uri="http://schemas.openxmlformats.org/package/2006/metadata/core-properties"/>
    <ds:schemaRef ds:uri="b6bc5a3d-20f2-4f1c-9f10-d59721e30102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AAF328-5C52-4B72-9570-FC147966A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e22ae8-eda0-4f8e-88c2-69c7937deef9"/>
    <ds:schemaRef ds:uri="b6bc5a3d-20f2-4f1c-9f10-d59721e301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9F6E18-7286-44D2-83EA-66650F2A12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_TilburgUniversity</Template>
  <TotalTime>1647</TotalTime>
  <Words>1038</Words>
  <Application>Microsoft Office PowerPoint</Application>
  <PresentationFormat>Breedbeeld</PresentationFormat>
  <Paragraphs>284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8</vt:i4>
      </vt:variant>
      <vt:variant>
        <vt:lpstr>Diatitels</vt:lpstr>
      </vt:variant>
      <vt:variant>
        <vt:i4>16</vt:i4>
      </vt:variant>
    </vt:vector>
  </HeadingPairs>
  <TitlesOfParts>
    <vt:vector size="27" baseType="lpstr">
      <vt:lpstr>Arial</vt:lpstr>
      <vt:lpstr>Calibri</vt:lpstr>
      <vt:lpstr>ScalaSans</vt:lpstr>
      <vt:lpstr>_TilburgUniversity 2015</vt:lpstr>
      <vt:lpstr>_TilburgUniversity Blue</vt:lpstr>
      <vt:lpstr>_TilburgUniversity Green</vt:lpstr>
      <vt:lpstr>_TilburgUniversity Light Brass</vt:lpstr>
      <vt:lpstr>_TilburgUniversity Light Blue</vt:lpstr>
      <vt:lpstr>_TilburgUniversity Light Green</vt:lpstr>
      <vt:lpstr>_TilburgUniversity Grey</vt:lpstr>
      <vt:lpstr>_TilburgUniversity Blue</vt:lpstr>
      <vt:lpstr>Klankbordgroep Thesisdossier Vergadering 1</vt:lpstr>
      <vt:lpstr>Deelnemers Klankbordgroep</vt:lpstr>
      <vt:lpstr> Agenda
</vt:lpstr>
      <vt:lpstr>Voorstelrondje</vt:lpstr>
      <vt:lpstr> Het Thesisdossier project team
</vt:lpstr>
      <vt:lpstr>De uitdagingen</vt:lpstr>
      <vt:lpstr> Wat is ons uitgangspunt?
</vt:lpstr>
      <vt:lpstr>Excel  Dossier proces</vt:lpstr>
      <vt:lpstr>Excel  Dossier proces</vt:lpstr>
      <vt:lpstr>Excel  Dossier proces</vt:lpstr>
      <vt:lpstr> Wat is er gedaan in 2021
</vt:lpstr>
      <vt:lpstr> Tijdlijn
</vt:lpstr>
      <vt:lpstr> Communicatie
</vt:lpstr>
      <vt:lpstr>Klankbordgroep -&gt; TGW</vt:lpstr>
      <vt:lpstr>Werkafspraken</vt:lpstr>
      <vt:lpstr>Questions &amp; Discussion
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F.J.H.C. Wolfs</dc:creator>
  <cp:lastModifiedBy>Sietze de Haan</cp:lastModifiedBy>
  <cp:revision>59</cp:revision>
  <dcterms:created xsi:type="dcterms:W3CDTF">2016-11-30T08:02:42Z</dcterms:created>
  <dcterms:modified xsi:type="dcterms:W3CDTF">2022-01-20T08:01:50Z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0x010100BB376B6436B78A44B42752302B70651C</vt:lpwstr>
  </property>
  <property fmtid="{D5CDD505-2E9C-101B-9397-08002B2CF9AE}" pid="3" name="_dlc_DocIdItemGuid">
    <vt:lpwstr>e1731e1c-0dbc-4f18-804a-b68acddaeb04</vt:lpwstr>
  </property>
</Properties>
</file>