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Proxima Nova"/>
      <p:regular r:id="rId18"/>
      <p:bold r:id="rId19"/>
      <p:italic r:id="rId20"/>
      <p:boldItalic r:id="rId21"/>
    </p:embeddedFont>
    <p:embeddedFont>
      <p:font typeface="Alfa Slab One"/>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4E99DE3-1AC8-4D45-B87F-9FF490C11653}">
  <a:tblStyle styleId="{24E99DE3-1AC8-4D45-B87F-9FF490C116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5.xml"/><Relationship Id="rId22" Type="http://schemas.openxmlformats.org/officeDocument/2006/relationships/font" Target="fonts/AlfaSlabOne-regular.fntdata"/><Relationship Id="rId10" Type="http://schemas.openxmlformats.org/officeDocument/2006/relationships/slide" Target="slides/slide4.xml"/><Relationship Id="rId21" Type="http://schemas.openxmlformats.org/officeDocument/2006/relationships/font" Target="fonts/ProximaNova-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bold.fntdata"/><Relationship Id="rId6" Type="http://schemas.openxmlformats.org/officeDocument/2006/relationships/notesMaster" Target="notesMasters/notesMaster1.xml"/><Relationship Id="rId18" Type="http://schemas.openxmlformats.org/officeDocument/2006/relationships/font" Target="fonts/ProximaNov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bf9afdc0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bf9afdc0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bf9afdc0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bf9afdc0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bf9afdc0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bf9afdc0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bf9afdc02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bf9afdc02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bf9afdc0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bf9afdc0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moved through the exploratory data analysis we wanted to vizualize the suicide rate by country. The data was over-layed as shown here and </a:t>
            </a:r>
            <a:r>
              <a:rPr lang="en" sz="1400">
                <a:solidFill>
                  <a:schemeClr val="dk2"/>
                </a:solidFill>
                <a:latin typeface="Proxima Nova"/>
                <a:ea typeface="Proxima Nova"/>
                <a:cs typeface="Proxima Nova"/>
                <a:sym typeface="Proxima Nova"/>
              </a:rPr>
              <a:t>Light colors correspond to high suicide rates, darker colors are lower suicide rates. North and South America generally lower rates with some higher countries mixed in, Europe was a mix of rates and Asia with      some of the higher rates. Of the data that was available, you can see that reporting in Africa and parts of Asia are sparse at best. From here we moved into modeling, starting with a multiple linear regression model.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bf9afdc0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f9afdc0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One of the first models that we looked at was a MLR model. Iterating through all of the variables we had joined into our data we arrived at the model with the output as shown here. This model was the result of only 5 variables, being subregion, sex, age, log of the population and </a:t>
            </a:r>
            <a:r>
              <a:rPr lang="en"/>
              <a:t>civilian</a:t>
            </a:r>
            <a:r>
              <a:rPr lang="en"/>
              <a:t> firearm ownership rate. These were the only variables that had significant p-values. The R-squared is not </a:t>
            </a:r>
            <a:r>
              <a:rPr lang="en"/>
              <a:t>spectacular, but it reiterated what the exploratory data analysis had shown us. Males are much more likely to commit suicide and raise the rate of suicide by 14.8 as well as the trend that the older age group, the higher the suicide rate, especially for ages 75+. As you can see as well, </a:t>
            </a:r>
            <a:r>
              <a:rPr lang="en" sz="1400">
                <a:solidFill>
                  <a:schemeClr val="dk2"/>
                </a:solidFill>
                <a:latin typeface="Proxima Nova"/>
                <a:ea typeface="Proxima Nova"/>
                <a:cs typeface="Proxima Nova"/>
                <a:sym typeface="Proxima Nova"/>
              </a:rPr>
              <a:t>Population and Civilian firearm ownership rate slightly increase with suicide rate. This is an interesting observation as it shows there is some correlation with amount or firearms owned and the suicide rate. As for the subregions, Southern Africa and Western Asia decrease the rate the most while Eastern Europe and Eastern Asia increase the suicide rate the most. From here, we moved to a K-means clustering analysis which Nash will discuss.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bf9afdc0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bf9afdc0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5bf9afdc0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5bf9afdc0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bf9afdc02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bf9afdc02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bf9afdc02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bf9afdc02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who.int/en/news-room/fact-sheets/detail/suicide" TargetMode="External"/><Relationship Id="rId4" Type="http://schemas.openxmlformats.org/officeDocument/2006/relationships/hyperlink" Target="https://www.who.int/en/news-room/fact-sheets/detail/suicide" TargetMode="External"/><Relationship Id="rId5" Type="http://schemas.openxmlformats.org/officeDocument/2006/relationships/hyperlink" Target="https://edc.org/financial-cost-suicide-us-nearly-twice-previously-thought" TargetMode="External"/><Relationship Id="rId6" Type="http://schemas.openxmlformats.org/officeDocument/2006/relationships/hyperlink" Target="https://www.researchgate.net/figure/Random-Forest-visualization_fig11_32656029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Worldwide Suicide Factors</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Nash Delcamp, Keith Kunz, and </a:t>
            </a:r>
            <a:r>
              <a:rPr lang="en">
                <a:solidFill>
                  <a:schemeClr val="accent3"/>
                </a:solidFill>
              </a:rPr>
              <a:t>Allison Roth</a:t>
            </a:r>
            <a:endParaRPr>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Considerations</a:t>
            </a:r>
            <a:endParaRPr/>
          </a:p>
        </p:txBody>
      </p:sp>
      <p:sp>
        <p:nvSpPr>
          <p:cNvPr id="130" name="Google Shape;130;p22"/>
          <p:cNvSpPr txBox="1"/>
          <p:nvPr>
            <p:ph idx="2"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other factors may help explain the suicide data that has been analyzed here. </a:t>
            </a:r>
            <a:r>
              <a:rPr lang="en"/>
              <a:t>Future</a:t>
            </a:r>
            <a:r>
              <a:rPr lang="en"/>
              <a:t> </a:t>
            </a:r>
            <a:r>
              <a:rPr lang="en"/>
              <a:t>analysis can build on this framework by including other data and sources including, but not limited to:</a:t>
            </a:r>
            <a:endParaRPr/>
          </a:p>
          <a:p>
            <a:pPr indent="-317500" lvl="0" marL="457200" rtl="0" algn="l">
              <a:spcBef>
                <a:spcPts val="1600"/>
              </a:spcBef>
              <a:spcAft>
                <a:spcPts val="0"/>
              </a:spcAft>
              <a:buSzPts val="1400"/>
              <a:buChar char="●"/>
            </a:pPr>
            <a:r>
              <a:rPr lang="en"/>
              <a:t>Mental health spending and prevalence of mental health issues</a:t>
            </a:r>
            <a:endParaRPr/>
          </a:p>
          <a:p>
            <a:pPr indent="-317500" lvl="0" marL="457200" rtl="0" algn="l">
              <a:spcBef>
                <a:spcPts val="0"/>
              </a:spcBef>
              <a:spcAft>
                <a:spcPts val="0"/>
              </a:spcAft>
              <a:buSzPts val="1400"/>
              <a:buChar char="●"/>
            </a:pPr>
            <a:r>
              <a:rPr lang="en"/>
              <a:t>Alcohol and drug use</a:t>
            </a:r>
            <a:endParaRPr/>
          </a:p>
          <a:p>
            <a:pPr indent="-317500" lvl="0" marL="457200" rtl="0" algn="l">
              <a:spcBef>
                <a:spcPts val="0"/>
              </a:spcBef>
              <a:spcAft>
                <a:spcPts val="0"/>
              </a:spcAft>
              <a:buSzPts val="1400"/>
              <a:buChar char="●"/>
            </a:pPr>
            <a:r>
              <a:rPr lang="en"/>
              <a:t>Family status</a:t>
            </a:r>
            <a:endParaRPr/>
          </a:p>
          <a:p>
            <a:pPr indent="-317500" lvl="0" marL="457200" rtl="0" algn="l">
              <a:spcBef>
                <a:spcPts val="0"/>
              </a:spcBef>
              <a:spcAft>
                <a:spcPts val="0"/>
              </a:spcAft>
              <a:buSzPts val="1400"/>
              <a:buChar char="●"/>
            </a:pPr>
            <a:r>
              <a:rPr lang="en"/>
              <a:t>Social inclusion </a:t>
            </a:r>
            <a:endParaRPr/>
          </a:p>
          <a:p>
            <a:pPr indent="-317500" lvl="0" marL="457200" rtl="0" algn="l">
              <a:spcBef>
                <a:spcPts val="0"/>
              </a:spcBef>
              <a:spcAft>
                <a:spcPts val="0"/>
              </a:spcAft>
              <a:buSzPts val="1400"/>
              <a:buChar char="●"/>
            </a:pPr>
            <a:r>
              <a:rPr lang="en"/>
              <a:t>Chronic disease rates</a:t>
            </a:r>
            <a:endParaRPr/>
          </a:p>
          <a:p>
            <a:pPr indent="-317500" lvl="0" marL="457200" rtl="0" algn="l">
              <a:spcBef>
                <a:spcPts val="0"/>
              </a:spcBef>
              <a:spcAft>
                <a:spcPts val="0"/>
              </a:spcAft>
              <a:buSzPts val="1400"/>
              <a:buChar char="●"/>
            </a:pPr>
            <a:r>
              <a:rPr lang="en"/>
              <a:t>Incarceration rates</a:t>
            </a:r>
            <a:endParaRPr/>
          </a:p>
          <a:p>
            <a:pPr indent="-317500" lvl="0" marL="457200" rtl="0" algn="l">
              <a:spcBef>
                <a:spcPts val="0"/>
              </a:spcBef>
              <a:spcAft>
                <a:spcPts val="0"/>
              </a:spcAft>
              <a:buSzPts val="1400"/>
              <a:buChar char="●"/>
            </a:pPr>
            <a:r>
              <a:rPr lang="en"/>
              <a:t>Bullying </a:t>
            </a:r>
            <a:endParaRPr/>
          </a:p>
          <a:p>
            <a:pPr indent="0" lvl="0" marL="0" rtl="0" algn="l">
              <a:spcBef>
                <a:spcPts val="1600"/>
              </a:spcBef>
              <a:spcAft>
                <a:spcPts val="1600"/>
              </a:spcAft>
              <a:buNone/>
            </a:pPr>
            <a:r>
              <a:rPr lang="en"/>
              <a:t>Building on this data may help find factors that better determine the best preventative actions to take with available resources.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36" name="Google Shape;136;p23"/>
          <p:cNvSpPr txBox="1"/>
          <p:nvPr>
            <p:ph idx="1" type="body"/>
          </p:nvPr>
        </p:nvSpPr>
        <p:spPr>
          <a:xfrm>
            <a:off x="311700" y="1152475"/>
            <a:ext cx="840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aseline="30000" lang="en"/>
              <a:t>1</a:t>
            </a:r>
            <a:r>
              <a:rPr lang="en" sz="1100">
                <a:latin typeface="Arial"/>
                <a:ea typeface="Arial"/>
                <a:cs typeface="Arial"/>
                <a:sym typeface="Arial"/>
              </a:rPr>
              <a:t>  </a:t>
            </a:r>
            <a:r>
              <a:rPr lang="en" sz="1100">
                <a:solidFill>
                  <a:srgbClr val="000000"/>
                </a:solidFill>
                <a:latin typeface="Arial"/>
                <a:ea typeface="Arial"/>
                <a:cs typeface="Arial"/>
                <a:sym typeface="Arial"/>
              </a:rPr>
              <a:t>Suicide Key Facts -  World Health Organization -</a:t>
            </a:r>
            <a:r>
              <a:rPr lang="en" sz="1100">
                <a:solidFill>
                  <a:srgbClr val="000000"/>
                </a:solidFill>
                <a:uFill>
                  <a:noFill/>
                </a:uFill>
                <a:latin typeface="Arial"/>
                <a:ea typeface="Arial"/>
                <a:cs typeface="Arial"/>
                <a:sym typeface="Arial"/>
                <a:hlinkClick r:id="rId3"/>
              </a:rPr>
              <a:t> </a:t>
            </a:r>
            <a:r>
              <a:rPr lang="en" sz="1100" u="sng">
                <a:solidFill>
                  <a:srgbClr val="1155CC"/>
                </a:solidFill>
                <a:latin typeface="Arial"/>
                <a:ea typeface="Arial"/>
                <a:cs typeface="Arial"/>
                <a:sym typeface="Arial"/>
                <a:hlinkClick r:id="rId4"/>
              </a:rPr>
              <a:t>https://www.who.int/en/news-room/fact-sheets/detail/suicide</a:t>
            </a:r>
            <a:endParaRPr sz="1100">
              <a:latin typeface="Arial"/>
              <a:ea typeface="Arial"/>
              <a:cs typeface="Arial"/>
              <a:sym typeface="Arial"/>
            </a:endParaRPr>
          </a:p>
          <a:p>
            <a:pPr indent="-114300" lvl="0" marL="114300" rtl="0" algn="l">
              <a:spcBef>
                <a:spcPts val="1600"/>
              </a:spcBef>
              <a:spcAft>
                <a:spcPts val="0"/>
              </a:spcAft>
              <a:buNone/>
            </a:pPr>
            <a:r>
              <a:rPr baseline="30000" lang="en" sz="1100">
                <a:latin typeface="Arial"/>
                <a:ea typeface="Arial"/>
                <a:cs typeface="Arial"/>
                <a:sym typeface="Arial"/>
              </a:rPr>
              <a:t>2</a:t>
            </a:r>
            <a:r>
              <a:rPr lang="en" sz="1100">
                <a:latin typeface="Arial"/>
                <a:ea typeface="Arial"/>
                <a:cs typeface="Arial"/>
                <a:sym typeface="Arial"/>
              </a:rPr>
              <a:t>  </a:t>
            </a:r>
            <a:r>
              <a:rPr lang="en" sz="1100">
                <a:solidFill>
                  <a:srgbClr val="101C28"/>
                </a:solidFill>
                <a:latin typeface="Arial"/>
                <a:ea typeface="Arial"/>
                <a:cs typeface="Arial"/>
                <a:sym typeface="Arial"/>
              </a:rPr>
              <a:t>Financial Cost of Suicide in U.S. Nearly Twice Previously Thought  </a:t>
            </a:r>
            <a:r>
              <a:rPr lang="en" sz="1100" u="sng">
                <a:solidFill>
                  <a:schemeClr val="hlink"/>
                </a:solidFill>
                <a:latin typeface="Arial"/>
                <a:ea typeface="Arial"/>
                <a:cs typeface="Arial"/>
                <a:sym typeface="Arial"/>
                <a:hlinkClick r:id="rId5"/>
              </a:rPr>
              <a:t>https://edc.org/financial-cost-suicide-us-nearly-twice-previously-thought</a:t>
            </a:r>
            <a:endParaRPr sz="1100">
              <a:latin typeface="Arial"/>
              <a:ea typeface="Arial"/>
              <a:cs typeface="Arial"/>
              <a:sym typeface="Arial"/>
            </a:endParaRPr>
          </a:p>
          <a:p>
            <a:pPr indent="-114300" lvl="0" marL="114300" rtl="0" algn="l">
              <a:spcBef>
                <a:spcPts val="1600"/>
              </a:spcBef>
              <a:spcAft>
                <a:spcPts val="0"/>
              </a:spcAft>
              <a:buNone/>
            </a:pPr>
            <a:r>
              <a:rPr baseline="30000" lang="en" sz="1100">
                <a:latin typeface="Arial"/>
                <a:ea typeface="Arial"/>
                <a:cs typeface="Arial"/>
                <a:sym typeface="Arial"/>
              </a:rPr>
              <a:t>3</a:t>
            </a:r>
            <a:r>
              <a:rPr lang="en" sz="1100">
                <a:latin typeface="Arial"/>
                <a:ea typeface="Arial"/>
                <a:cs typeface="Arial"/>
                <a:sym typeface="Arial"/>
              </a:rPr>
              <a:t>  </a:t>
            </a:r>
            <a:r>
              <a:rPr lang="en" sz="1100">
                <a:solidFill>
                  <a:srgbClr val="101C28"/>
                </a:solidFill>
                <a:latin typeface="Arial"/>
                <a:ea typeface="Arial"/>
                <a:cs typeface="Arial"/>
                <a:sym typeface="Arial"/>
              </a:rPr>
              <a:t>Random Forest Visualization</a:t>
            </a:r>
            <a:br>
              <a:rPr lang="en" sz="1100">
                <a:solidFill>
                  <a:srgbClr val="101C28"/>
                </a:solidFill>
                <a:latin typeface="Arial"/>
                <a:ea typeface="Arial"/>
                <a:cs typeface="Arial"/>
                <a:sym typeface="Arial"/>
              </a:rPr>
            </a:br>
            <a:r>
              <a:rPr lang="en" sz="1100" u="sng">
                <a:solidFill>
                  <a:schemeClr val="hlink"/>
                </a:solidFill>
                <a:latin typeface="Arial"/>
                <a:ea typeface="Arial"/>
                <a:cs typeface="Arial"/>
                <a:sym typeface="Arial"/>
                <a:hlinkClick r:id="rId6"/>
              </a:rPr>
              <a:t>https://www.researchgate.net/figure/Random-Forest-visualization_fig11_326560291</a:t>
            </a:r>
            <a:r>
              <a:rPr lang="en" sz="1100">
                <a:solidFill>
                  <a:srgbClr val="101C28"/>
                </a:solidFill>
                <a:latin typeface="Arial"/>
                <a:ea typeface="Arial"/>
                <a:cs typeface="Arial"/>
                <a:sym typeface="Arial"/>
              </a:rPr>
              <a:t> </a:t>
            </a:r>
            <a:endParaRPr sz="1100">
              <a:solidFill>
                <a:srgbClr val="101C28"/>
              </a:solidFill>
              <a:latin typeface="Arial"/>
              <a:ea typeface="Arial"/>
              <a:cs typeface="Arial"/>
              <a:sym typeface="Arial"/>
            </a:endParaRPr>
          </a:p>
          <a:p>
            <a:pPr indent="-114300" lvl="0" marL="114300" rtl="0" algn="l">
              <a:spcBef>
                <a:spcPts val="1600"/>
              </a:spcBef>
              <a:spcAft>
                <a:spcPts val="0"/>
              </a:spcAft>
              <a:buNone/>
            </a:pPr>
            <a:r>
              <a:t/>
            </a:r>
            <a:endParaRPr sz="1100">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0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and Data </a:t>
            </a:r>
            <a:endParaRPr/>
          </a:p>
        </p:txBody>
      </p:sp>
      <p:sp>
        <p:nvSpPr>
          <p:cNvPr id="63" name="Google Shape;63;p14"/>
          <p:cNvSpPr txBox="1"/>
          <p:nvPr>
            <p:ph idx="1" type="body"/>
          </p:nvPr>
        </p:nvSpPr>
        <p:spPr>
          <a:xfrm>
            <a:off x="311700" y="772775"/>
            <a:ext cx="3999900" cy="354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Arial"/>
                <a:ea typeface="Arial"/>
                <a:cs typeface="Arial"/>
                <a:sym typeface="Arial"/>
              </a:rPr>
              <a:t>Costs of suicide:</a:t>
            </a:r>
            <a:endParaRPr b="1">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A</a:t>
            </a:r>
            <a:r>
              <a:rPr lang="en">
                <a:solidFill>
                  <a:srgbClr val="000000"/>
                </a:solidFill>
                <a:latin typeface="Arial"/>
                <a:ea typeface="Arial"/>
                <a:cs typeface="Arial"/>
                <a:sym typeface="Arial"/>
              </a:rPr>
              <a:t>pproximately 800,000 people commit suicide, while even more attempt suicide¹</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350">
                <a:solidFill>
                  <a:srgbClr val="000000"/>
                </a:solidFill>
                <a:latin typeface="Arial"/>
                <a:ea typeface="Arial"/>
                <a:cs typeface="Arial"/>
                <a:sym typeface="Arial"/>
              </a:rPr>
              <a:t>It is estimated that 10 to 15 percent of patients who engage in medically serious suicide attempts will die by suicide within 10 years</a:t>
            </a:r>
            <a:r>
              <a:rPr baseline="30000" lang="en" sz="1350">
                <a:solidFill>
                  <a:srgbClr val="000000"/>
                </a:solidFill>
                <a:latin typeface="Arial"/>
                <a:ea typeface="Arial"/>
                <a:cs typeface="Arial"/>
                <a:sym typeface="Arial"/>
              </a:rPr>
              <a:t>2</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350">
                <a:solidFill>
                  <a:srgbClr val="000000"/>
                </a:solidFill>
                <a:latin typeface="Arial"/>
                <a:ea typeface="Arial"/>
                <a:cs typeface="Arial"/>
                <a:sym typeface="Arial"/>
              </a:rPr>
              <a:t>Total cost is $93.5 billion, or $298 per capita in US alone</a:t>
            </a:r>
            <a:r>
              <a:rPr baseline="30000" lang="en" sz="1350">
                <a:solidFill>
                  <a:srgbClr val="000000"/>
                </a:solidFill>
                <a:latin typeface="Arial"/>
                <a:ea typeface="Arial"/>
                <a:cs typeface="Arial"/>
                <a:sym typeface="Arial"/>
              </a:rPr>
              <a:t>2</a:t>
            </a:r>
            <a:endParaRPr baseline="30000" sz="135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350">
                <a:solidFill>
                  <a:srgbClr val="000000"/>
                </a:solidFill>
                <a:latin typeface="Arial"/>
                <a:ea typeface="Arial"/>
                <a:cs typeface="Arial"/>
                <a:sym typeface="Arial"/>
              </a:rPr>
              <a:t>Emotional tolls on family, friends and community members can last years. </a:t>
            </a:r>
            <a:endParaRPr sz="135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sz="1350">
                <a:solidFill>
                  <a:srgbClr val="000000"/>
                </a:solidFill>
                <a:latin typeface="Arial"/>
                <a:ea typeface="Arial"/>
                <a:cs typeface="Arial"/>
                <a:sym typeface="Arial"/>
              </a:rPr>
              <a:t>Where to focus prevention efforts?</a:t>
            </a:r>
            <a:endParaRPr sz="1350">
              <a:solidFill>
                <a:srgbClr val="000000"/>
              </a:solidFill>
              <a:latin typeface="Arial"/>
              <a:ea typeface="Arial"/>
              <a:cs typeface="Arial"/>
              <a:sym typeface="Arial"/>
            </a:endParaRPr>
          </a:p>
          <a:p>
            <a:pPr indent="0" lvl="0" marL="0" rtl="0" algn="l">
              <a:spcBef>
                <a:spcPts val="1600"/>
              </a:spcBef>
              <a:spcAft>
                <a:spcPts val="0"/>
              </a:spcAft>
              <a:buNone/>
            </a:pPr>
            <a:r>
              <a:t/>
            </a:r>
            <a:endParaRPr sz="1350">
              <a:solidFill>
                <a:srgbClr val="333333"/>
              </a:solidFill>
              <a:latin typeface="Arial"/>
              <a:ea typeface="Arial"/>
              <a:cs typeface="Arial"/>
              <a:sym typeface="Arial"/>
            </a:endParaRPr>
          </a:p>
          <a:p>
            <a:pPr indent="0" lvl="0" marL="0" rtl="0" algn="l">
              <a:spcBef>
                <a:spcPts val="1600"/>
              </a:spcBef>
              <a:spcAft>
                <a:spcPts val="1600"/>
              </a:spcAft>
              <a:buNone/>
            </a:pPr>
            <a:r>
              <a:t/>
            </a:r>
            <a:endParaRPr/>
          </a:p>
        </p:txBody>
      </p:sp>
      <p:sp>
        <p:nvSpPr>
          <p:cNvPr id="64" name="Google Shape;64;p14"/>
          <p:cNvSpPr txBox="1"/>
          <p:nvPr>
            <p:ph idx="1" type="body"/>
          </p:nvPr>
        </p:nvSpPr>
        <p:spPr>
          <a:xfrm>
            <a:off x="464100" y="4559950"/>
            <a:ext cx="8473500" cy="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5" name="Google Shape;65;p14"/>
          <p:cNvSpPr txBox="1"/>
          <p:nvPr>
            <p:ph idx="1" type="body"/>
          </p:nvPr>
        </p:nvSpPr>
        <p:spPr>
          <a:xfrm>
            <a:off x="4694450" y="772875"/>
            <a:ext cx="3999900" cy="354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000000"/>
                </a:solidFill>
                <a:latin typeface="Arial"/>
                <a:ea typeface="Arial"/>
                <a:cs typeface="Arial"/>
                <a:sym typeface="Arial"/>
              </a:rPr>
              <a:t>Data:</a:t>
            </a:r>
            <a:endParaRPr b="1">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WHO suicide data for 1985 - 2016</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Wikipedia data on gun ownership by country</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Wikipedia data on internet usage by country</a:t>
            </a:r>
            <a:endParaRPr>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b="1" lang="en">
                <a:solidFill>
                  <a:srgbClr val="000000"/>
                </a:solidFill>
                <a:latin typeface="Arial"/>
                <a:ea typeface="Arial"/>
                <a:cs typeface="Arial"/>
                <a:sym typeface="Arial"/>
              </a:rPr>
              <a:t>Final data:</a:t>
            </a:r>
            <a:endParaRPr b="1">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en">
                <a:solidFill>
                  <a:srgbClr val="000000"/>
                </a:solidFill>
                <a:latin typeface="Arial"/>
                <a:ea typeface="Arial"/>
                <a:cs typeface="Arial"/>
                <a:sym typeface="Arial"/>
              </a:rPr>
              <a:t>101 countries over 26 years</a:t>
            </a:r>
            <a:endParaRPr>
              <a:solidFill>
                <a:srgbClr val="000000"/>
              </a:solidFill>
              <a:latin typeface="Arial"/>
              <a:ea typeface="Arial"/>
              <a:cs typeface="Arial"/>
              <a:sym typeface="Arial"/>
            </a:endParaRPr>
          </a:p>
          <a:p>
            <a:pPr indent="0" lvl="0" marL="0" rtl="0" algn="l">
              <a:lnSpc>
                <a:spcPct val="100000"/>
              </a:lnSpc>
              <a:spcBef>
                <a:spcPts val="1600"/>
              </a:spcBef>
              <a:spcAft>
                <a:spcPts val="1600"/>
              </a:spcAft>
              <a:buNone/>
            </a:pPr>
            <a:r>
              <a:rPr lang="en">
                <a:solidFill>
                  <a:srgbClr val="000000"/>
                </a:solidFill>
                <a:latin typeface="Arial"/>
                <a:ea typeface="Arial"/>
                <a:cs typeface="Arial"/>
                <a:sym typeface="Arial"/>
              </a:rPr>
              <a:t>Other variables include metrics on GPD, sex, age, population, civilian firearms, registered and </a:t>
            </a:r>
            <a:r>
              <a:rPr lang="en">
                <a:solidFill>
                  <a:srgbClr val="000000"/>
                </a:solidFill>
                <a:latin typeface="Arial"/>
                <a:ea typeface="Arial"/>
                <a:cs typeface="Arial"/>
                <a:sym typeface="Arial"/>
              </a:rPr>
              <a:t>unregistered</a:t>
            </a:r>
            <a:r>
              <a:rPr lang="en">
                <a:solidFill>
                  <a:srgbClr val="000000"/>
                </a:solidFill>
                <a:latin typeface="Arial"/>
                <a:ea typeface="Arial"/>
                <a:cs typeface="Arial"/>
                <a:sym typeface="Arial"/>
              </a:rPr>
              <a:t> firearms and internet usage.</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00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Suicide Trends</a:t>
            </a:r>
            <a:endParaRPr/>
          </a:p>
        </p:txBody>
      </p:sp>
      <p:sp>
        <p:nvSpPr>
          <p:cNvPr id="71" name="Google Shape;71;p15"/>
          <p:cNvSpPr txBox="1"/>
          <p:nvPr>
            <p:ph idx="1" type="body"/>
          </p:nvPr>
        </p:nvSpPr>
        <p:spPr>
          <a:xfrm>
            <a:off x="163975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v</a:t>
            </a:r>
            <a:endParaRPr/>
          </a:p>
        </p:txBody>
      </p:sp>
      <p:sp>
        <p:nvSpPr>
          <p:cNvPr id="72" name="Google Shape;72;p15"/>
          <p:cNvSpPr txBox="1"/>
          <p:nvPr>
            <p:ph idx="2" type="body"/>
          </p:nvPr>
        </p:nvSpPr>
        <p:spPr>
          <a:xfrm>
            <a:off x="4686913" y="428675"/>
            <a:ext cx="4243500" cy="2537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Suicide rates peaked in 1995</a:t>
            </a:r>
            <a:endParaRPr/>
          </a:p>
          <a:p>
            <a:pPr indent="-317500" lvl="0" marL="457200" rtl="0" algn="l">
              <a:spcBef>
                <a:spcPts val="0"/>
              </a:spcBef>
              <a:spcAft>
                <a:spcPts val="0"/>
              </a:spcAft>
              <a:buSzPts val="1400"/>
              <a:buChar char="●"/>
            </a:pPr>
            <a:r>
              <a:rPr lang="en"/>
              <a:t>Declining since, with an uptick in 2016</a:t>
            </a:r>
            <a:endParaRPr/>
          </a:p>
          <a:p>
            <a:pPr indent="-304800" lvl="1" marL="914400" rtl="0" algn="l">
              <a:spcBef>
                <a:spcPts val="0"/>
              </a:spcBef>
              <a:spcAft>
                <a:spcPts val="0"/>
              </a:spcAft>
              <a:buSzPts val="1200"/>
              <a:buChar char="○"/>
            </a:pPr>
            <a:r>
              <a:rPr lang="en"/>
              <a:t>We anticipate this to be an </a:t>
            </a:r>
            <a:r>
              <a:rPr lang="en"/>
              <a:t>anomaly</a:t>
            </a:r>
            <a:r>
              <a:rPr lang="en"/>
              <a:t>; that was an incomplete year for data</a:t>
            </a:r>
            <a:endParaRPr/>
          </a:p>
          <a:p>
            <a:pPr indent="-317500" lvl="0" marL="457200" rtl="0" algn="l">
              <a:spcBef>
                <a:spcPts val="0"/>
              </a:spcBef>
              <a:spcAft>
                <a:spcPts val="0"/>
              </a:spcAft>
              <a:buSzPts val="1400"/>
              <a:buChar char="●"/>
            </a:pPr>
            <a:r>
              <a:rPr lang="en"/>
              <a:t>Males 75+ years of age have the highest rate</a:t>
            </a:r>
            <a:endParaRPr/>
          </a:p>
          <a:p>
            <a:pPr indent="-317500" lvl="0" marL="457200" rtl="0" algn="l">
              <a:spcBef>
                <a:spcPts val="0"/>
              </a:spcBef>
              <a:spcAft>
                <a:spcPts val="0"/>
              </a:spcAft>
              <a:buSzPts val="1400"/>
              <a:buChar char="●"/>
            </a:pPr>
            <a:r>
              <a:rPr lang="en"/>
              <a:t>Females</a:t>
            </a:r>
            <a:r>
              <a:rPr lang="en"/>
              <a:t> </a:t>
            </a:r>
            <a:r>
              <a:rPr lang="en"/>
              <a:t>5 -35 have low suicide rates</a:t>
            </a:r>
            <a:endParaRPr/>
          </a:p>
          <a:p>
            <a:pPr indent="-317500" lvl="0" marL="457200" rtl="0" algn="l">
              <a:spcBef>
                <a:spcPts val="0"/>
              </a:spcBef>
              <a:spcAft>
                <a:spcPts val="0"/>
              </a:spcAft>
              <a:buSzPts val="1400"/>
              <a:buChar char="●"/>
            </a:pPr>
            <a:r>
              <a:rPr lang="en"/>
              <a:t>Males have higher rates of suicide in every age category </a:t>
            </a:r>
            <a:endParaRPr/>
          </a:p>
          <a:p>
            <a:pPr indent="-317500" lvl="0" marL="457200" rtl="0" algn="l">
              <a:spcBef>
                <a:spcPts val="0"/>
              </a:spcBef>
              <a:spcAft>
                <a:spcPts val="0"/>
              </a:spcAft>
              <a:buSzPts val="1400"/>
              <a:buChar char="●"/>
            </a:pPr>
            <a:r>
              <a:rPr lang="en"/>
              <a:t>Older → higher rate both male and female</a:t>
            </a:r>
            <a:endParaRPr/>
          </a:p>
          <a:p>
            <a:pPr indent="0" lvl="0" marL="0" rtl="0" algn="l">
              <a:spcBef>
                <a:spcPts val="160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193225" y="772775"/>
            <a:ext cx="4472725" cy="2071125"/>
          </a:xfrm>
          <a:prstGeom prst="rect">
            <a:avLst/>
          </a:prstGeom>
          <a:noFill/>
          <a:ln>
            <a:noFill/>
          </a:ln>
        </p:spPr>
      </p:pic>
      <p:pic>
        <p:nvPicPr>
          <p:cNvPr id="74" name="Google Shape;74;p15"/>
          <p:cNvPicPr preferRelativeResize="0"/>
          <p:nvPr/>
        </p:nvPicPr>
        <p:blipFill>
          <a:blip r:embed="rId4">
            <a:alphaModFix/>
          </a:blip>
          <a:stretch>
            <a:fillRect/>
          </a:stretch>
        </p:blipFill>
        <p:spPr>
          <a:xfrm>
            <a:off x="268150" y="2737775"/>
            <a:ext cx="5567839" cy="2305125"/>
          </a:xfrm>
          <a:prstGeom prst="rect">
            <a:avLst/>
          </a:prstGeom>
          <a:noFill/>
          <a:ln>
            <a:noFill/>
          </a:ln>
        </p:spPr>
      </p:pic>
      <p:sp>
        <p:nvSpPr>
          <p:cNvPr id="75" name="Google Shape;75;p15"/>
          <p:cNvSpPr txBox="1"/>
          <p:nvPr/>
        </p:nvSpPr>
        <p:spPr>
          <a:xfrm>
            <a:off x="147773" y="2980225"/>
            <a:ext cx="1796700" cy="13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1816975" y="905175"/>
            <a:ext cx="127500" cy="114900"/>
          </a:xfrm>
          <a:prstGeom prst="flowChartConnector">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5"/>
          <p:cNvPicPr preferRelativeResize="0"/>
          <p:nvPr/>
        </p:nvPicPr>
        <p:blipFill>
          <a:blip r:embed="rId5">
            <a:alphaModFix/>
          </a:blip>
          <a:stretch>
            <a:fillRect/>
          </a:stretch>
        </p:blipFill>
        <p:spPr>
          <a:xfrm>
            <a:off x="5046264" y="2941975"/>
            <a:ext cx="1086376" cy="2100925"/>
          </a:xfrm>
          <a:prstGeom prst="rect">
            <a:avLst/>
          </a:prstGeom>
          <a:noFill/>
          <a:ln>
            <a:noFill/>
          </a:ln>
        </p:spPr>
      </p:pic>
      <p:pic>
        <p:nvPicPr>
          <p:cNvPr id="78" name="Google Shape;78;p15"/>
          <p:cNvPicPr preferRelativeResize="0"/>
          <p:nvPr/>
        </p:nvPicPr>
        <p:blipFill>
          <a:blip r:embed="rId6">
            <a:alphaModFix/>
          </a:blip>
          <a:stretch>
            <a:fillRect/>
          </a:stretch>
        </p:blipFill>
        <p:spPr>
          <a:xfrm>
            <a:off x="6262852" y="2843900"/>
            <a:ext cx="2627243" cy="219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213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View</a:t>
            </a:r>
            <a:endParaRPr/>
          </a:p>
        </p:txBody>
      </p:sp>
      <p:sp>
        <p:nvSpPr>
          <p:cNvPr id="84" name="Google Shape;84;p16"/>
          <p:cNvSpPr txBox="1"/>
          <p:nvPr>
            <p:ph idx="2" type="body"/>
          </p:nvPr>
        </p:nvSpPr>
        <p:spPr>
          <a:xfrm>
            <a:off x="458325" y="3781225"/>
            <a:ext cx="8374200" cy="101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-Light colors correspond to high suicide rates, darker colors are lower suicide rates.</a:t>
            </a:r>
            <a:endParaRPr/>
          </a:p>
          <a:p>
            <a:pPr indent="-57150" lvl="0" marL="57150" rtl="0" algn="l">
              <a:lnSpc>
                <a:spcPct val="100000"/>
              </a:lnSpc>
              <a:spcBef>
                <a:spcPts val="0"/>
              </a:spcBef>
              <a:spcAft>
                <a:spcPts val="0"/>
              </a:spcAft>
              <a:buNone/>
            </a:pPr>
            <a:r>
              <a:rPr lang="en"/>
              <a:t>-North and South America generally lower rates with some higher countries, Europe a mix and Asia with      some higher rates</a:t>
            </a:r>
            <a:endParaRPr/>
          </a:p>
          <a:p>
            <a:pPr indent="0" lvl="0" marL="0" rtl="0" algn="l">
              <a:lnSpc>
                <a:spcPct val="100000"/>
              </a:lnSpc>
              <a:spcBef>
                <a:spcPts val="0"/>
              </a:spcBef>
              <a:spcAft>
                <a:spcPts val="0"/>
              </a:spcAft>
              <a:buNone/>
            </a:pPr>
            <a:r>
              <a:rPr lang="en"/>
              <a:t>-Sparse data in Africa, parts of the Middle East and Southern Asia</a:t>
            </a:r>
            <a:endParaRPr/>
          </a:p>
          <a:p>
            <a:pPr indent="0" lvl="0" marL="0" rtl="0" algn="l">
              <a:spcBef>
                <a:spcPts val="0"/>
              </a:spcBef>
              <a:spcAft>
                <a:spcPts val="1600"/>
              </a:spcAft>
              <a:buNone/>
            </a:pPr>
            <a:r>
              <a:t/>
            </a:r>
            <a:endParaRPr/>
          </a:p>
        </p:txBody>
      </p:sp>
      <p:pic>
        <p:nvPicPr>
          <p:cNvPr id="85" name="Google Shape;85;p16"/>
          <p:cNvPicPr preferRelativeResize="0"/>
          <p:nvPr/>
        </p:nvPicPr>
        <p:blipFill>
          <a:blip r:embed="rId3">
            <a:alphaModFix/>
          </a:blip>
          <a:stretch>
            <a:fillRect/>
          </a:stretch>
        </p:blipFill>
        <p:spPr>
          <a:xfrm>
            <a:off x="311700" y="681325"/>
            <a:ext cx="7810951" cy="3225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Model, Big Conclusions</a:t>
            </a:r>
            <a:endParaRPr/>
          </a:p>
        </p:txBody>
      </p:sp>
      <p:sp>
        <p:nvSpPr>
          <p:cNvPr id="91" name="Google Shape;91;p17"/>
          <p:cNvSpPr txBox="1"/>
          <p:nvPr>
            <p:ph idx="2" type="body"/>
          </p:nvPr>
        </p:nvSpPr>
        <p:spPr>
          <a:xfrm>
            <a:off x="4832400" y="1152475"/>
            <a:ext cx="3999900" cy="349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t>Multiple linear </a:t>
            </a:r>
            <a:r>
              <a:rPr b="1" lang="en"/>
              <a:t>regression</a:t>
            </a:r>
            <a:r>
              <a:rPr b="1" lang="en"/>
              <a:t>:</a:t>
            </a:r>
            <a:endParaRPr b="1"/>
          </a:p>
          <a:p>
            <a:pPr indent="0" lvl="0" marL="0" rtl="0" algn="l">
              <a:lnSpc>
                <a:spcPct val="100000"/>
              </a:lnSpc>
              <a:spcBef>
                <a:spcPts val="1600"/>
              </a:spcBef>
              <a:spcAft>
                <a:spcPts val="0"/>
              </a:spcAft>
              <a:buNone/>
            </a:pPr>
            <a:r>
              <a:rPr lang="en"/>
              <a:t>R-Squared: 0.397</a:t>
            </a:r>
            <a:endParaRPr/>
          </a:p>
          <a:p>
            <a:pPr indent="0" lvl="0" marL="0" rtl="0" algn="l">
              <a:lnSpc>
                <a:spcPct val="100000"/>
              </a:lnSpc>
              <a:spcBef>
                <a:spcPts val="1600"/>
              </a:spcBef>
              <a:spcAft>
                <a:spcPts val="0"/>
              </a:spcAft>
              <a:buNone/>
            </a:pPr>
            <a:r>
              <a:rPr lang="en"/>
              <a:t>Males significantly increase the suicide rate</a:t>
            </a:r>
            <a:endParaRPr/>
          </a:p>
          <a:p>
            <a:pPr indent="0" lvl="0" marL="0" rtl="0" algn="l">
              <a:lnSpc>
                <a:spcPct val="100000"/>
              </a:lnSpc>
              <a:spcBef>
                <a:spcPts val="1600"/>
              </a:spcBef>
              <a:spcAft>
                <a:spcPts val="0"/>
              </a:spcAft>
              <a:buNone/>
            </a:pPr>
            <a:r>
              <a:rPr lang="en"/>
              <a:t>As age increases, so does suicide rate </a:t>
            </a:r>
            <a:endParaRPr/>
          </a:p>
          <a:p>
            <a:pPr indent="0" lvl="0" marL="0" rtl="0" algn="l">
              <a:lnSpc>
                <a:spcPct val="100000"/>
              </a:lnSpc>
              <a:spcBef>
                <a:spcPts val="1600"/>
              </a:spcBef>
              <a:spcAft>
                <a:spcPts val="0"/>
              </a:spcAft>
              <a:buNone/>
            </a:pPr>
            <a:r>
              <a:rPr lang="en"/>
              <a:t>Population</a:t>
            </a:r>
            <a:r>
              <a:rPr lang="en"/>
              <a:t> and </a:t>
            </a:r>
            <a:r>
              <a:rPr lang="en"/>
              <a:t>Civilian</a:t>
            </a:r>
            <a:r>
              <a:rPr lang="en"/>
              <a:t> firearm ownership rate slightly increase with suicide rate. </a:t>
            </a:r>
            <a:endParaRPr/>
          </a:p>
          <a:p>
            <a:pPr indent="0" lvl="0" marL="0" rtl="0" algn="l">
              <a:lnSpc>
                <a:spcPct val="100000"/>
              </a:lnSpc>
              <a:spcBef>
                <a:spcPts val="1600"/>
              </a:spcBef>
              <a:spcAft>
                <a:spcPts val="0"/>
              </a:spcAft>
              <a:buNone/>
            </a:pPr>
            <a:r>
              <a:rPr lang="en"/>
              <a:t>Southern Africa and Western Asia regions decrease the rate the most</a:t>
            </a:r>
            <a:endParaRPr/>
          </a:p>
          <a:p>
            <a:pPr indent="0" lvl="0" marL="0" rtl="0" algn="l">
              <a:lnSpc>
                <a:spcPct val="100000"/>
              </a:lnSpc>
              <a:spcBef>
                <a:spcPts val="1600"/>
              </a:spcBef>
              <a:spcAft>
                <a:spcPts val="0"/>
              </a:spcAft>
              <a:buNone/>
            </a:pPr>
            <a:r>
              <a:rPr lang="en"/>
              <a:t>Eastern Europe and Eastern Asia increase the suicide rate the most</a:t>
            </a:r>
            <a:endParaRPr/>
          </a:p>
          <a:p>
            <a:pPr indent="0" lvl="0" marL="0" rtl="0" algn="l">
              <a:spcBef>
                <a:spcPts val="1600"/>
              </a:spcBef>
              <a:spcAft>
                <a:spcPts val="1600"/>
              </a:spcAft>
              <a:buNone/>
            </a:pPr>
            <a:r>
              <a:t/>
            </a:r>
            <a:endParaRPr/>
          </a:p>
        </p:txBody>
      </p:sp>
      <p:pic>
        <p:nvPicPr>
          <p:cNvPr id="92" name="Google Shape;92;p17"/>
          <p:cNvPicPr preferRelativeResize="0"/>
          <p:nvPr/>
        </p:nvPicPr>
        <p:blipFill>
          <a:blip r:embed="rId3">
            <a:alphaModFix/>
          </a:blip>
          <a:stretch>
            <a:fillRect/>
          </a:stretch>
        </p:blipFill>
        <p:spPr>
          <a:xfrm>
            <a:off x="652725" y="1017725"/>
            <a:ext cx="3781575" cy="371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the US alone? </a:t>
            </a:r>
            <a:endParaRPr/>
          </a:p>
        </p:txBody>
      </p:sp>
      <p:sp>
        <p:nvSpPr>
          <p:cNvPr id="98" name="Google Shape;98;p18"/>
          <p:cNvSpPr txBox="1"/>
          <p:nvPr>
            <p:ph idx="1" type="body"/>
          </p:nvPr>
        </p:nvSpPr>
        <p:spPr>
          <a:xfrm>
            <a:off x="311700" y="1152475"/>
            <a:ext cx="3318300" cy="20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K-Means model</a:t>
            </a:r>
            <a:endParaRPr/>
          </a:p>
          <a:p>
            <a:pPr indent="0" lvl="0" marL="0" rtl="0" algn="l">
              <a:spcBef>
                <a:spcPts val="1600"/>
              </a:spcBef>
              <a:spcAft>
                <a:spcPts val="0"/>
              </a:spcAft>
              <a:buNone/>
            </a:pPr>
            <a:r>
              <a:rPr lang="en"/>
              <a:t>Subset to 2015</a:t>
            </a:r>
            <a:endParaRPr/>
          </a:p>
          <a:p>
            <a:pPr indent="0" lvl="0" marL="0" rtl="0" algn="l">
              <a:spcBef>
                <a:spcPts val="1600"/>
              </a:spcBef>
              <a:spcAft>
                <a:spcPts val="1600"/>
              </a:spcAft>
              <a:buNone/>
            </a:pPr>
            <a:r>
              <a:rPr lang="en"/>
              <a:t>Clustered using number of guns and percentage of internet accessibility, only.</a:t>
            </a:r>
            <a:endParaRPr/>
          </a:p>
        </p:txBody>
      </p:sp>
      <p:pic>
        <p:nvPicPr>
          <p:cNvPr id="99" name="Google Shape;99;p18"/>
          <p:cNvPicPr preferRelativeResize="0"/>
          <p:nvPr/>
        </p:nvPicPr>
        <p:blipFill>
          <a:blip r:embed="rId3">
            <a:alphaModFix/>
          </a:blip>
          <a:stretch>
            <a:fillRect/>
          </a:stretch>
        </p:blipFill>
        <p:spPr>
          <a:xfrm>
            <a:off x="3811050" y="3086875"/>
            <a:ext cx="5185800" cy="1928575"/>
          </a:xfrm>
          <a:prstGeom prst="rect">
            <a:avLst/>
          </a:prstGeom>
          <a:noFill/>
          <a:ln>
            <a:noFill/>
          </a:ln>
        </p:spPr>
      </p:pic>
      <p:pic>
        <p:nvPicPr>
          <p:cNvPr id="100" name="Google Shape;100;p18"/>
          <p:cNvPicPr preferRelativeResize="0"/>
          <p:nvPr/>
        </p:nvPicPr>
        <p:blipFill>
          <a:blip r:embed="rId4">
            <a:alphaModFix/>
          </a:blip>
          <a:stretch>
            <a:fillRect/>
          </a:stretch>
        </p:blipFill>
        <p:spPr>
          <a:xfrm>
            <a:off x="4099300" y="756425"/>
            <a:ext cx="4609300" cy="233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(alone) Far From Other Clusters</a:t>
            </a:r>
            <a:endParaRPr/>
          </a:p>
        </p:txBody>
      </p:sp>
      <p:pic>
        <p:nvPicPr>
          <p:cNvPr id="106" name="Google Shape;106;p19"/>
          <p:cNvPicPr preferRelativeResize="0"/>
          <p:nvPr/>
        </p:nvPicPr>
        <p:blipFill>
          <a:blip r:embed="rId3">
            <a:alphaModFix/>
          </a:blip>
          <a:stretch>
            <a:fillRect/>
          </a:stretch>
        </p:blipFill>
        <p:spPr>
          <a:xfrm>
            <a:off x="4832398" y="1152475"/>
            <a:ext cx="3681050" cy="3597201"/>
          </a:xfrm>
          <a:prstGeom prst="rect">
            <a:avLst/>
          </a:prstGeom>
          <a:noFill/>
          <a:ln>
            <a:noFill/>
          </a:ln>
        </p:spPr>
      </p:pic>
      <p:sp>
        <p:nvSpPr>
          <p:cNvPr id="107" name="Google Shape;107;p19"/>
          <p:cNvSpPr/>
          <p:nvPr/>
        </p:nvSpPr>
        <p:spPr>
          <a:xfrm rot="-2143">
            <a:off x="7814575" y="2984244"/>
            <a:ext cx="481200" cy="758700"/>
          </a:xfrm>
          <a:prstGeom prst="up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US</a:t>
            </a:r>
            <a:endParaRPr/>
          </a:p>
        </p:txBody>
      </p:sp>
      <p:pic>
        <p:nvPicPr>
          <p:cNvPr id="108" name="Google Shape;108;p19"/>
          <p:cNvPicPr preferRelativeResize="0"/>
          <p:nvPr/>
        </p:nvPicPr>
        <p:blipFill rotWithShape="1">
          <a:blip r:embed="rId4">
            <a:alphaModFix/>
          </a:blip>
          <a:srcRect b="10313" l="9812" r="0" t="0"/>
          <a:stretch/>
        </p:blipFill>
        <p:spPr>
          <a:xfrm>
            <a:off x="654500" y="1609675"/>
            <a:ext cx="3150000" cy="3416400"/>
          </a:xfrm>
          <a:prstGeom prst="rect">
            <a:avLst/>
          </a:prstGeom>
          <a:noFill/>
          <a:ln>
            <a:noFill/>
          </a:ln>
        </p:spPr>
      </p:pic>
      <p:graphicFrame>
        <p:nvGraphicFramePr>
          <p:cNvPr id="109" name="Google Shape;109;p19"/>
          <p:cNvGraphicFramePr/>
          <p:nvPr/>
        </p:nvGraphicFramePr>
        <p:xfrm>
          <a:off x="129525" y="1719900"/>
          <a:ext cx="3000000" cy="3000000"/>
        </p:xfrm>
        <a:graphic>
          <a:graphicData uri="http://schemas.openxmlformats.org/drawingml/2006/table">
            <a:tbl>
              <a:tblPr>
                <a:noFill/>
                <a:tableStyleId>{24E99DE3-1AC8-4D45-B87F-9FF490C11653}</a:tableStyleId>
              </a:tblPr>
              <a:tblGrid>
                <a:gridCol w="524975"/>
              </a:tblGrid>
              <a:tr h="518850">
                <a:tc>
                  <a:txBody>
                    <a:bodyPr/>
                    <a:lstStyle/>
                    <a:p>
                      <a:pPr indent="0" lvl="0" marL="0" rtl="0" algn="ctr">
                        <a:spcBef>
                          <a:spcPts val="0"/>
                        </a:spcBef>
                        <a:spcAft>
                          <a:spcPts val="0"/>
                        </a:spcAft>
                        <a:buNone/>
                      </a:pPr>
                      <a:r>
                        <a:rPr lang="en" sz="600"/>
                        <a:t>The Average Cluster</a:t>
                      </a:r>
                      <a:endParaRPr sz="600"/>
                    </a:p>
                  </a:txBody>
                  <a:tcPr marT="91425" marB="91425" marR="91425" marL="91425"/>
                </a:tc>
              </a:tr>
              <a:tr h="518850">
                <a:tc>
                  <a:txBody>
                    <a:bodyPr/>
                    <a:lstStyle/>
                    <a:p>
                      <a:pPr indent="0" lvl="0" marL="0" rtl="0" algn="ctr">
                        <a:spcBef>
                          <a:spcPts val="0"/>
                        </a:spcBef>
                        <a:spcAft>
                          <a:spcPts val="0"/>
                        </a:spcAft>
                        <a:buNone/>
                      </a:pPr>
                      <a:r>
                        <a:rPr lang="en" sz="600"/>
                        <a:t>High minus USA</a:t>
                      </a:r>
                      <a:endParaRPr sz="600"/>
                    </a:p>
                  </a:txBody>
                  <a:tcPr marT="91425" marB="91425" marR="91425" marL="91425"/>
                </a:tc>
              </a:tr>
              <a:tr h="518850">
                <a:tc>
                  <a:txBody>
                    <a:bodyPr/>
                    <a:lstStyle/>
                    <a:p>
                      <a:pPr indent="0" lvl="0" marL="0" rtl="0" algn="ctr">
                        <a:spcBef>
                          <a:spcPts val="0"/>
                        </a:spcBef>
                        <a:spcAft>
                          <a:spcPts val="0"/>
                        </a:spcAft>
                        <a:buNone/>
                      </a:pPr>
                      <a:r>
                        <a:rPr lang="en" sz="600"/>
                        <a:t>Guns, Internet, GDP</a:t>
                      </a:r>
                      <a:endParaRPr sz="600"/>
                    </a:p>
                  </a:txBody>
                  <a:tcPr marT="91425" marB="91425" marR="91425" marL="91425"/>
                </a:tc>
              </a:tr>
              <a:tr h="518850">
                <a:tc>
                  <a:txBody>
                    <a:bodyPr/>
                    <a:lstStyle/>
                    <a:p>
                      <a:pPr indent="0" lvl="0" marL="0" rtl="0" algn="ctr">
                        <a:spcBef>
                          <a:spcPts val="0"/>
                        </a:spcBef>
                        <a:spcAft>
                          <a:spcPts val="0"/>
                        </a:spcAft>
                        <a:buNone/>
                      </a:pPr>
                      <a:r>
                        <a:rPr lang="en" sz="600"/>
                        <a:t>Low, </a:t>
                      </a:r>
                      <a:br>
                        <a:rPr lang="en" sz="600"/>
                      </a:br>
                      <a:r>
                        <a:rPr lang="en" sz="600"/>
                        <a:t>Low,</a:t>
                      </a:r>
                      <a:br>
                        <a:rPr lang="en" sz="600"/>
                      </a:br>
                      <a:r>
                        <a:rPr lang="en" sz="600"/>
                        <a:t> low</a:t>
                      </a:r>
                      <a:endParaRPr sz="600"/>
                    </a:p>
                  </a:txBody>
                  <a:tcPr marT="91425" marB="91425" marR="91425" marL="91425"/>
                </a:tc>
              </a:tr>
            </a:tbl>
          </a:graphicData>
        </a:graphic>
      </p:graphicFrame>
      <p:sp>
        <p:nvSpPr>
          <p:cNvPr id="110" name="Google Shape;110;p19"/>
          <p:cNvSpPr txBox="1"/>
          <p:nvPr/>
        </p:nvSpPr>
        <p:spPr>
          <a:xfrm>
            <a:off x="730700" y="1359550"/>
            <a:ext cx="2594400" cy="2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Proxima Nova"/>
                <a:ea typeface="Proxima Nova"/>
                <a:cs typeface="Proxima Nova"/>
                <a:sym typeface="Proxima Nova"/>
              </a:rPr>
              <a:t>Heatmap by Cluster</a:t>
            </a:r>
            <a:endParaRPr sz="1200">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Rate of Suicide	</a:t>
            </a:r>
            <a:endParaRPr/>
          </a:p>
        </p:txBody>
      </p:sp>
      <p:sp>
        <p:nvSpPr>
          <p:cNvPr id="116" name="Google Shape;116;p20"/>
          <p:cNvSpPr txBox="1"/>
          <p:nvPr>
            <p:ph idx="1" type="body"/>
          </p:nvPr>
        </p:nvSpPr>
        <p:spPr>
          <a:xfrm>
            <a:off x="311700" y="1152475"/>
            <a:ext cx="4313700" cy="34626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
              <a:t>Random Forest</a:t>
            </a:r>
            <a:endParaRPr/>
          </a:p>
          <a:p>
            <a:pPr indent="-317500" lvl="0" marL="457200" rtl="0" algn="l">
              <a:lnSpc>
                <a:spcPct val="200000"/>
              </a:lnSpc>
              <a:spcBef>
                <a:spcPts val="0"/>
              </a:spcBef>
              <a:spcAft>
                <a:spcPts val="0"/>
              </a:spcAft>
              <a:buSzPts val="1400"/>
              <a:buChar char="●"/>
            </a:pPr>
            <a:r>
              <a:rPr lang="en"/>
              <a:t>Base RMSE = 19 (suicides/100k)</a:t>
            </a:r>
            <a:endParaRPr/>
          </a:p>
          <a:p>
            <a:pPr indent="-317500" lvl="0" marL="457200" rtl="0" algn="l">
              <a:lnSpc>
                <a:spcPct val="200000"/>
              </a:lnSpc>
              <a:spcBef>
                <a:spcPts val="0"/>
              </a:spcBef>
              <a:spcAft>
                <a:spcPts val="0"/>
              </a:spcAft>
              <a:buSzPts val="1400"/>
              <a:buChar char="●"/>
            </a:pPr>
            <a:r>
              <a:rPr lang="en"/>
              <a:t>Model without age or sex</a:t>
            </a:r>
            <a:r>
              <a:rPr lang="en" sz="1300"/>
              <a:t>*</a:t>
            </a:r>
            <a:r>
              <a:rPr lang="en"/>
              <a:t> RMSE = 12</a:t>
            </a:r>
            <a:endParaRPr/>
          </a:p>
          <a:p>
            <a:pPr indent="-317500" lvl="0" marL="457200" rtl="0" algn="l">
              <a:lnSpc>
                <a:spcPct val="200000"/>
              </a:lnSpc>
              <a:spcBef>
                <a:spcPts val="0"/>
              </a:spcBef>
              <a:spcAft>
                <a:spcPts val="0"/>
              </a:spcAft>
              <a:buSzPts val="1400"/>
              <a:buChar char="●"/>
            </a:pPr>
            <a:r>
              <a:rPr lang="en"/>
              <a:t>Model with age and sex RMSE = 7</a:t>
            </a:r>
            <a:endParaRPr/>
          </a:p>
          <a:p>
            <a:pPr indent="-317500" lvl="0" marL="457200" rtl="0" algn="l">
              <a:lnSpc>
                <a:spcPct val="200000"/>
              </a:lnSpc>
              <a:spcBef>
                <a:spcPts val="0"/>
              </a:spcBef>
              <a:spcAft>
                <a:spcPts val="0"/>
              </a:spcAft>
              <a:buSzPts val="1400"/>
              <a:buChar char="●"/>
            </a:pPr>
            <a:r>
              <a:rPr lang="en"/>
              <a:t>Struggles with low population countries </a:t>
            </a:r>
            <a:endParaRPr/>
          </a:p>
          <a:p>
            <a:pPr indent="-304800" lvl="1" marL="914400" rtl="0" algn="l">
              <a:lnSpc>
                <a:spcPct val="200000"/>
              </a:lnSpc>
              <a:spcBef>
                <a:spcPts val="0"/>
              </a:spcBef>
              <a:spcAft>
                <a:spcPts val="0"/>
              </a:spcAft>
              <a:buSzPts val="1200"/>
              <a:buChar char="○"/>
            </a:pPr>
            <a:r>
              <a:rPr lang="en"/>
              <a:t>1 suicides / 500 people → 200 suicides/100k</a:t>
            </a:r>
            <a:endParaRPr/>
          </a:p>
          <a:p>
            <a:pPr indent="-304800" lvl="1" marL="914400" rtl="0" algn="l">
              <a:lnSpc>
                <a:spcPct val="200000"/>
              </a:lnSpc>
              <a:spcBef>
                <a:spcPts val="0"/>
              </a:spcBef>
              <a:spcAft>
                <a:spcPts val="0"/>
              </a:spcAft>
              <a:buSzPts val="1200"/>
              <a:buChar char="○"/>
            </a:pPr>
            <a:r>
              <a:rPr lang="en"/>
              <a:t>2 suicides / 500 people → 400 suicides/100k</a:t>
            </a:r>
            <a:endParaRPr/>
          </a:p>
        </p:txBody>
      </p:sp>
      <p:pic>
        <p:nvPicPr>
          <p:cNvPr id="117" name="Google Shape;117;p20"/>
          <p:cNvPicPr preferRelativeResize="0"/>
          <p:nvPr/>
        </p:nvPicPr>
        <p:blipFill>
          <a:blip r:embed="rId3">
            <a:alphaModFix/>
          </a:blip>
          <a:stretch>
            <a:fillRect/>
          </a:stretch>
        </p:blipFill>
        <p:spPr>
          <a:xfrm>
            <a:off x="4394400" y="1244275"/>
            <a:ext cx="4742700" cy="3085560"/>
          </a:xfrm>
          <a:prstGeom prst="rect">
            <a:avLst/>
          </a:prstGeom>
          <a:noFill/>
          <a:ln>
            <a:noFill/>
          </a:ln>
        </p:spPr>
      </p:pic>
      <p:sp>
        <p:nvSpPr>
          <p:cNvPr id="118" name="Google Shape;118;p20"/>
          <p:cNvSpPr txBox="1"/>
          <p:nvPr/>
        </p:nvSpPr>
        <p:spPr>
          <a:xfrm>
            <a:off x="170225" y="4733350"/>
            <a:ext cx="5335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latin typeface="Proxima Nova"/>
                <a:ea typeface="Proxima Nova"/>
                <a:cs typeface="Proxima Nova"/>
                <a:sym typeface="Proxima Nova"/>
              </a:rPr>
              <a:t>*</a:t>
            </a:r>
            <a:r>
              <a:rPr lang="en" sz="700"/>
              <a:t>year, population, civilianFirearmsPer100Persons, civilianFirearmsCount, InternetUsers, Rank, Percentage</a:t>
            </a:r>
            <a:endParaRPr sz="700"/>
          </a:p>
          <a:p>
            <a:pPr indent="0" lvl="0" marL="0" rtl="0" algn="l">
              <a:spcBef>
                <a:spcPts val="0"/>
              </a:spcBef>
              <a:spcAft>
                <a:spcPts val="0"/>
              </a:spcAft>
              <a:buNone/>
            </a:pPr>
            <a:r>
              <a:rPr lang="en" sz="700"/>
              <a:t> Max depth = 16; max features = auto (sqrt)</a:t>
            </a:r>
            <a:endParaRPr sz="700"/>
          </a:p>
          <a:p>
            <a:pPr indent="0" lvl="0" marL="0" rtl="0" algn="l">
              <a:spcBef>
                <a:spcPts val="0"/>
              </a:spcBef>
              <a:spcAft>
                <a:spcPts val="0"/>
              </a:spcAft>
              <a:buNone/>
            </a:pPr>
            <a:r>
              <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a:t>
            </a:r>
            <a:r>
              <a:rPr lang="en"/>
              <a:t> </a:t>
            </a:r>
            <a:endParaRPr/>
          </a:p>
        </p:txBody>
      </p:sp>
      <p:sp>
        <p:nvSpPr>
          <p:cNvPr id="124" name="Google Shape;124;p21"/>
          <p:cNvSpPr txBox="1"/>
          <p:nvPr>
            <p:ph idx="2" type="body"/>
          </p:nvPr>
        </p:nvSpPr>
        <p:spPr>
          <a:xfrm>
            <a:off x="311700" y="1180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throughout the data analysis and modeling, the prevailing factors and metrics that determine the suicide rate are age and sex. As age increases, agnostic of sex and other factors, the suicide rate also increases with the older age groups having </a:t>
            </a:r>
            <a:r>
              <a:rPr lang="en"/>
              <a:t>significantly</a:t>
            </a:r>
            <a:r>
              <a:rPr lang="en"/>
              <a:t> higher rates. The rate also </a:t>
            </a:r>
            <a:r>
              <a:rPr lang="en"/>
              <a:t>significantly</a:t>
            </a:r>
            <a:r>
              <a:rPr lang="en"/>
              <a:t> increases if you are a male. </a:t>
            </a:r>
            <a:endParaRPr/>
          </a:p>
          <a:p>
            <a:pPr indent="0" lvl="0" marL="0" rtl="0" algn="l">
              <a:spcBef>
                <a:spcPts val="1600"/>
              </a:spcBef>
              <a:spcAft>
                <a:spcPts val="1600"/>
              </a:spcAft>
              <a:buNone/>
            </a:pPr>
            <a:r>
              <a:rPr lang="en"/>
              <a:t>As a result, it will be important to look at factors that affect both the male and elder population </a:t>
            </a:r>
            <a:r>
              <a:rPr lang="en"/>
              <a:t>propensity</a:t>
            </a:r>
            <a:r>
              <a:rPr lang="en"/>
              <a:t> to commit suicide. It will be important that countries around the world focus their efforts on understanding this problem and commit resources to help prevent such tragic events.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