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39" r:id="rId1"/>
  </p:sldMasterIdLst>
  <p:notesMasterIdLst>
    <p:notesMasterId r:id="rId16"/>
  </p:notesMasterIdLst>
  <p:sldIdLst>
    <p:sldId id="256" r:id="rId2"/>
    <p:sldId id="263" r:id="rId3"/>
    <p:sldId id="266" r:id="rId4"/>
    <p:sldId id="257" r:id="rId5"/>
    <p:sldId id="264" r:id="rId6"/>
    <p:sldId id="267" r:id="rId7"/>
    <p:sldId id="268" r:id="rId8"/>
    <p:sldId id="269" r:id="rId9"/>
    <p:sldId id="270" r:id="rId10"/>
    <p:sldId id="271" r:id="rId11"/>
    <p:sldId id="259" r:id="rId12"/>
    <p:sldId id="260" r:id="rId13"/>
    <p:sldId id="272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sh Delcamp" initials="ND" lastIdx="1" clrIdx="0">
    <p:extLst>
      <p:ext uri="{19B8F6BF-5375-455C-9EA6-DF929625EA0E}">
        <p15:presenceInfo xmlns:p15="http://schemas.microsoft.com/office/powerpoint/2012/main" userId="Nash Delcam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48F5F9-9DCC-4D10-A997-35A991E2A05A}" v="493" dt="2019-03-13T03:55:50.354"/>
    <p1510:client id="{9EBF752B-116E-49AB-B25D-E9DF6272EB3E}" v="4" dt="2019-03-13T23:05:21.489"/>
    <p1510:client id="{6B9AAE03-57E0-4376-AD40-E3243BDA72CC}" v="394" dt="2019-03-14T00:57:15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EB7ABD-5497-40DE-A73B-1ED120FFD1A3}" type="doc">
      <dgm:prSet loTypeId="urn:microsoft.com/office/officeart/2005/8/layout/vProcess5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0AEA5C-016D-4023-9B92-8D0029C2CFA9}">
      <dgm:prSet phldrT="[Text]"/>
      <dgm:spPr/>
      <dgm:t>
        <a:bodyPr/>
        <a:lstStyle/>
        <a:p>
          <a:r>
            <a:rPr lang="en-US" dirty="0"/>
            <a:t>Obtained slightly better accuracy than the linear model due to the tree based model approach</a:t>
          </a:r>
        </a:p>
      </dgm:t>
    </dgm:pt>
    <dgm:pt modelId="{F92C8D7A-6BB2-4A90-AA72-9717BAB5A3EC}" type="parTrans" cxnId="{51CCA5C6-C5D6-431C-9065-3B7F6890E5AD}">
      <dgm:prSet/>
      <dgm:spPr/>
      <dgm:t>
        <a:bodyPr/>
        <a:lstStyle/>
        <a:p>
          <a:endParaRPr lang="en-US"/>
        </a:p>
      </dgm:t>
    </dgm:pt>
    <dgm:pt modelId="{935D0AEB-7933-494E-BD21-3336EB54B373}" type="sibTrans" cxnId="{51CCA5C6-C5D6-431C-9065-3B7F6890E5AD}">
      <dgm:prSet/>
      <dgm:spPr/>
      <dgm:t>
        <a:bodyPr/>
        <a:lstStyle/>
        <a:p>
          <a:endParaRPr lang="en-US"/>
        </a:p>
      </dgm:t>
    </dgm:pt>
    <dgm:pt modelId="{BA91C8BA-0038-46DF-B1C7-CCC8AF1624B1}">
      <dgm:prSet/>
      <dgm:spPr/>
      <dgm:t>
        <a:bodyPr/>
        <a:lstStyle/>
        <a:p>
          <a:r>
            <a:rPr lang="en-US"/>
            <a:t>Adjusted R-squared: 0.3311</a:t>
          </a:r>
        </a:p>
      </dgm:t>
    </dgm:pt>
    <dgm:pt modelId="{538DB86C-0D21-4828-AB8E-37D6D5BD6CD1}" type="parTrans" cxnId="{3A1D1ACE-ECE2-48FE-9D12-A6D342E3969A}">
      <dgm:prSet/>
      <dgm:spPr/>
      <dgm:t>
        <a:bodyPr/>
        <a:lstStyle/>
        <a:p>
          <a:endParaRPr lang="en-US"/>
        </a:p>
      </dgm:t>
    </dgm:pt>
    <dgm:pt modelId="{6018B449-00C7-49A8-AC18-CDDC0EF5808F}" type="sibTrans" cxnId="{3A1D1ACE-ECE2-48FE-9D12-A6D342E3969A}">
      <dgm:prSet/>
      <dgm:spPr/>
      <dgm:t>
        <a:bodyPr/>
        <a:lstStyle/>
        <a:p>
          <a:endParaRPr lang="en-US"/>
        </a:p>
      </dgm:t>
    </dgm:pt>
    <dgm:pt modelId="{C8DCDCDE-323F-45F3-A48F-F7A84C5D6A4C}">
      <dgm:prSet/>
      <dgm:spPr/>
      <dgm:t>
        <a:bodyPr/>
        <a:lstStyle/>
        <a:p>
          <a:r>
            <a:rPr lang="en-US"/>
            <a:t>RMSE of test data:  2.69</a:t>
          </a:r>
        </a:p>
      </dgm:t>
    </dgm:pt>
    <dgm:pt modelId="{7750BC54-4508-43C9-B814-8EAEA38281DA}" type="parTrans" cxnId="{096E5217-206A-414E-8675-4D91D5FB6DB3}">
      <dgm:prSet/>
      <dgm:spPr/>
      <dgm:t>
        <a:bodyPr/>
        <a:lstStyle/>
        <a:p>
          <a:endParaRPr lang="en-US"/>
        </a:p>
      </dgm:t>
    </dgm:pt>
    <dgm:pt modelId="{5CC80B7F-14AA-457B-A145-CC4A8949881E}" type="sibTrans" cxnId="{096E5217-206A-414E-8675-4D91D5FB6DB3}">
      <dgm:prSet/>
      <dgm:spPr/>
      <dgm:t>
        <a:bodyPr/>
        <a:lstStyle/>
        <a:p>
          <a:endParaRPr lang="en-US"/>
        </a:p>
      </dgm:t>
    </dgm:pt>
    <dgm:pt modelId="{042CD14D-079C-49A6-974F-ED14E6CBB263}">
      <dgm:prSet/>
      <dgm:spPr/>
      <dgm:t>
        <a:bodyPr/>
        <a:lstStyle/>
        <a:p>
          <a:r>
            <a:rPr lang="en-US"/>
            <a:t>SSE of test data: 1375.54</a:t>
          </a:r>
        </a:p>
      </dgm:t>
    </dgm:pt>
    <dgm:pt modelId="{AD0757FC-CD53-48EE-AA3F-DEDA39E02512}" type="parTrans" cxnId="{89DB9CDE-C51B-4128-85B6-FE05C6B1A38E}">
      <dgm:prSet/>
      <dgm:spPr/>
      <dgm:t>
        <a:bodyPr/>
        <a:lstStyle/>
        <a:p>
          <a:endParaRPr lang="en-US"/>
        </a:p>
      </dgm:t>
    </dgm:pt>
    <dgm:pt modelId="{AAFADB09-CBA3-4342-A324-21BFC8D4AEE8}" type="sibTrans" cxnId="{89DB9CDE-C51B-4128-85B6-FE05C6B1A38E}">
      <dgm:prSet/>
      <dgm:spPr/>
      <dgm:t>
        <a:bodyPr/>
        <a:lstStyle/>
        <a:p>
          <a:endParaRPr lang="en-US"/>
        </a:p>
      </dgm:t>
    </dgm:pt>
    <dgm:pt modelId="{16B8451B-9B28-4DF6-815C-55AF8E6100CC}" type="pres">
      <dgm:prSet presAssocID="{CAEB7ABD-5497-40DE-A73B-1ED120FFD1A3}" presName="outerComposite" presStyleCnt="0">
        <dgm:presLayoutVars>
          <dgm:chMax val="5"/>
          <dgm:dir/>
          <dgm:resizeHandles val="exact"/>
        </dgm:presLayoutVars>
      </dgm:prSet>
      <dgm:spPr/>
    </dgm:pt>
    <dgm:pt modelId="{34516148-7C02-49FD-BB8B-2596A3B7B8A7}" type="pres">
      <dgm:prSet presAssocID="{CAEB7ABD-5497-40DE-A73B-1ED120FFD1A3}" presName="dummyMaxCanvas" presStyleCnt="0">
        <dgm:presLayoutVars/>
      </dgm:prSet>
      <dgm:spPr/>
    </dgm:pt>
    <dgm:pt modelId="{3A5E9D51-217E-452D-BE88-ABA866679BFA}" type="pres">
      <dgm:prSet presAssocID="{CAEB7ABD-5497-40DE-A73B-1ED120FFD1A3}" presName="FourNodes_1" presStyleLbl="node1" presStyleIdx="0" presStyleCnt="4">
        <dgm:presLayoutVars>
          <dgm:bulletEnabled val="1"/>
        </dgm:presLayoutVars>
      </dgm:prSet>
      <dgm:spPr/>
    </dgm:pt>
    <dgm:pt modelId="{DECC2700-1A06-486D-9618-D6FD5FAC5064}" type="pres">
      <dgm:prSet presAssocID="{CAEB7ABD-5497-40DE-A73B-1ED120FFD1A3}" presName="FourNodes_2" presStyleLbl="node1" presStyleIdx="1" presStyleCnt="4">
        <dgm:presLayoutVars>
          <dgm:bulletEnabled val="1"/>
        </dgm:presLayoutVars>
      </dgm:prSet>
      <dgm:spPr/>
    </dgm:pt>
    <dgm:pt modelId="{74A9D0C3-3C1A-4A56-9A77-2CEDDBC3B918}" type="pres">
      <dgm:prSet presAssocID="{CAEB7ABD-5497-40DE-A73B-1ED120FFD1A3}" presName="FourNodes_3" presStyleLbl="node1" presStyleIdx="2" presStyleCnt="4">
        <dgm:presLayoutVars>
          <dgm:bulletEnabled val="1"/>
        </dgm:presLayoutVars>
      </dgm:prSet>
      <dgm:spPr/>
    </dgm:pt>
    <dgm:pt modelId="{EF172F91-D62D-4A27-BB6D-87E5554E8139}" type="pres">
      <dgm:prSet presAssocID="{CAEB7ABD-5497-40DE-A73B-1ED120FFD1A3}" presName="FourNodes_4" presStyleLbl="node1" presStyleIdx="3" presStyleCnt="4">
        <dgm:presLayoutVars>
          <dgm:bulletEnabled val="1"/>
        </dgm:presLayoutVars>
      </dgm:prSet>
      <dgm:spPr/>
    </dgm:pt>
    <dgm:pt modelId="{94D23563-6C44-4ABB-A585-098A0DBD4E01}" type="pres">
      <dgm:prSet presAssocID="{CAEB7ABD-5497-40DE-A73B-1ED120FFD1A3}" presName="FourConn_1-2" presStyleLbl="fgAccFollowNode1" presStyleIdx="0" presStyleCnt="3" custAng="10800000" custLinFactNeighborX="-10887" custLinFactNeighborY="85537">
        <dgm:presLayoutVars>
          <dgm:bulletEnabled val="1"/>
        </dgm:presLayoutVars>
      </dgm:prSet>
      <dgm:spPr/>
    </dgm:pt>
    <dgm:pt modelId="{D23A2F71-30D2-4A2B-9603-696668046C3F}" type="pres">
      <dgm:prSet presAssocID="{CAEB7ABD-5497-40DE-A73B-1ED120FFD1A3}" presName="FourConn_2-3" presStyleLbl="fgAccFollowNode1" presStyleIdx="1" presStyleCnt="3" custLinFactNeighborX="-4119" custLinFactNeighborY="92360">
        <dgm:presLayoutVars>
          <dgm:bulletEnabled val="1"/>
        </dgm:presLayoutVars>
      </dgm:prSet>
      <dgm:spPr/>
    </dgm:pt>
    <dgm:pt modelId="{380D9A93-9EEE-41D7-818F-672A57709898}" type="pres">
      <dgm:prSet presAssocID="{CAEB7ABD-5497-40DE-A73B-1ED120FFD1A3}" presName="FourConn_3-4" presStyleLbl="fgAccFollowNode1" presStyleIdx="2" presStyleCnt="3" custLinFactNeighborX="20596" custLinFactNeighborY="90623">
        <dgm:presLayoutVars>
          <dgm:bulletEnabled val="1"/>
        </dgm:presLayoutVars>
      </dgm:prSet>
      <dgm:spPr/>
    </dgm:pt>
    <dgm:pt modelId="{6BC6B9DF-B77C-4389-98A6-4AAC1719A898}" type="pres">
      <dgm:prSet presAssocID="{CAEB7ABD-5497-40DE-A73B-1ED120FFD1A3}" presName="FourNodes_1_text" presStyleLbl="node1" presStyleIdx="3" presStyleCnt="4">
        <dgm:presLayoutVars>
          <dgm:bulletEnabled val="1"/>
        </dgm:presLayoutVars>
      </dgm:prSet>
      <dgm:spPr/>
    </dgm:pt>
    <dgm:pt modelId="{4BC19827-56B3-4EEB-802D-2A061EB113E3}" type="pres">
      <dgm:prSet presAssocID="{CAEB7ABD-5497-40DE-A73B-1ED120FFD1A3}" presName="FourNodes_2_text" presStyleLbl="node1" presStyleIdx="3" presStyleCnt="4">
        <dgm:presLayoutVars>
          <dgm:bulletEnabled val="1"/>
        </dgm:presLayoutVars>
      </dgm:prSet>
      <dgm:spPr/>
    </dgm:pt>
    <dgm:pt modelId="{6729A424-D75D-4CF2-8320-559563E6C54C}" type="pres">
      <dgm:prSet presAssocID="{CAEB7ABD-5497-40DE-A73B-1ED120FFD1A3}" presName="FourNodes_3_text" presStyleLbl="node1" presStyleIdx="3" presStyleCnt="4">
        <dgm:presLayoutVars>
          <dgm:bulletEnabled val="1"/>
        </dgm:presLayoutVars>
      </dgm:prSet>
      <dgm:spPr/>
    </dgm:pt>
    <dgm:pt modelId="{073BA8D0-7053-438D-BC9C-DE61A6C4B795}" type="pres">
      <dgm:prSet presAssocID="{CAEB7ABD-5497-40DE-A73B-1ED120FFD1A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5FF1C12-E574-440F-A9EF-7918C254DEED}" type="presOf" srcId="{C8DCDCDE-323F-45F3-A48F-F7A84C5D6A4C}" destId="{6729A424-D75D-4CF2-8320-559563E6C54C}" srcOrd="1" destOrd="0" presId="urn:microsoft.com/office/officeart/2005/8/layout/vProcess5"/>
    <dgm:cxn modelId="{096E5217-206A-414E-8675-4D91D5FB6DB3}" srcId="{CAEB7ABD-5497-40DE-A73B-1ED120FFD1A3}" destId="{C8DCDCDE-323F-45F3-A48F-F7A84C5D6A4C}" srcOrd="2" destOrd="0" parTransId="{7750BC54-4508-43C9-B814-8EAEA38281DA}" sibTransId="{5CC80B7F-14AA-457B-A145-CC4A8949881E}"/>
    <dgm:cxn modelId="{BB71C620-6B3A-4495-945B-DA84DE6A4AB5}" type="presOf" srcId="{C40AEA5C-016D-4023-9B92-8D0029C2CFA9}" destId="{6BC6B9DF-B77C-4389-98A6-4AAC1719A898}" srcOrd="1" destOrd="0" presId="urn:microsoft.com/office/officeart/2005/8/layout/vProcess5"/>
    <dgm:cxn modelId="{C549233E-D4E0-41C2-92A4-15B28C883A0D}" type="presOf" srcId="{CAEB7ABD-5497-40DE-A73B-1ED120FFD1A3}" destId="{16B8451B-9B28-4DF6-815C-55AF8E6100CC}" srcOrd="0" destOrd="0" presId="urn:microsoft.com/office/officeart/2005/8/layout/vProcess5"/>
    <dgm:cxn modelId="{ACCC345F-F517-4897-941C-20F7FC904A56}" type="presOf" srcId="{6018B449-00C7-49A8-AC18-CDDC0EF5808F}" destId="{D23A2F71-30D2-4A2B-9603-696668046C3F}" srcOrd="0" destOrd="0" presId="urn:microsoft.com/office/officeart/2005/8/layout/vProcess5"/>
    <dgm:cxn modelId="{9AF8C941-23B7-4D5E-9ED2-5BE6E7F0E378}" type="presOf" srcId="{935D0AEB-7933-494E-BD21-3336EB54B373}" destId="{94D23563-6C44-4ABB-A585-098A0DBD4E01}" srcOrd="0" destOrd="0" presId="urn:microsoft.com/office/officeart/2005/8/layout/vProcess5"/>
    <dgm:cxn modelId="{B1951F59-154E-479A-BF9F-F1B694FA12C1}" type="presOf" srcId="{BA91C8BA-0038-46DF-B1C7-CCC8AF1624B1}" destId="{DECC2700-1A06-486D-9618-D6FD5FAC5064}" srcOrd="0" destOrd="0" presId="urn:microsoft.com/office/officeart/2005/8/layout/vProcess5"/>
    <dgm:cxn modelId="{5AFBE19F-4214-4010-BF5B-AF332A761FF3}" type="presOf" srcId="{042CD14D-079C-49A6-974F-ED14E6CBB263}" destId="{073BA8D0-7053-438D-BC9C-DE61A6C4B795}" srcOrd="1" destOrd="0" presId="urn:microsoft.com/office/officeart/2005/8/layout/vProcess5"/>
    <dgm:cxn modelId="{66FA19AD-6A14-4BCF-B243-98EFB09A2EB2}" type="presOf" srcId="{C40AEA5C-016D-4023-9B92-8D0029C2CFA9}" destId="{3A5E9D51-217E-452D-BE88-ABA866679BFA}" srcOrd="0" destOrd="0" presId="urn:microsoft.com/office/officeart/2005/8/layout/vProcess5"/>
    <dgm:cxn modelId="{51CCA5C6-C5D6-431C-9065-3B7F6890E5AD}" srcId="{CAEB7ABD-5497-40DE-A73B-1ED120FFD1A3}" destId="{C40AEA5C-016D-4023-9B92-8D0029C2CFA9}" srcOrd="0" destOrd="0" parTransId="{F92C8D7A-6BB2-4A90-AA72-9717BAB5A3EC}" sibTransId="{935D0AEB-7933-494E-BD21-3336EB54B373}"/>
    <dgm:cxn modelId="{3A1D1ACE-ECE2-48FE-9D12-A6D342E3969A}" srcId="{CAEB7ABD-5497-40DE-A73B-1ED120FFD1A3}" destId="{BA91C8BA-0038-46DF-B1C7-CCC8AF1624B1}" srcOrd="1" destOrd="0" parTransId="{538DB86C-0D21-4828-AB8E-37D6D5BD6CD1}" sibTransId="{6018B449-00C7-49A8-AC18-CDDC0EF5808F}"/>
    <dgm:cxn modelId="{89DB9CDE-C51B-4128-85B6-FE05C6B1A38E}" srcId="{CAEB7ABD-5497-40DE-A73B-1ED120FFD1A3}" destId="{042CD14D-079C-49A6-974F-ED14E6CBB263}" srcOrd="3" destOrd="0" parTransId="{AD0757FC-CD53-48EE-AA3F-DEDA39E02512}" sibTransId="{AAFADB09-CBA3-4342-A324-21BFC8D4AEE8}"/>
    <dgm:cxn modelId="{164944E0-33EE-4629-9EBC-4DF6BD61D736}" type="presOf" srcId="{C8DCDCDE-323F-45F3-A48F-F7A84C5D6A4C}" destId="{74A9D0C3-3C1A-4A56-9A77-2CEDDBC3B918}" srcOrd="0" destOrd="0" presId="urn:microsoft.com/office/officeart/2005/8/layout/vProcess5"/>
    <dgm:cxn modelId="{4D6F8FE6-4792-4D06-81D6-16F3945E62DE}" type="presOf" srcId="{042CD14D-079C-49A6-974F-ED14E6CBB263}" destId="{EF172F91-D62D-4A27-BB6D-87E5554E8139}" srcOrd="0" destOrd="0" presId="urn:microsoft.com/office/officeart/2005/8/layout/vProcess5"/>
    <dgm:cxn modelId="{ACEC25EE-A97A-48F3-AB36-E73486091804}" type="presOf" srcId="{5CC80B7F-14AA-457B-A145-CC4A8949881E}" destId="{380D9A93-9EEE-41D7-818F-672A57709898}" srcOrd="0" destOrd="0" presId="urn:microsoft.com/office/officeart/2005/8/layout/vProcess5"/>
    <dgm:cxn modelId="{48D73DF0-C642-4DE7-9950-DEEBC79C3100}" type="presOf" srcId="{BA91C8BA-0038-46DF-B1C7-CCC8AF1624B1}" destId="{4BC19827-56B3-4EEB-802D-2A061EB113E3}" srcOrd="1" destOrd="0" presId="urn:microsoft.com/office/officeart/2005/8/layout/vProcess5"/>
    <dgm:cxn modelId="{D929565F-BEF0-4495-9AE4-792498F624CD}" type="presParOf" srcId="{16B8451B-9B28-4DF6-815C-55AF8E6100CC}" destId="{34516148-7C02-49FD-BB8B-2596A3B7B8A7}" srcOrd="0" destOrd="0" presId="urn:microsoft.com/office/officeart/2005/8/layout/vProcess5"/>
    <dgm:cxn modelId="{A4684827-2265-4012-860C-628367DFF03C}" type="presParOf" srcId="{16B8451B-9B28-4DF6-815C-55AF8E6100CC}" destId="{3A5E9D51-217E-452D-BE88-ABA866679BFA}" srcOrd="1" destOrd="0" presId="urn:microsoft.com/office/officeart/2005/8/layout/vProcess5"/>
    <dgm:cxn modelId="{2F0F92F8-19E8-45B6-B45F-99DDA6314882}" type="presParOf" srcId="{16B8451B-9B28-4DF6-815C-55AF8E6100CC}" destId="{DECC2700-1A06-486D-9618-D6FD5FAC5064}" srcOrd="2" destOrd="0" presId="urn:microsoft.com/office/officeart/2005/8/layout/vProcess5"/>
    <dgm:cxn modelId="{E79F582A-4600-4007-8474-9121E286B69D}" type="presParOf" srcId="{16B8451B-9B28-4DF6-815C-55AF8E6100CC}" destId="{74A9D0C3-3C1A-4A56-9A77-2CEDDBC3B918}" srcOrd="3" destOrd="0" presId="urn:microsoft.com/office/officeart/2005/8/layout/vProcess5"/>
    <dgm:cxn modelId="{10C04003-8612-4F73-8325-12E3D00BC833}" type="presParOf" srcId="{16B8451B-9B28-4DF6-815C-55AF8E6100CC}" destId="{EF172F91-D62D-4A27-BB6D-87E5554E8139}" srcOrd="4" destOrd="0" presId="urn:microsoft.com/office/officeart/2005/8/layout/vProcess5"/>
    <dgm:cxn modelId="{FD1F8F12-40F2-40CF-B750-0FB6F02166CF}" type="presParOf" srcId="{16B8451B-9B28-4DF6-815C-55AF8E6100CC}" destId="{94D23563-6C44-4ABB-A585-098A0DBD4E01}" srcOrd="5" destOrd="0" presId="urn:microsoft.com/office/officeart/2005/8/layout/vProcess5"/>
    <dgm:cxn modelId="{EA949A54-66D7-4DB7-9E00-8845F986E71A}" type="presParOf" srcId="{16B8451B-9B28-4DF6-815C-55AF8E6100CC}" destId="{D23A2F71-30D2-4A2B-9603-696668046C3F}" srcOrd="6" destOrd="0" presId="urn:microsoft.com/office/officeart/2005/8/layout/vProcess5"/>
    <dgm:cxn modelId="{0FE1149D-EBFC-486D-9D97-C158773CAE63}" type="presParOf" srcId="{16B8451B-9B28-4DF6-815C-55AF8E6100CC}" destId="{380D9A93-9EEE-41D7-818F-672A57709898}" srcOrd="7" destOrd="0" presId="urn:microsoft.com/office/officeart/2005/8/layout/vProcess5"/>
    <dgm:cxn modelId="{22BF3B50-5417-4332-9FB7-BF5AB35C0029}" type="presParOf" srcId="{16B8451B-9B28-4DF6-815C-55AF8E6100CC}" destId="{6BC6B9DF-B77C-4389-98A6-4AAC1719A898}" srcOrd="8" destOrd="0" presId="urn:microsoft.com/office/officeart/2005/8/layout/vProcess5"/>
    <dgm:cxn modelId="{5594BCDB-F74C-4175-B8FF-4D078CD661A7}" type="presParOf" srcId="{16B8451B-9B28-4DF6-815C-55AF8E6100CC}" destId="{4BC19827-56B3-4EEB-802D-2A061EB113E3}" srcOrd="9" destOrd="0" presId="urn:microsoft.com/office/officeart/2005/8/layout/vProcess5"/>
    <dgm:cxn modelId="{02CF8475-2B9D-465A-B945-E20F76A742C6}" type="presParOf" srcId="{16B8451B-9B28-4DF6-815C-55AF8E6100CC}" destId="{6729A424-D75D-4CF2-8320-559563E6C54C}" srcOrd="10" destOrd="0" presId="urn:microsoft.com/office/officeart/2005/8/layout/vProcess5"/>
    <dgm:cxn modelId="{049062E1-4EE4-4990-9044-A2201FF37A3B}" type="presParOf" srcId="{16B8451B-9B28-4DF6-815C-55AF8E6100CC}" destId="{073BA8D0-7053-438D-BC9C-DE61A6C4B79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E9D51-217E-452D-BE88-ABA866679BFA}">
      <dsp:nvSpPr>
        <dsp:cNvPr id="0" name=""/>
        <dsp:cNvSpPr/>
      </dsp:nvSpPr>
      <dsp:spPr>
        <a:xfrm>
          <a:off x="0" y="0"/>
          <a:ext cx="7157232" cy="9230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Obtained slightly better accuracy than the linear model due to the tree based model approach</a:t>
          </a:r>
        </a:p>
      </dsp:txBody>
      <dsp:txXfrm>
        <a:off x="27034" y="27034"/>
        <a:ext cx="6083243" cy="868937"/>
      </dsp:txXfrm>
    </dsp:sp>
    <dsp:sp modelId="{DECC2700-1A06-486D-9618-D6FD5FAC5064}">
      <dsp:nvSpPr>
        <dsp:cNvPr id="0" name=""/>
        <dsp:cNvSpPr/>
      </dsp:nvSpPr>
      <dsp:spPr>
        <a:xfrm>
          <a:off x="599418" y="1090825"/>
          <a:ext cx="7157232" cy="923005"/>
        </a:xfrm>
        <a:prstGeom prst="roundRect">
          <a:avLst>
            <a:gd name="adj" fmla="val 10000"/>
          </a:avLst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Adjusted R-squared: 0.3311</a:t>
          </a:r>
        </a:p>
      </dsp:txBody>
      <dsp:txXfrm>
        <a:off x="626452" y="1117859"/>
        <a:ext cx="5903792" cy="868937"/>
      </dsp:txXfrm>
    </dsp:sp>
    <dsp:sp modelId="{74A9D0C3-3C1A-4A56-9A77-2CEDDBC3B918}">
      <dsp:nvSpPr>
        <dsp:cNvPr id="0" name=""/>
        <dsp:cNvSpPr/>
      </dsp:nvSpPr>
      <dsp:spPr>
        <a:xfrm>
          <a:off x="1189889" y="2181650"/>
          <a:ext cx="7157232" cy="923005"/>
        </a:xfrm>
        <a:prstGeom prst="roundRect">
          <a:avLst>
            <a:gd name="adj" fmla="val 10000"/>
          </a:avLst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RMSE of test data:  2.69</a:t>
          </a:r>
        </a:p>
      </dsp:txBody>
      <dsp:txXfrm>
        <a:off x="1216923" y="2208684"/>
        <a:ext cx="5912739" cy="868937"/>
      </dsp:txXfrm>
    </dsp:sp>
    <dsp:sp modelId="{EF172F91-D62D-4A27-BB6D-87E5554E8139}">
      <dsp:nvSpPr>
        <dsp:cNvPr id="0" name=""/>
        <dsp:cNvSpPr/>
      </dsp:nvSpPr>
      <dsp:spPr>
        <a:xfrm>
          <a:off x="1789308" y="3272475"/>
          <a:ext cx="7157232" cy="923005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SSE of test data: 1375.54</a:t>
          </a:r>
        </a:p>
      </dsp:txBody>
      <dsp:txXfrm>
        <a:off x="1816342" y="3299509"/>
        <a:ext cx="5903792" cy="868937"/>
      </dsp:txXfrm>
    </dsp:sp>
    <dsp:sp modelId="{94D23563-6C44-4ABB-A585-098A0DBD4E01}">
      <dsp:nvSpPr>
        <dsp:cNvPr id="0" name=""/>
        <dsp:cNvSpPr/>
      </dsp:nvSpPr>
      <dsp:spPr>
        <a:xfrm rot="10800000">
          <a:off x="6491962" y="1220121"/>
          <a:ext cx="599953" cy="599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626951" y="1368609"/>
        <a:ext cx="329975" cy="451465"/>
      </dsp:txXfrm>
    </dsp:sp>
    <dsp:sp modelId="{D23A2F71-30D2-4A2B-9603-696668046C3F}">
      <dsp:nvSpPr>
        <dsp:cNvPr id="0" name=""/>
        <dsp:cNvSpPr/>
      </dsp:nvSpPr>
      <dsp:spPr>
        <a:xfrm>
          <a:off x="7131985" y="2351880"/>
          <a:ext cx="599953" cy="599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3014507"/>
            <a:satOff val="29"/>
            <a:lumOff val="232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266974" y="2351880"/>
        <a:ext cx="329975" cy="451465"/>
      </dsp:txXfrm>
    </dsp:sp>
    <dsp:sp modelId="{380D9A93-9EEE-41D7-818F-672A57709898}">
      <dsp:nvSpPr>
        <dsp:cNvPr id="0" name=""/>
        <dsp:cNvSpPr/>
      </dsp:nvSpPr>
      <dsp:spPr>
        <a:xfrm>
          <a:off x="7870735" y="3432284"/>
          <a:ext cx="599953" cy="599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005724" y="3432284"/>
        <a:ext cx="329975" cy="451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4D5A8-BDD8-4C6D-9245-62A0EEA8A20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1FF22-AD15-42DF-9B4A-E46B95C9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2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712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09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899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998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938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24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65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53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71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5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28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5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5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2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0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0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5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45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  <p:sldLayoutId id="2147484152" r:id="rId13"/>
    <p:sldLayoutId id="2147484153" r:id="rId14"/>
    <p:sldLayoutId id="2147484154" r:id="rId15"/>
    <p:sldLayoutId id="2147484155" r:id="rId16"/>
    <p:sldLayoutId id="214748415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dnuggets.com/2015/04/top-10-r-packages-kaggle.htm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2.png"/><Relationship Id="rId7" Type="http://schemas.openxmlformats.org/officeDocument/2006/relationships/diagramData" Target="../diagrams/data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11" Type="http://schemas.microsoft.com/office/2007/relationships/diagramDrawing" Target="../diagrams/drawing1.xml"/><Relationship Id="rId5" Type="http://schemas.openxmlformats.org/officeDocument/2006/relationships/hyperlink" Target="https://www.frontiersin.org/articles/10.3389/fnagi.2017.00329" TargetMode="External"/><Relationship Id="rId10" Type="http://schemas.openxmlformats.org/officeDocument/2006/relationships/diagramColors" Target="../diagrams/colors1.xml"/><Relationship Id="rId4" Type="http://schemas.openxmlformats.org/officeDocument/2006/relationships/hyperlink" Target="http://dimensionless.in/introduction-to-random-forest/" TargetMode="External"/><Relationship Id="rId9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A3DE-24F6-438E-815C-E34BCB68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Student Alcohol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03138-C978-4641-B9F1-6EC19A306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0241" y="6120713"/>
            <a:ext cx="3252289" cy="57252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1200"/>
              <a:t>MAR653 - Marketing Analytics</a:t>
            </a:r>
          </a:p>
          <a:p>
            <a:pPr algn="r"/>
            <a:r>
              <a:rPr lang="en-US" sz="1200"/>
              <a:t>SPRING 2019</a:t>
            </a:r>
          </a:p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2E9DF4-0BE4-4499-B479-A13AB897EA2F}"/>
              </a:ext>
            </a:extLst>
          </p:cNvPr>
          <p:cNvSpPr txBox="1">
            <a:spLocks/>
          </p:cNvSpPr>
          <p:nvPr/>
        </p:nvSpPr>
        <p:spPr>
          <a:xfrm>
            <a:off x="129345" y="5255740"/>
            <a:ext cx="4582698" cy="14375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Group B:</a:t>
            </a:r>
          </a:p>
          <a:p>
            <a:r>
              <a:rPr lang="en-US"/>
              <a:t>Alex Balter</a:t>
            </a:r>
          </a:p>
          <a:p>
            <a:r>
              <a:rPr lang="en-US"/>
              <a:t>Nash Delcamp</a:t>
            </a:r>
          </a:p>
          <a:p>
            <a:r>
              <a:rPr lang="en-US"/>
              <a:t>Rayden Soriano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0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6B7FDC-AD36-4E38-98E7-6CD32BE8EF84}"/>
              </a:ext>
            </a:extLst>
          </p:cNvPr>
          <p:cNvSpPr txBox="1"/>
          <p:nvPr/>
        </p:nvSpPr>
        <p:spPr>
          <a:xfrm>
            <a:off x="2874729" y="23457"/>
            <a:ext cx="66216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Logistic Regression – Initial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B3BA0-10E9-43BD-BB59-DC3FE30043BD}"/>
              </a:ext>
            </a:extLst>
          </p:cNvPr>
          <p:cNvSpPr txBox="1"/>
          <p:nvPr/>
        </p:nvSpPr>
        <p:spPr>
          <a:xfrm>
            <a:off x="2003695" y="537871"/>
            <a:ext cx="836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predict whether a student has the potential for Alcohol Abuse?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094B-F915-4D34-B862-7CA877E74FD4}"/>
              </a:ext>
            </a:extLst>
          </p:cNvPr>
          <p:cNvSpPr txBox="1"/>
          <p:nvPr/>
        </p:nvSpPr>
        <p:spPr>
          <a:xfrm>
            <a:off x="112842" y="982919"/>
            <a:ext cx="692613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Data Process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“Alcoholic” was defined as a rating of 4 or 5 on the survey scale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yielded 853 Non-Alcoholics and 106 Potential Alcoholics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and Testing Data were created with an 80% - 20% split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split was done to maintain the proportions of Non-Alcoholics and Alcoholics within both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Upsampling</a:t>
            </a:r>
            <a:r>
              <a:rPr lang="en-US" dirty="0"/>
              <a:t>” was performed on training data to correct class imbalance.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9793DB-DE81-45B7-B5A5-2430D20103E6}"/>
              </a:ext>
            </a:extLst>
          </p:cNvPr>
          <p:cNvSpPr txBox="1"/>
          <p:nvPr/>
        </p:nvSpPr>
        <p:spPr>
          <a:xfrm>
            <a:off x="435694" y="5529790"/>
            <a:ext cx="20553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Initial Results</a:t>
            </a:r>
            <a:br>
              <a:rPr lang="en-US" sz="2400" b="1" dirty="0"/>
            </a:br>
            <a:r>
              <a:rPr lang="en-US" b="1" dirty="0"/>
              <a:t>77% Accuracy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409" r="18117"/>
          <a:stretch/>
        </p:blipFill>
        <p:spPr>
          <a:xfrm>
            <a:off x="7427759" y="982919"/>
            <a:ext cx="4254749" cy="55697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866" y="5213619"/>
            <a:ext cx="3163859" cy="137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4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65" y="5186179"/>
            <a:ext cx="2277673" cy="9849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6B7FDC-AD36-4E38-98E7-6CD32BE8EF84}"/>
              </a:ext>
            </a:extLst>
          </p:cNvPr>
          <p:cNvSpPr txBox="1"/>
          <p:nvPr/>
        </p:nvSpPr>
        <p:spPr>
          <a:xfrm>
            <a:off x="3379553" y="65096"/>
            <a:ext cx="62311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Logistic Regression – Final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094B-F915-4D34-B862-7CA877E74FD4}"/>
              </a:ext>
            </a:extLst>
          </p:cNvPr>
          <p:cNvSpPr txBox="1"/>
          <p:nvPr/>
        </p:nvSpPr>
        <p:spPr>
          <a:xfrm>
            <a:off x="4678765" y="720054"/>
            <a:ext cx="484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Insignificant variables were removed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69F8F-ED02-4796-BFAC-37BB25667C69}"/>
              </a:ext>
            </a:extLst>
          </p:cNvPr>
          <p:cNvSpPr txBox="1"/>
          <p:nvPr/>
        </p:nvSpPr>
        <p:spPr>
          <a:xfrm>
            <a:off x="3790950" y="5558445"/>
            <a:ext cx="179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 rate (83%)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4FF990D-18EA-4717-B380-FD54E54C0157}"/>
              </a:ext>
            </a:extLst>
          </p:cNvPr>
          <p:cNvSpPr/>
          <p:nvPr/>
        </p:nvSpPr>
        <p:spPr>
          <a:xfrm>
            <a:off x="3549034" y="5653166"/>
            <a:ext cx="241916" cy="42132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817A84-0573-4BC5-A76C-DF32362C907A}"/>
              </a:ext>
            </a:extLst>
          </p:cNvPr>
          <p:cNvSpPr txBox="1"/>
          <p:nvPr/>
        </p:nvSpPr>
        <p:spPr>
          <a:xfrm>
            <a:off x="1511714" y="6325023"/>
            <a:ext cx="347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False Positive rate (65%)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2BB8D8-C714-456D-BD26-A71365FDD23E}"/>
              </a:ext>
            </a:extLst>
          </p:cNvPr>
          <p:cNvSpPr txBox="1"/>
          <p:nvPr/>
        </p:nvSpPr>
        <p:spPr>
          <a:xfrm>
            <a:off x="79899" y="5221025"/>
            <a:ext cx="1584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Overall Accuracy 78.5%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595313-E3BE-403D-A78C-732ECFCA8BCC}"/>
              </a:ext>
            </a:extLst>
          </p:cNvPr>
          <p:cNvSpPr txBox="1"/>
          <p:nvPr/>
        </p:nvSpPr>
        <p:spPr>
          <a:xfrm>
            <a:off x="5842548" y="4570697"/>
            <a:ext cx="5810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has a decent </a:t>
            </a:r>
            <a:r>
              <a:rPr lang="en-US" b="1" dirty="0"/>
              <a:t>sensitivity</a:t>
            </a:r>
            <a:r>
              <a:rPr lang="en-US" dirty="0"/>
              <a:t> (identifying true positives), but also has a </a:t>
            </a:r>
            <a:r>
              <a:rPr lang="en-US" b="1" dirty="0"/>
              <a:t>high false positive rate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trade-off may be preferable if being used to identify children prone to alcohol abuse for preventative intervention.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6472" r="11491"/>
          <a:stretch/>
        </p:blipFill>
        <p:spPr>
          <a:xfrm>
            <a:off x="152354" y="783510"/>
            <a:ext cx="4120110" cy="4261984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9C1DD11A-53EC-402E-ACBB-56A15916E633}"/>
              </a:ext>
            </a:extLst>
          </p:cNvPr>
          <p:cNvSpPr/>
          <p:nvPr/>
        </p:nvSpPr>
        <p:spPr>
          <a:xfrm rot="5400000">
            <a:off x="3052907" y="5806157"/>
            <a:ext cx="179224" cy="780919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55245"/>
              </p:ext>
            </p:extLst>
          </p:nvPr>
        </p:nvGraphicFramePr>
        <p:xfrm>
          <a:off x="4469864" y="1238154"/>
          <a:ext cx="7463419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930">
                  <a:extLst>
                    <a:ext uri="{9D8B030D-6E8A-4147-A177-3AD203B41FA5}">
                      <a16:colId xmlns:a16="http://schemas.microsoft.com/office/drawing/2014/main" val="466924384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017760386"/>
                    </a:ext>
                  </a:extLst>
                </a:gridCol>
                <a:gridCol w="5405384">
                  <a:extLst>
                    <a:ext uri="{9D8B030D-6E8A-4147-A177-3AD203B41FA5}">
                      <a16:colId xmlns:a16="http://schemas.microsoft.com/office/drawing/2014/main" val="2759175149"/>
                    </a:ext>
                  </a:extLst>
                </a:gridCol>
              </a:tblGrid>
              <a:tr h="329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Coef</a:t>
                      </a:r>
                      <a:r>
                        <a:rPr lang="en-US" sz="1600" b="1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Finding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240673"/>
                  </a:ext>
                </a:extLst>
              </a:tr>
              <a:tr h="3298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SexM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2.438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Being Male </a:t>
                      </a:r>
                      <a:r>
                        <a:rPr lang="en-US" sz="1600" b="1" dirty="0"/>
                        <a:t>increases</a:t>
                      </a:r>
                      <a:r>
                        <a:rPr lang="en-US" sz="1600" dirty="0"/>
                        <a:t> chances for alcohol</a:t>
                      </a:r>
                      <a:r>
                        <a:rPr lang="en-US" sz="1600" baseline="0" dirty="0"/>
                        <a:t> abuse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566779"/>
                  </a:ext>
                </a:extLst>
              </a:tr>
              <a:tr h="3298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PstatusT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-1.470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Parents still living together </a:t>
                      </a:r>
                      <a:r>
                        <a:rPr lang="en-US" sz="1600" b="1" dirty="0"/>
                        <a:t>decreases</a:t>
                      </a:r>
                      <a:r>
                        <a:rPr lang="en-US" sz="1600" dirty="0"/>
                        <a:t> chances for alcoholism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337784"/>
                  </a:ext>
                </a:extLst>
              </a:tr>
              <a:tr h="3298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Mjobhealth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-1.949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 mother with a job in the health care field </a:t>
                      </a:r>
                      <a:r>
                        <a:rPr lang="en-US" sz="1600" b="1" dirty="0"/>
                        <a:t>decreases</a:t>
                      </a:r>
                      <a:r>
                        <a:rPr lang="en-US" sz="1600" dirty="0"/>
                        <a:t> chances for alcoholism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885931"/>
                  </a:ext>
                </a:extLst>
              </a:tr>
              <a:tr h="3298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famrel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-0.612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quality family relationship </a:t>
                      </a:r>
                      <a:r>
                        <a:rPr lang="en-US" sz="1600" b="1" dirty="0"/>
                        <a:t>decreases</a:t>
                      </a:r>
                      <a:r>
                        <a:rPr lang="en-US" sz="1600" dirty="0"/>
                        <a:t> chances for alcohol abuse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75861"/>
                  </a:ext>
                </a:extLst>
              </a:tr>
              <a:tr h="3298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goout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Going out a lot with friends </a:t>
                      </a:r>
                      <a:r>
                        <a:rPr lang="en-US" sz="1600" b="1" dirty="0"/>
                        <a:t>increases</a:t>
                      </a:r>
                      <a:r>
                        <a:rPr lang="en-US" sz="1600" dirty="0"/>
                        <a:t> chances for alcohol abuse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68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73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6B7FDC-AD36-4E38-98E7-6CD32BE8EF84}"/>
              </a:ext>
            </a:extLst>
          </p:cNvPr>
          <p:cNvSpPr txBox="1"/>
          <p:nvPr/>
        </p:nvSpPr>
        <p:spPr>
          <a:xfrm>
            <a:off x="3751244" y="98168"/>
            <a:ext cx="44537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Ordinal Logistic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094B-F915-4D34-B862-7CA877E74FD4}"/>
              </a:ext>
            </a:extLst>
          </p:cNvPr>
          <p:cNvSpPr txBox="1"/>
          <p:nvPr/>
        </p:nvSpPr>
        <p:spPr>
          <a:xfrm>
            <a:off x="769644" y="646556"/>
            <a:ext cx="10220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Ordinal Logistic Regression will attempt to predict the probability of class membership within an ordinal variable.  In our case, this was the self-rated Alcohol Consumption on the scale of 1 – 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6094B-F915-4D34-B862-7CA877E74FD4}"/>
              </a:ext>
            </a:extLst>
          </p:cNvPr>
          <p:cNvSpPr txBox="1"/>
          <p:nvPr/>
        </p:nvSpPr>
        <p:spPr>
          <a:xfrm>
            <a:off x="184632" y="1660079"/>
            <a:ext cx="907366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Data Process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Same training and testing data from logistic regression were used.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Training data was “</a:t>
            </a:r>
            <a:r>
              <a:rPr lang="en-US" dirty="0" err="1"/>
              <a:t>upsampled</a:t>
            </a:r>
            <a:r>
              <a:rPr lang="en-US" dirty="0"/>
              <a:t>” in order to balance classes (1, 2, 3, 4, 5).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Insignificant variables were removed from initial model.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2076"/>
          <a:stretch/>
        </p:blipFill>
        <p:spPr>
          <a:xfrm>
            <a:off x="392902" y="3314700"/>
            <a:ext cx="2885295" cy="14926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75069" y="3430420"/>
            <a:ext cx="3516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results were unattractive, but predicted value was converted using same &gt;= 4 logic…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10142"/>
          <a:stretch/>
        </p:blipFill>
        <p:spPr>
          <a:xfrm>
            <a:off x="8524027" y="5078649"/>
            <a:ext cx="2890080" cy="11105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74624" y="5265860"/>
            <a:ext cx="2530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Leading to very similar results from logistic regression.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3344872" y="4042603"/>
            <a:ext cx="473047" cy="26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968503" y="5778922"/>
            <a:ext cx="473047" cy="26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922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AD68-36D3-485F-BE34-79BBD4B4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in Logistic Predictions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B46E2A4-41B5-4A5A-B953-F06B79D2C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007505"/>
              </p:ext>
            </p:extLst>
          </p:nvPr>
        </p:nvGraphicFramePr>
        <p:xfrm>
          <a:off x="655321" y="1962151"/>
          <a:ext cx="5050154" cy="157162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637079">
                  <a:extLst>
                    <a:ext uri="{9D8B030D-6E8A-4147-A177-3AD203B41FA5}">
                      <a16:colId xmlns:a16="http://schemas.microsoft.com/office/drawing/2014/main" val="558954697"/>
                    </a:ext>
                  </a:extLst>
                </a:gridCol>
                <a:gridCol w="1135719">
                  <a:extLst>
                    <a:ext uri="{9D8B030D-6E8A-4147-A177-3AD203B41FA5}">
                      <a16:colId xmlns:a16="http://schemas.microsoft.com/office/drawing/2014/main" val="1502140174"/>
                    </a:ext>
                  </a:extLst>
                </a:gridCol>
                <a:gridCol w="761440">
                  <a:extLst>
                    <a:ext uri="{9D8B030D-6E8A-4147-A177-3AD203B41FA5}">
                      <a16:colId xmlns:a16="http://schemas.microsoft.com/office/drawing/2014/main" val="731876320"/>
                    </a:ext>
                  </a:extLst>
                </a:gridCol>
                <a:gridCol w="754476">
                  <a:extLst>
                    <a:ext uri="{9D8B030D-6E8A-4147-A177-3AD203B41FA5}">
                      <a16:colId xmlns:a16="http://schemas.microsoft.com/office/drawing/2014/main" val="2260376585"/>
                    </a:ext>
                  </a:extLst>
                </a:gridCol>
                <a:gridCol w="761440">
                  <a:extLst>
                    <a:ext uri="{9D8B030D-6E8A-4147-A177-3AD203B41FA5}">
                      <a16:colId xmlns:a16="http://schemas.microsoft.com/office/drawing/2014/main" val="3435773397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Cluster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5098247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Prediction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3780773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</a:rPr>
                        <a:t>0.55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0.29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7714169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0.45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0.71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66148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122FEF3-157F-40BC-871F-D5D637D86600}"/>
              </a:ext>
            </a:extLst>
          </p:cNvPr>
          <p:cNvSpPr txBox="1"/>
          <p:nvPr/>
        </p:nvSpPr>
        <p:spPr>
          <a:xfrm>
            <a:off x="7009447" y="2518112"/>
            <a:ext cx="3286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Clusters </a:t>
            </a:r>
            <a:r>
              <a:rPr lang="en-US" sz="2000" b="1" dirty="0">
                <a:solidFill>
                  <a:srgbClr val="FF0000"/>
                </a:solidFill>
              </a:rPr>
              <a:t>2 &amp; 4 </a:t>
            </a:r>
            <a:r>
              <a:rPr lang="en-US" sz="2000" dirty="0"/>
              <a:t>are the clusters with greater alcohol consumption.</a:t>
            </a:r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D4556CEF-E017-4232-BA5A-486B8A5DFE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957288"/>
              </p:ext>
            </p:extLst>
          </p:nvPr>
        </p:nvGraphicFramePr>
        <p:xfrm>
          <a:off x="5905500" y="4404588"/>
          <a:ext cx="5334000" cy="150485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874474">
                  <a:extLst>
                    <a:ext uri="{9D8B030D-6E8A-4147-A177-3AD203B41FA5}">
                      <a16:colId xmlns:a16="http://schemas.microsoft.com/office/drawing/2014/main" val="558954697"/>
                    </a:ext>
                  </a:extLst>
                </a:gridCol>
                <a:gridCol w="1070247">
                  <a:extLst>
                    <a:ext uri="{9D8B030D-6E8A-4147-A177-3AD203B41FA5}">
                      <a16:colId xmlns:a16="http://schemas.microsoft.com/office/drawing/2014/main" val="1502140174"/>
                    </a:ext>
                  </a:extLst>
                </a:gridCol>
                <a:gridCol w="717544">
                  <a:extLst>
                    <a:ext uri="{9D8B030D-6E8A-4147-A177-3AD203B41FA5}">
                      <a16:colId xmlns:a16="http://schemas.microsoft.com/office/drawing/2014/main" val="731876320"/>
                    </a:ext>
                  </a:extLst>
                </a:gridCol>
                <a:gridCol w="710982">
                  <a:extLst>
                    <a:ext uri="{9D8B030D-6E8A-4147-A177-3AD203B41FA5}">
                      <a16:colId xmlns:a16="http://schemas.microsoft.com/office/drawing/2014/main" val="2260376585"/>
                    </a:ext>
                  </a:extLst>
                </a:gridCol>
                <a:gridCol w="960753">
                  <a:extLst>
                    <a:ext uri="{9D8B030D-6E8A-4147-A177-3AD203B41FA5}">
                      <a16:colId xmlns:a16="http://schemas.microsoft.com/office/drawing/2014/main" val="3435773397"/>
                    </a:ext>
                  </a:extLst>
                </a:gridCol>
              </a:tblGrid>
              <a:tr h="2500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Ordinal Logistic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Cluster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5098247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Prediction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3780773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0.58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0.32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7714169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0.42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0.68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661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76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4886A-9FC8-43E9-9569-5EC84A78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Data Source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9B05-B210-4EE2-BBC5-1BA233D09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UCI Machine Learning. (2017). Student Alcohol Consumption: Social, gender and study data from secondary school students. Retrieved from Kaggle.com: https://www.kaggle.com/uciml/student-alcohol-consumption/home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2531A9-45BE-4505-BE03-C6FD2002B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48452" y="3562395"/>
            <a:ext cx="6153586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85486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664FB3-702A-4916-B089-E26D27B888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9091" t="231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4F571EA7-BDC6-4E6F-A47A-B5D39E5E7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CBED5-68D7-45C2-9BC1-8C24FCE4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931" y="295728"/>
            <a:ext cx="6557921" cy="767688"/>
          </a:xfrm>
        </p:spPr>
        <p:txBody>
          <a:bodyPr anchor="b">
            <a:normAutofit/>
          </a:bodyPr>
          <a:lstStyle/>
          <a:p>
            <a:r>
              <a:rPr lang="en-US" sz="2800"/>
              <a:t>Overview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526152D8-615F-4A5A-886D-E14B136C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39A1-3D61-4E38-BDE5-1CD8A591B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932" y="1447800"/>
            <a:ext cx="6557921" cy="480059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A survey dataset which includes information regarding student alcohol consumption.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dataset consists of many family and lifestyle related variables including weekday and weekend alcohol intake (scale from 1-5).  Also included are variables related to school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8366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825D-7116-4EC9-A83D-D7EB1822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31" y="400911"/>
            <a:ext cx="3521359" cy="336776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Introduction to the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026BAD-CA56-4740-9C1D-0FB8F259E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61646"/>
              </p:ext>
            </p:extLst>
          </p:nvPr>
        </p:nvGraphicFramePr>
        <p:xfrm>
          <a:off x="4582662" y="1273011"/>
          <a:ext cx="7222691" cy="234128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123287">
                  <a:extLst>
                    <a:ext uri="{9D8B030D-6E8A-4147-A177-3AD203B41FA5}">
                      <a16:colId xmlns:a16="http://schemas.microsoft.com/office/drawing/2014/main" val="1636977060"/>
                    </a:ext>
                  </a:extLst>
                </a:gridCol>
                <a:gridCol w="726022">
                  <a:extLst>
                    <a:ext uri="{9D8B030D-6E8A-4147-A177-3AD203B41FA5}">
                      <a16:colId xmlns:a16="http://schemas.microsoft.com/office/drawing/2014/main" val="1083590535"/>
                    </a:ext>
                  </a:extLst>
                </a:gridCol>
                <a:gridCol w="524898">
                  <a:extLst>
                    <a:ext uri="{9D8B030D-6E8A-4147-A177-3AD203B41FA5}">
                      <a16:colId xmlns:a16="http://schemas.microsoft.com/office/drawing/2014/main" val="2932029231"/>
                    </a:ext>
                  </a:extLst>
                </a:gridCol>
                <a:gridCol w="808140">
                  <a:extLst>
                    <a:ext uri="{9D8B030D-6E8A-4147-A177-3AD203B41FA5}">
                      <a16:colId xmlns:a16="http://schemas.microsoft.com/office/drawing/2014/main" val="1621562220"/>
                    </a:ext>
                  </a:extLst>
                </a:gridCol>
                <a:gridCol w="690381">
                  <a:extLst>
                    <a:ext uri="{9D8B030D-6E8A-4147-A177-3AD203B41FA5}">
                      <a16:colId xmlns:a16="http://schemas.microsoft.com/office/drawing/2014/main" val="3394871683"/>
                    </a:ext>
                  </a:extLst>
                </a:gridCol>
                <a:gridCol w="819359">
                  <a:extLst>
                    <a:ext uri="{9D8B030D-6E8A-4147-A177-3AD203B41FA5}">
                      <a16:colId xmlns:a16="http://schemas.microsoft.com/office/drawing/2014/main" val="4173913997"/>
                    </a:ext>
                  </a:extLst>
                </a:gridCol>
                <a:gridCol w="865564">
                  <a:extLst>
                    <a:ext uri="{9D8B030D-6E8A-4147-A177-3AD203B41FA5}">
                      <a16:colId xmlns:a16="http://schemas.microsoft.com/office/drawing/2014/main" val="1494270970"/>
                    </a:ext>
                  </a:extLst>
                </a:gridCol>
                <a:gridCol w="790463">
                  <a:extLst>
                    <a:ext uri="{9D8B030D-6E8A-4147-A177-3AD203B41FA5}">
                      <a16:colId xmlns:a16="http://schemas.microsoft.com/office/drawing/2014/main" val="3702051240"/>
                    </a:ext>
                  </a:extLst>
                </a:gridCol>
                <a:gridCol w="874577">
                  <a:extLst>
                    <a:ext uri="{9D8B030D-6E8A-4147-A177-3AD203B41FA5}">
                      <a16:colId xmlns:a16="http://schemas.microsoft.com/office/drawing/2014/main" val="404003341"/>
                    </a:ext>
                  </a:extLst>
                </a:gridCol>
              </a:tblGrid>
              <a:tr h="629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guardian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school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address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Famsize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Pstatus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activities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internet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romantic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extLst>
                  <a:ext uri="{0D108BD9-81ED-4DB2-BD59-A6C34878D82A}">
                    <a16:rowId xmlns:a16="http://schemas.microsoft.com/office/drawing/2014/main" val="2988478199"/>
                  </a:ext>
                </a:extLst>
              </a:tr>
              <a:tr h="539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Father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219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GP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699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541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Rural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268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&gt;3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677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Apart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114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482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204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616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extLst>
                  <a:ext uri="{0D108BD9-81ED-4DB2-BD59-A6C34878D82A}">
                    <a16:rowId xmlns:a16="http://schemas.microsoft.com/office/drawing/2014/main" val="2690430098"/>
                  </a:ext>
                </a:extLst>
              </a:tr>
              <a:tr h="539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Mother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671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MS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260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418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Urban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691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&lt;3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282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Together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845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755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343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extLst>
                  <a:ext uri="{0D108BD9-81ED-4DB2-BD59-A6C34878D82A}">
                    <a16:rowId xmlns:a16="http://schemas.microsoft.com/office/drawing/2014/main" val="3589770869"/>
                  </a:ext>
                </a:extLst>
              </a:tr>
              <a:tr h="631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Other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86" marR="2486" marT="2486" marB="0" anchor="ctr"/>
                </a:tc>
                <a:extLst>
                  <a:ext uri="{0D108BD9-81ED-4DB2-BD59-A6C34878D82A}">
                    <a16:rowId xmlns:a16="http://schemas.microsoft.com/office/drawing/2014/main" val="21034625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C21C99-84C3-4CB7-9A54-B7275E97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53766"/>
              </p:ext>
            </p:extLst>
          </p:nvPr>
        </p:nvGraphicFramePr>
        <p:xfrm>
          <a:off x="104776" y="4788724"/>
          <a:ext cx="11949958" cy="169106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4116119452"/>
                    </a:ext>
                  </a:extLst>
                </a:gridCol>
                <a:gridCol w="552087">
                  <a:extLst>
                    <a:ext uri="{9D8B030D-6E8A-4147-A177-3AD203B41FA5}">
                      <a16:colId xmlns:a16="http://schemas.microsoft.com/office/drawing/2014/main" val="3363838312"/>
                    </a:ext>
                  </a:extLst>
                </a:gridCol>
                <a:gridCol w="434033">
                  <a:extLst>
                    <a:ext uri="{9D8B030D-6E8A-4147-A177-3AD203B41FA5}">
                      <a16:colId xmlns:a16="http://schemas.microsoft.com/office/drawing/2014/main" val="1324295135"/>
                    </a:ext>
                  </a:extLst>
                </a:gridCol>
                <a:gridCol w="979956">
                  <a:extLst>
                    <a:ext uri="{9D8B030D-6E8A-4147-A177-3AD203B41FA5}">
                      <a16:colId xmlns:a16="http://schemas.microsoft.com/office/drawing/2014/main" val="1098978628"/>
                    </a:ext>
                  </a:extLst>
                </a:gridCol>
                <a:gridCol w="945618">
                  <a:extLst>
                    <a:ext uri="{9D8B030D-6E8A-4147-A177-3AD203B41FA5}">
                      <a16:colId xmlns:a16="http://schemas.microsoft.com/office/drawing/2014/main" val="2149097263"/>
                    </a:ext>
                  </a:extLst>
                </a:gridCol>
                <a:gridCol w="688085">
                  <a:extLst>
                    <a:ext uri="{9D8B030D-6E8A-4147-A177-3AD203B41FA5}">
                      <a16:colId xmlns:a16="http://schemas.microsoft.com/office/drawing/2014/main" val="3197569448"/>
                    </a:ext>
                  </a:extLst>
                </a:gridCol>
                <a:gridCol w="640011">
                  <a:extLst>
                    <a:ext uri="{9D8B030D-6E8A-4147-A177-3AD203B41FA5}">
                      <a16:colId xmlns:a16="http://schemas.microsoft.com/office/drawing/2014/main" val="837347445"/>
                    </a:ext>
                  </a:extLst>
                </a:gridCol>
                <a:gridCol w="823719">
                  <a:extLst>
                    <a:ext uri="{9D8B030D-6E8A-4147-A177-3AD203B41FA5}">
                      <a16:colId xmlns:a16="http://schemas.microsoft.com/office/drawing/2014/main" val="2377636428"/>
                    </a:ext>
                  </a:extLst>
                </a:gridCol>
                <a:gridCol w="607389">
                  <a:extLst>
                    <a:ext uri="{9D8B030D-6E8A-4147-A177-3AD203B41FA5}">
                      <a16:colId xmlns:a16="http://schemas.microsoft.com/office/drawing/2014/main" val="2040525144"/>
                    </a:ext>
                  </a:extLst>
                </a:gridCol>
                <a:gridCol w="640011">
                  <a:extLst>
                    <a:ext uri="{9D8B030D-6E8A-4147-A177-3AD203B41FA5}">
                      <a16:colId xmlns:a16="http://schemas.microsoft.com/office/drawing/2014/main" val="3627092512"/>
                    </a:ext>
                  </a:extLst>
                </a:gridCol>
                <a:gridCol w="947336">
                  <a:extLst>
                    <a:ext uri="{9D8B030D-6E8A-4147-A177-3AD203B41FA5}">
                      <a16:colId xmlns:a16="http://schemas.microsoft.com/office/drawing/2014/main" val="1842465270"/>
                    </a:ext>
                  </a:extLst>
                </a:gridCol>
                <a:gridCol w="758477">
                  <a:extLst>
                    <a:ext uri="{9D8B030D-6E8A-4147-A177-3AD203B41FA5}">
                      <a16:colId xmlns:a16="http://schemas.microsoft.com/office/drawing/2014/main" val="3969825640"/>
                    </a:ext>
                  </a:extLst>
                </a:gridCol>
                <a:gridCol w="798083">
                  <a:extLst>
                    <a:ext uri="{9D8B030D-6E8A-4147-A177-3AD203B41FA5}">
                      <a16:colId xmlns:a16="http://schemas.microsoft.com/office/drawing/2014/main" val="1720474075"/>
                    </a:ext>
                  </a:extLst>
                </a:gridCol>
                <a:gridCol w="758477">
                  <a:extLst>
                    <a:ext uri="{9D8B030D-6E8A-4147-A177-3AD203B41FA5}">
                      <a16:colId xmlns:a16="http://schemas.microsoft.com/office/drawing/2014/main" val="1075587843"/>
                    </a:ext>
                  </a:extLst>
                </a:gridCol>
                <a:gridCol w="482056">
                  <a:extLst>
                    <a:ext uri="{9D8B030D-6E8A-4147-A177-3AD203B41FA5}">
                      <a16:colId xmlns:a16="http://schemas.microsoft.com/office/drawing/2014/main" val="3750525386"/>
                    </a:ext>
                  </a:extLst>
                </a:gridCol>
                <a:gridCol w="482455">
                  <a:extLst>
                    <a:ext uri="{9D8B030D-6E8A-4147-A177-3AD203B41FA5}">
                      <a16:colId xmlns:a16="http://schemas.microsoft.com/office/drawing/2014/main" val="2959624914"/>
                    </a:ext>
                  </a:extLst>
                </a:gridCol>
                <a:gridCol w="421566">
                  <a:extLst>
                    <a:ext uri="{9D8B030D-6E8A-4147-A177-3AD203B41FA5}">
                      <a16:colId xmlns:a16="http://schemas.microsoft.com/office/drawing/2014/main" val="2903839492"/>
                    </a:ext>
                  </a:extLst>
                </a:gridCol>
              </a:tblGrid>
              <a:tr h="422767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Provided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</a:rPr>
                        <a:t>Calculated</a:t>
                      </a: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traveltime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studytime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failures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famrel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freetime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goout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health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absences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3300"/>
                          </a:solidFill>
                          <a:effectLst/>
                        </a:rPr>
                        <a:t>G1.final</a:t>
                      </a:r>
                      <a:endParaRPr lang="en-US" sz="1400" b="1" i="1" u="none" strike="noStrike" dirty="0"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3300"/>
                          </a:solidFill>
                          <a:effectLst/>
                        </a:rPr>
                        <a:t>G2.final</a:t>
                      </a:r>
                      <a:endParaRPr lang="en-US" sz="1400" b="1" i="1" u="none" strike="noStrike" dirty="0"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3300"/>
                          </a:solidFill>
                          <a:effectLst/>
                        </a:rPr>
                        <a:t>G3.final</a:t>
                      </a:r>
                      <a:endParaRPr lang="en-US" sz="1400" b="1" i="1" u="none" strike="noStrike" dirty="0"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Dalc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Walc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Talc</a:t>
                      </a:r>
                    </a:p>
                  </a:txBody>
                  <a:tcPr marL="1406" marR="1406" marT="1406" marB="0" anchor="ctr"/>
                </a:tc>
                <a:extLst>
                  <a:ext uri="{0D108BD9-81ED-4DB2-BD59-A6C34878D82A}">
                    <a16:rowId xmlns:a16="http://schemas.microsoft.com/office/drawing/2014/main" val="664593268"/>
                  </a:ext>
                </a:extLst>
              </a:tr>
              <a:tr h="422767">
                <a:tc v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15.0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1.0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1.0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1.0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1.0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solidFill>
                            <a:srgbClr val="FF3300"/>
                          </a:solidFill>
                          <a:effectLst/>
                        </a:rPr>
                        <a:t>0.0</a:t>
                      </a:r>
                      <a:endParaRPr lang="en-US" sz="1400" b="0" i="0" u="none" strike="noStrike" dirty="0"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solidFill>
                            <a:srgbClr val="FF3300"/>
                          </a:solidFill>
                          <a:effectLst/>
                        </a:rPr>
                        <a:t>0.0</a:t>
                      </a:r>
                      <a:endParaRPr lang="en-US" sz="1400" b="0" i="0" u="none" strike="noStrike" dirty="0"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solidFill>
                            <a:srgbClr val="FF3300"/>
                          </a:solidFill>
                          <a:effectLst/>
                        </a:rPr>
                        <a:t>0.0</a:t>
                      </a:r>
                      <a:endParaRPr lang="en-US" sz="1400" b="0" i="0" u="none" strike="noStrike" dirty="0"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1.0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1.0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070555549"/>
                  </a:ext>
                </a:extLst>
              </a:tr>
              <a:tr h="422767">
                <a:tc v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16.8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2.0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3.2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3.2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3.5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4.7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solidFill>
                            <a:srgbClr val="FF3300"/>
                          </a:solidFill>
                          <a:effectLst/>
                        </a:rPr>
                        <a:t>11.1</a:t>
                      </a:r>
                      <a:endParaRPr lang="en-US" sz="1400" b="0" i="0" u="none" strike="noStrike"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solidFill>
                            <a:srgbClr val="FF3300"/>
                          </a:solidFill>
                          <a:effectLst/>
                        </a:rPr>
                        <a:t>11.1</a:t>
                      </a:r>
                      <a:endParaRPr lang="en-US" sz="1400" b="0" i="0" u="none" strike="noStrike" dirty="0"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solidFill>
                            <a:srgbClr val="FF3300"/>
                          </a:solidFill>
                          <a:effectLst/>
                        </a:rPr>
                        <a:t>11.2</a:t>
                      </a:r>
                      <a:endParaRPr lang="en-US" sz="1400" b="0" i="0" u="none" strike="noStrike" dirty="0"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1.5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2.3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106153556"/>
                  </a:ext>
                </a:extLst>
              </a:tr>
              <a:tr h="422767">
                <a:tc v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" marR="1406" marT="140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22.0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4.0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4.0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3.0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5.0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5.0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5.0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5.0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75.0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solidFill>
                            <a:srgbClr val="FF3300"/>
                          </a:solidFill>
                          <a:effectLst/>
                        </a:rPr>
                        <a:t>19.0</a:t>
                      </a:r>
                      <a:endParaRPr lang="en-US" sz="1400" b="0" i="0" u="none" strike="noStrike" dirty="0"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solidFill>
                            <a:srgbClr val="FF3300"/>
                          </a:solidFill>
                          <a:effectLst/>
                        </a:rPr>
                        <a:t>19.0</a:t>
                      </a:r>
                      <a:endParaRPr lang="en-US" sz="1400" b="0" i="0" u="none" strike="noStrike" dirty="0"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solidFill>
                            <a:srgbClr val="FF3300"/>
                          </a:solidFill>
                          <a:effectLst/>
                        </a:rPr>
                        <a:t>20.0</a:t>
                      </a:r>
                      <a:endParaRPr lang="en-US" sz="1400" b="0" i="0" u="none" strike="noStrike" dirty="0"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5.0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5.0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502185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30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925E52-6204-48C6-8246-495F94AE39EE}"/>
              </a:ext>
            </a:extLst>
          </p:cNvPr>
          <p:cNvSpPr txBox="1"/>
          <p:nvPr/>
        </p:nvSpPr>
        <p:spPr>
          <a:xfrm>
            <a:off x="4491426" y="153530"/>
            <a:ext cx="32091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Summary 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FFFFF-800F-4322-AAE8-F238133CAF42}"/>
              </a:ext>
            </a:extLst>
          </p:cNvPr>
          <p:cNvSpPr txBox="1"/>
          <p:nvPr/>
        </p:nvSpPr>
        <p:spPr>
          <a:xfrm>
            <a:off x="391208" y="491251"/>
            <a:ext cx="3316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Alcohol Consumption was rated on a scale from 1 to 5.</a:t>
            </a:r>
          </a:p>
          <a:p>
            <a:r>
              <a:rPr lang="en-US" dirty="0"/>
              <a:t>1 = Low</a:t>
            </a:r>
          </a:p>
          <a:p>
            <a:r>
              <a:rPr lang="en-US" dirty="0"/>
              <a:t>5 = High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16647-9EC8-4A2E-8ABB-0CEF59016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4" y="2373022"/>
            <a:ext cx="4409809" cy="3880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CF32B6-0DDB-4D78-B330-D55C2D12CF3A}"/>
              </a:ext>
            </a:extLst>
          </p:cNvPr>
          <p:cNvSpPr txBox="1"/>
          <p:nvPr/>
        </p:nvSpPr>
        <p:spPr>
          <a:xfrm>
            <a:off x="1862541" y="1939138"/>
            <a:ext cx="86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Overall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A5C01-2B55-4105-A201-B0F579AA517B}"/>
              </a:ext>
            </a:extLst>
          </p:cNvPr>
          <p:cNvSpPr txBox="1"/>
          <p:nvPr/>
        </p:nvSpPr>
        <p:spPr>
          <a:xfrm>
            <a:off x="1686889" y="3066569"/>
            <a:ext cx="1744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</a:rPr>
              <a:t>Most alcohol consumption takes place on </a:t>
            </a:r>
            <a:r>
              <a:rPr lang="en-US" sz="1500" b="1" i="1" dirty="0">
                <a:solidFill>
                  <a:srgbClr val="DF6363"/>
                </a:solidFill>
              </a:rPr>
              <a:t>weekends</a:t>
            </a:r>
            <a:endParaRPr lang="en-US" sz="1500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D73402-2FFB-4923-9B13-F4927CF7A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659" y="2392652"/>
            <a:ext cx="3592072" cy="31387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391C8E-B7AD-4B14-A20C-E03141E3D40B}"/>
              </a:ext>
            </a:extLst>
          </p:cNvPr>
          <p:cNvSpPr txBox="1"/>
          <p:nvPr/>
        </p:nvSpPr>
        <p:spPr>
          <a:xfrm>
            <a:off x="6307908" y="2849916"/>
            <a:ext cx="1635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</a:rPr>
              <a:t>By Percentage</a:t>
            </a:r>
            <a:r>
              <a:rPr lang="en-US" sz="1500" i="1" dirty="0"/>
              <a:t>, </a:t>
            </a:r>
            <a:r>
              <a:rPr lang="en-US" sz="1500" b="1" i="1" dirty="0">
                <a:solidFill>
                  <a:srgbClr val="0CB8BC"/>
                </a:solidFill>
              </a:rPr>
              <a:t>males</a:t>
            </a:r>
            <a:r>
              <a:rPr lang="en-US" sz="1500" i="1" dirty="0"/>
              <a:t> </a:t>
            </a:r>
            <a:r>
              <a:rPr lang="en-US" sz="1500" i="1" dirty="0">
                <a:solidFill>
                  <a:schemeClr val="bg1"/>
                </a:solidFill>
              </a:rPr>
              <a:t>consumed more alcohol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450241-38BF-4149-9325-B41A63303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812" y="632044"/>
            <a:ext cx="3224980" cy="13070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62C49F-2BA3-41F3-9686-CF4D57014E4E}"/>
              </a:ext>
            </a:extLst>
          </p:cNvPr>
          <p:cNvSpPr txBox="1"/>
          <p:nvPr/>
        </p:nvSpPr>
        <p:spPr>
          <a:xfrm>
            <a:off x="9250178" y="2420725"/>
            <a:ext cx="2055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In general, older students consumed more alcohol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227FEB-B7B1-481C-A502-78423F127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735" y="5430114"/>
            <a:ext cx="3663133" cy="111141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76DA80D-E32F-4F27-A99F-0FBBC8DB3F12}"/>
              </a:ext>
            </a:extLst>
          </p:cNvPr>
          <p:cNvSpPr/>
          <p:nvPr/>
        </p:nvSpPr>
        <p:spPr>
          <a:xfrm>
            <a:off x="9127941" y="2400127"/>
            <a:ext cx="2299777" cy="1272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19AE33-2998-4E36-8742-2A7C8C6AB11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0277830" y="2009403"/>
            <a:ext cx="999195" cy="390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B625AE-B115-4A7F-954D-8F4321F1C127}"/>
              </a:ext>
            </a:extLst>
          </p:cNvPr>
          <p:cNvSpPr txBox="1"/>
          <p:nvPr/>
        </p:nvSpPr>
        <p:spPr>
          <a:xfrm>
            <a:off x="9221723" y="3946773"/>
            <a:ext cx="2055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Going Out with Friends had a large impact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7E3CB9-303A-46CA-A362-9D8F8013B7E9}"/>
              </a:ext>
            </a:extLst>
          </p:cNvPr>
          <p:cNvSpPr/>
          <p:nvPr/>
        </p:nvSpPr>
        <p:spPr>
          <a:xfrm>
            <a:off x="9221723" y="3957072"/>
            <a:ext cx="20553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10F3A8-8010-401A-8062-A823B1B2B598}"/>
              </a:ext>
            </a:extLst>
          </p:cNvPr>
          <p:cNvCxnSpPr>
            <a:cxnSpLocks/>
          </p:cNvCxnSpPr>
          <p:nvPr/>
        </p:nvCxnSpPr>
        <p:spPr>
          <a:xfrm>
            <a:off x="10257563" y="4890701"/>
            <a:ext cx="1170155" cy="468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8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A5F0-DE77-41EF-8ADF-CEB391AA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K-Means Clusters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BFDFBAA-83AA-49F1-A328-1E681B7F7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1" y="3156335"/>
            <a:ext cx="6625339" cy="3589099"/>
          </a:xfrm>
          <a:prstGeom prst="rect">
            <a:avLst/>
          </a:prstGeom>
          <a:effectLst/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01E388-C373-43D8-B597-EE268C653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59023"/>
              </p:ext>
            </p:extLst>
          </p:nvPr>
        </p:nvGraphicFramePr>
        <p:xfrm>
          <a:off x="992980" y="112566"/>
          <a:ext cx="5514722" cy="2920654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670052">
                  <a:extLst>
                    <a:ext uri="{9D8B030D-6E8A-4147-A177-3AD203B41FA5}">
                      <a16:colId xmlns:a16="http://schemas.microsoft.com/office/drawing/2014/main" val="1512797918"/>
                    </a:ext>
                  </a:extLst>
                </a:gridCol>
                <a:gridCol w="455422">
                  <a:extLst>
                    <a:ext uri="{9D8B030D-6E8A-4147-A177-3AD203B41FA5}">
                      <a16:colId xmlns:a16="http://schemas.microsoft.com/office/drawing/2014/main" val="773626806"/>
                    </a:ext>
                  </a:extLst>
                </a:gridCol>
                <a:gridCol w="582232">
                  <a:extLst>
                    <a:ext uri="{9D8B030D-6E8A-4147-A177-3AD203B41FA5}">
                      <a16:colId xmlns:a16="http://schemas.microsoft.com/office/drawing/2014/main" val="1916553070"/>
                    </a:ext>
                  </a:extLst>
                </a:gridCol>
                <a:gridCol w="976186">
                  <a:extLst>
                    <a:ext uri="{9D8B030D-6E8A-4147-A177-3AD203B41FA5}">
                      <a16:colId xmlns:a16="http://schemas.microsoft.com/office/drawing/2014/main" val="2459629938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576655887"/>
                    </a:ext>
                  </a:extLst>
                </a:gridCol>
                <a:gridCol w="1008761">
                  <a:extLst>
                    <a:ext uri="{9D8B030D-6E8A-4147-A177-3AD203B41FA5}">
                      <a16:colId xmlns:a16="http://schemas.microsoft.com/office/drawing/2014/main" val="4249227819"/>
                    </a:ext>
                  </a:extLst>
                </a:gridCol>
                <a:gridCol w="864108">
                  <a:extLst>
                    <a:ext uri="{9D8B030D-6E8A-4147-A177-3AD203B41FA5}">
                      <a16:colId xmlns:a16="http://schemas.microsoft.com/office/drawing/2014/main" val="2681787440"/>
                    </a:ext>
                  </a:extLst>
                </a:gridCol>
              </a:tblGrid>
              <a:tr h="2655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Cluster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Talc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Talc_Center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Cumulative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ratioCluster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ratioTotal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7331"/>
                  </a:ext>
                </a:extLst>
              </a:tr>
              <a:tr h="2655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491045"/>
                  </a:ext>
                </a:extLst>
              </a:tr>
              <a:tr h="2655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289124"/>
                  </a:ext>
                </a:extLst>
              </a:tr>
              <a:tr h="2655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3.43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441868"/>
                  </a:ext>
                </a:extLst>
              </a:tr>
              <a:tr h="2655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3.43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780392"/>
                  </a:ext>
                </a:extLst>
              </a:tr>
              <a:tr h="2655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3.43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846636"/>
                  </a:ext>
                </a:extLst>
              </a:tr>
              <a:tr h="2655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398240"/>
                  </a:ext>
                </a:extLst>
              </a:tr>
              <a:tr h="2655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847319"/>
                  </a:ext>
                </a:extLst>
              </a:tr>
              <a:tr h="2655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3.53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89164"/>
                  </a:ext>
                </a:extLst>
              </a:tr>
              <a:tr h="2655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3.53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490687"/>
                  </a:ext>
                </a:extLst>
              </a:tr>
              <a:tr h="2655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3.53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550011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2624447" y="4975761"/>
            <a:ext cx="475013" cy="53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11433" y="4606429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 clusters chosen</a:t>
            </a:r>
          </a:p>
        </p:txBody>
      </p:sp>
    </p:spTree>
    <p:extLst>
      <p:ext uri="{BB962C8B-B14F-4D97-AF65-F5344CB8AC3E}">
        <p14:creationId xmlns:p14="http://schemas.microsoft.com/office/powerpoint/2010/main" val="23170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9B6F-938C-4E54-8F9A-51EA23C2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636" y="449257"/>
            <a:ext cx="9404723" cy="1062785"/>
          </a:xfrm>
        </p:spPr>
        <p:txBody>
          <a:bodyPr/>
          <a:lstStyle/>
          <a:p>
            <a:r>
              <a:rPr lang="en-US" dirty="0"/>
              <a:t>K-Means Cluster 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87D4-01C2-444A-B6A1-3EA9F577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682" y="3065724"/>
            <a:ext cx="10291519" cy="3163318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u="sng" dirty="0"/>
              <a:t>Cluster 1</a:t>
            </a:r>
            <a:r>
              <a:rPr lang="en-US" u="sng" dirty="0"/>
              <a:t>:</a:t>
            </a:r>
            <a:r>
              <a:rPr lang="en-US" dirty="0"/>
              <a:t> More female, slightly more urban, larger families, study an average amount, below average grades, and </a:t>
            </a:r>
            <a:r>
              <a:rPr lang="en-US" b="1" dirty="0"/>
              <a:t>drink very little</a:t>
            </a:r>
            <a:r>
              <a:rPr lang="en-US" dirty="0"/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u="sng" dirty="0"/>
              <a:t>Cluster 2</a:t>
            </a:r>
            <a:r>
              <a:rPr lang="en-US" u="sng" dirty="0"/>
              <a:t>:</a:t>
            </a:r>
            <a:r>
              <a:rPr lang="en-US" dirty="0"/>
              <a:t> Even sex split, more urban, slightly larger families,  study an average amount of time, have average-above average grades, and </a:t>
            </a:r>
            <a:r>
              <a:rPr lang="en-US" b="1" dirty="0"/>
              <a:t>drink a lot</a:t>
            </a:r>
            <a:r>
              <a:rPr lang="en-US" dirty="0"/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u="sng" dirty="0"/>
              <a:t>Cluster 3</a:t>
            </a:r>
            <a:r>
              <a:rPr lang="en-US" u="sng" dirty="0"/>
              <a:t>:</a:t>
            </a:r>
            <a:r>
              <a:rPr lang="en-US" dirty="0"/>
              <a:t> More female, much more urban, larger families, study an above average amount, have above average grades, and </a:t>
            </a:r>
            <a:r>
              <a:rPr lang="en-US" b="1" dirty="0"/>
              <a:t>drink very little</a:t>
            </a:r>
            <a:r>
              <a:rPr lang="en-US" dirty="0"/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u="sng" dirty="0"/>
              <a:t>Cluster 4</a:t>
            </a:r>
            <a:r>
              <a:rPr lang="en-US" u="sng" dirty="0"/>
              <a:t>:</a:t>
            </a:r>
            <a:r>
              <a:rPr lang="en-US" dirty="0"/>
              <a:t> More male, slightly more urban, larger families, study a below average amount, have below average grades, and </a:t>
            </a:r>
            <a:r>
              <a:rPr lang="en-US" b="1" dirty="0"/>
              <a:t>drink a lot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/>
              <a:t>Clusters 1 &amp; 3 have similar alcohol consumption (low), but Cluster 1 has much lower grades.</a:t>
            </a:r>
          </a:p>
          <a:p>
            <a:pPr>
              <a:spcAft>
                <a:spcPts val="600"/>
              </a:spcAft>
            </a:pPr>
            <a:r>
              <a:rPr lang="en-US" dirty="0"/>
              <a:t>Clusters 2 &amp; 4 have similar alcohol consumption (high), but Cluster 4 has much lower grades and is more male.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DD36B3-5E11-4D64-9BE3-C53328CDF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09274"/>
              </p:ext>
            </p:extLst>
          </p:nvPr>
        </p:nvGraphicFramePr>
        <p:xfrm>
          <a:off x="903797" y="1196800"/>
          <a:ext cx="9985875" cy="16209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07431">
                  <a:extLst>
                    <a:ext uri="{9D8B030D-6E8A-4147-A177-3AD203B41FA5}">
                      <a16:colId xmlns:a16="http://schemas.microsoft.com/office/drawing/2014/main" val="2104392109"/>
                    </a:ext>
                  </a:extLst>
                </a:gridCol>
                <a:gridCol w="907431">
                  <a:extLst>
                    <a:ext uri="{9D8B030D-6E8A-4147-A177-3AD203B41FA5}">
                      <a16:colId xmlns:a16="http://schemas.microsoft.com/office/drawing/2014/main" val="3460193358"/>
                    </a:ext>
                  </a:extLst>
                </a:gridCol>
                <a:gridCol w="907431">
                  <a:extLst>
                    <a:ext uri="{9D8B030D-6E8A-4147-A177-3AD203B41FA5}">
                      <a16:colId xmlns:a16="http://schemas.microsoft.com/office/drawing/2014/main" val="2810401510"/>
                    </a:ext>
                  </a:extLst>
                </a:gridCol>
                <a:gridCol w="907431">
                  <a:extLst>
                    <a:ext uri="{9D8B030D-6E8A-4147-A177-3AD203B41FA5}">
                      <a16:colId xmlns:a16="http://schemas.microsoft.com/office/drawing/2014/main" val="677027277"/>
                    </a:ext>
                  </a:extLst>
                </a:gridCol>
                <a:gridCol w="907431">
                  <a:extLst>
                    <a:ext uri="{9D8B030D-6E8A-4147-A177-3AD203B41FA5}">
                      <a16:colId xmlns:a16="http://schemas.microsoft.com/office/drawing/2014/main" val="2634925376"/>
                    </a:ext>
                  </a:extLst>
                </a:gridCol>
                <a:gridCol w="908120">
                  <a:extLst>
                    <a:ext uri="{9D8B030D-6E8A-4147-A177-3AD203B41FA5}">
                      <a16:colId xmlns:a16="http://schemas.microsoft.com/office/drawing/2014/main" val="736172929"/>
                    </a:ext>
                  </a:extLst>
                </a:gridCol>
                <a:gridCol w="908120">
                  <a:extLst>
                    <a:ext uri="{9D8B030D-6E8A-4147-A177-3AD203B41FA5}">
                      <a16:colId xmlns:a16="http://schemas.microsoft.com/office/drawing/2014/main" val="2010792238"/>
                    </a:ext>
                  </a:extLst>
                </a:gridCol>
                <a:gridCol w="908120">
                  <a:extLst>
                    <a:ext uri="{9D8B030D-6E8A-4147-A177-3AD203B41FA5}">
                      <a16:colId xmlns:a16="http://schemas.microsoft.com/office/drawing/2014/main" val="923642945"/>
                    </a:ext>
                  </a:extLst>
                </a:gridCol>
                <a:gridCol w="908120">
                  <a:extLst>
                    <a:ext uri="{9D8B030D-6E8A-4147-A177-3AD203B41FA5}">
                      <a16:colId xmlns:a16="http://schemas.microsoft.com/office/drawing/2014/main" val="359202188"/>
                    </a:ext>
                  </a:extLst>
                </a:gridCol>
                <a:gridCol w="908120">
                  <a:extLst>
                    <a:ext uri="{9D8B030D-6E8A-4147-A177-3AD203B41FA5}">
                      <a16:colId xmlns:a16="http://schemas.microsoft.com/office/drawing/2014/main" val="646099997"/>
                    </a:ext>
                  </a:extLst>
                </a:gridCol>
                <a:gridCol w="908120">
                  <a:extLst>
                    <a:ext uri="{9D8B030D-6E8A-4147-A177-3AD203B41FA5}">
                      <a16:colId xmlns:a16="http://schemas.microsoft.com/office/drawing/2014/main" val="2018148542"/>
                    </a:ext>
                  </a:extLst>
                </a:gridCol>
              </a:tblGrid>
              <a:tr h="3241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</a:rPr>
                        <a:t>Cluster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</a:rPr>
                        <a:t>sex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</a:rPr>
                        <a:t>address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famsize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Pstatus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studytime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romantic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G1.final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G2.final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G3.final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Talc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795691"/>
                  </a:ext>
                </a:extLst>
              </a:tr>
              <a:tr h="3241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1.30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</a:rPr>
                        <a:t>1.64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1.26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</a:rPr>
                        <a:t>1.87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1.89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1.43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</a:rPr>
                        <a:t>2.04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1.93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</a:rPr>
                        <a:t>1.93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1.49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9954700"/>
                  </a:ext>
                </a:extLst>
              </a:tr>
              <a:tr h="3241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1.53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1.71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1.40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1.85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</a:rPr>
                        <a:t>1.83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1.32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2.99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3.12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3.16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3.43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6028811"/>
                  </a:ext>
                </a:extLst>
              </a:tr>
              <a:tr h="3241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1.38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1.78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1.28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1.88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2.15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1.34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3.07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3.14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3.22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1.47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5692708"/>
                  </a:ext>
                </a:extLst>
              </a:tr>
              <a:tr h="3241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1.73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1.66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1.28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1.92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1.61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1.35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2.03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1.95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1.94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</a:rPr>
                        <a:t>3.53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7116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55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BC0E-84D7-4EFD-ADF6-1C20CE85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– Predict Final Grade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04DFB2-8462-422F-A610-3F8D69FD8BFD}"/>
              </a:ext>
            </a:extLst>
          </p:cNvPr>
          <p:cNvSpPr/>
          <p:nvPr/>
        </p:nvSpPr>
        <p:spPr>
          <a:xfrm>
            <a:off x="6772277" y="2497143"/>
            <a:ext cx="3825112" cy="20043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Adjusted R-squared:  </a:t>
            </a:r>
            <a:r>
              <a:rPr lang="en-US" sz="1600" b="1" dirty="0">
                <a:solidFill>
                  <a:srgbClr val="C00000"/>
                </a:solidFill>
                <a:latin typeface="Calibri" panose="020F0502020204030204"/>
              </a:rPr>
              <a:t>0.2547</a:t>
            </a:r>
          </a:p>
          <a:p>
            <a:pPr lvl="0"/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RMSE of test data:  2.92</a:t>
            </a:r>
          </a:p>
          <a:p>
            <a:pPr lvl="0"/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SSE of test data:  1619.2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B7E17-E67D-4107-8E97-2D1652B602A1}"/>
              </a:ext>
            </a:extLst>
          </p:cNvPr>
          <p:cNvSpPr/>
          <p:nvPr/>
        </p:nvSpPr>
        <p:spPr>
          <a:xfrm>
            <a:off x="5577016" y="4804698"/>
            <a:ext cx="661498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𝐺.𝑓𝑖𝑛𝑎𝑙 </a:t>
            </a:r>
            <a:r>
              <a:rPr lang="en-US" sz="1050" dirty="0"/>
              <a:t>= 10.14−0.61∙𝑠𝑐ℎ𝑜𝑜𝑙𝑀𝑆+0.37∙𝑓𝑎𝑚𝑠𝑖𝑧𝑒𝐿𝐸3+0.27∙𝐹𝑒𝑑𝑢+0.42∙𝑠𝑡𝑢𝑑𝑦𝑡𝑖𝑚𝑒−1.45∙𝑓𝑎𝑖𝑙𝑢𝑟𝑒𝑠−1.40∙𝑠𝑐ℎ𝑜𝑜𝑙𝑠𝑢𝑝𝑦𝑒𝑠−	    0.37∙𝑓𝑎𝑚𝑠𝑢𝑝𝑦𝑒𝑠+1.84∙ℎ𝑖𝑔ℎ𝑒𝑟𝑦𝑒𝑠−0.13∙ℎ𝑒𝑎𝑙𝑡ℎ−0.69∙𝑝𝑎𝑖𝑑.𝑎𝑙𝑙𝑦𝑒𝑠−0.30∙𝑇𝑎𝑙𝑐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7ADD6572-2CF3-46F9-B6DF-9944798DE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143581"/>
              </p:ext>
            </p:extLst>
          </p:nvPr>
        </p:nvGraphicFramePr>
        <p:xfrm>
          <a:off x="484186" y="1267283"/>
          <a:ext cx="4935539" cy="505224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408704">
                  <a:extLst>
                    <a:ext uri="{9D8B030D-6E8A-4147-A177-3AD203B41FA5}">
                      <a16:colId xmlns:a16="http://schemas.microsoft.com/office/drawing/2014/main" val="1750897209"/>
                    </a:ext>
                  </a:extLst>
                </a:gridCol>
                <a:gridCol w="1225287">
                  <a:extLst>
                    <a:ext uri="{9D8B030D-6E8A-4147-A177-3AD203B41FA5}">
                      <a16:colId xmlns:a16="http://schemas.microsoft.com/office/drawing/2014/main" val="1189975618"/>
                    </a:ext>
                  </a:extLst>
                </a:gridCol>
                <a:gridCol w="978002">
                  <a:extLst>
                    <a:ext uri="{9D8B030D-6E8A-4147-A177-3AD203B41FA5}">
                      <a16:colId xmlns:a16="http://schemas.microsoft.com/office/drawing/2014/main" val="3232690713"/>
                    </a:ext>
                  </a:extLst>
                </a:gridCol>
                <a:gridCol w="1323546">
                  <a:extLst>
                    <a:ext uri="{9D8B030D-6E8A-4147-A177-3AD203B41FA5}">
                      <a16:colId xmlns:a16="http://schemas.microsoft.com/office/drawing/2014/main" val="3208494479"/>
                    </a:ext>
                  </a:extLst>
                </a:gridCol>
              </a:tblGrid>
              <a:tr h="5372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Variable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Coefficient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P-value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Significance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155981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Intercept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10.14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&lt;2e-16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***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354145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schoolMS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-0.61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0.008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**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4234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famsizeLE3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0.37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0.090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.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805276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Fedu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0.27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0.005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**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986589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studytime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0.42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0.001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**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015554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failures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-1.45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&lt;2e-16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***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99371"/>
                  </a:ext>
                </a:extLst>
              </a:tr>
              <a:tr h="5372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schoolsupyes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-1.40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1.11e-05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***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688239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famsupyes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-0.37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0.083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.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98695"/>
                  </a:ext>
                </a:extLst>
              </a:tr>
              <a:tr h="5372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higheryes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1.84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4.87e-07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***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283662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health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-0.13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0.066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.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04787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paid.allyes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-0.69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0.009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**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88427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Talc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-0.30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0.002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**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64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12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3F4F9A5-C0E6-4D8F-A186-15B1C07203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275" b="16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361A3-EEF8-4F67-B56A-C5C99CCB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Random Forest Model – Predict Final Grade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9D964-5CFF-45FD-950F-BB4DF772C967}"/>
              </a:ext>
            </a:extLst>
          </p:cNvPr>
          <p:cNvSpPr txBox="1"/>
          <p:nvPr/>
        </p:nvSpPr>
        <p:spPr>
          <a:xfrm>
            <a:off x="9652522" y="6870700"/>
            <a:ext cx="25394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www.frontiersin.org/articles/10.3389/fnagi.2017.003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F1D78AD-D98E-445D-8593-4937E2952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662219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7852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DC466F-10B4-4934-8CAB-526E6317B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86" y="1027512"/>
            <a:ext cx="4623462" cy="33523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B287C7-FAA7-49AC-A7CF-A959E23FB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713" y="2950057"/>
            <a:ext cx="4743396" cy="376388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F7CE144-900D-4ECB-A64A-99A344D2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357841"/>
              </p:ext>
            </p:extLst>
          </p:nvPr>
        </p:nvGraphicFramePr>
        <p:xfrm>
          <a:off x="161098" y="4519377"/>
          <a:ext cx="2220595" cy="2194560"/>
        </p:xfrm>
        <a:graphic>
          <a:graphicData uri="http://schemas.openxmlformats.org/drawingml/2006/table">
            <a:tbl>
              <a:tblPr firstRow="1" firstCol="1" lastRow="1" lastCol="1">
                <a:tableStyleId>{D7AC3CCA-C797-4891-BE02-D94E43425B78}</a:tableStyleId>
              </a:tblPr>
              <a:tblGrid>
                <a:gridCol w="1176973">
                  <a:extLst>
                    <a:ext uri="{9D8B030D-6E8A-4147-A177-3AD203B41FA5}">
                      <a16:colId xmlns:a16="http://schemas.microsoft.com/office/drawing/2014/main" val="3234834822"/>
                    </a:ext>
                  </a:extLst>
                </a:gridCol>
                <a:gridCol w="1043622">
                  <a:extLst>
                    <a:ext uri="{9D8B030D-6E8A-4147-A177-3AD203B41FA5}">
                      <a16:colId xmlns:a16="http://schemas.microsoft.com/office/drawing/2014/main" val="2514129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Variable</a:t>
                      </a:r>
                      <a:endParaRPr lang="en-US" sz="1200" b="1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Importance</a:t>
                      </a:r>
                      <a:endParaRPr lang="en-US" sz="1200" b="1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0311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failures</a:t>
                      </a:r>
                      <a:endParaRPr lang="en-US" sz="1200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100.00</a:t>
                      </a:r>
                      <a:endParaRPr lang="en-US" sz="1200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0785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err="1">
                          <a:effectLst/>
                        </a:rPr>
                        <a:t>higheryes</a:t>
                      </a:r>
                      <a:endParaRPr lang="en-US" sz="1200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44.41</a:t>
                      </a:r>
                      <a:endParaRPr lang="en-US" sz="1200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467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schoolsupyes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35.85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4772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err="1">
                          <a:effectLst/>
                        </a:rPr>
                        <a:t>studytime</a:t>
                      </a:r>
                      <a:endParaRPr lang="en-US" sz="1200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20.60</a:t>
                      </a:r>
                      <a:endParaRPr lang="en-US" sz="1200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4227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Talc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18.98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8225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err="1">
                          <a:effectLst/>
                        </a:rPr>
                        <a:t>Fedu</a:t>
                      </a:r>
                      <a:endParaRPr lang="en-US" sz="1200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15.08</a:t>
                      </a:r>
                      <a:endParaRPr lang="en-US" sz="1200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81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schoolMS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12.58</a:t>
                      </a:r>
                      <a:endParaRPr lang="en-US" sz="1200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313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paid.allyes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12.08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17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health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1.90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4302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famsupyes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0.53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33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famsizeLE3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US" sz="1200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00744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A279BB6-CFE5-4385-B457-B832CC804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85100"/>
              </p:ext>
            </p:extLst>
          </p:nvPr>
        </p:nvGraphicFramePr>
        <p:xfrm>
          <a:off x="10282984" y="1227537"/>
          <a:ext cx="1581230" cy="5486400"/>
        </p:xfrm>
        <a:graphic>
          <a:graphicData uri="http://schemas.openxmlformats.org/drawingml/2006/table">
            <a:tbl>
              <a:tblPr firstRow="1" firstCol="1" lastRow="1" lastCol="1">
                <a:tableStyleId>{D7AC3CCA-C797-4891-BE02-D94E43425B78}</a:tableStyleId>
              </a:tblPr>
              <a:tblGrid>
                <a:gridCol w="896184">
                  <a:extLst>
                    <a:ext uri="{9D8B030D-6E8A-4147-A177-3AD203B41FA5}">
                      <a16:colId xmlns:a16="http://schemas.microsoft.com/office/drawing/2014/main" val="2278071494"/>
                    </a:ext>
                  </a:extLst>
                </a:gridCol>
                <a:gridCol w="685046">
                  <a:extLst>
                    <a:ext uri="{9D8B030D-6E8A-4147-A177-3AD203B41FA5}">
                      <a16:colId xmlns:a16="http://schemas.microsoft.com/office/drawing/2014/main" val="1531458305"/>
                    </a:ext>
                  </a:extLst>
                </a:gridCol>
              </a:tblGrid>
              <a:tr h="7130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Variable</a:t>
                      </a:r>
                      <a:endParaRPr lang="en-US" sz="1200" b="1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Overall</a:t>
                      </a:r>
                      <a:endParaRPr lang="en-US" sz="1200" b="1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 anchor="b"/>
                </a:tc>
                <a:extLst>
                  <a:ext uri="{0D108BD9-81ED-4DB2-BD59-A6C34878D82A}">
                    <a16:rowId xmlns:a16="http://schemas.microsoft.com/office/drawing/2014/main" val="197345267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failures</a:t>
                      </a:r>
                      <a:endParaRPr lang="en-US" sz="1200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100.00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166869338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higher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49.47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66995681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Medu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31.94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33342505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studytime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25.04</a:t>
                      </a:r>
                      <a:endParaRPr lang="en-US" sz="1200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380166269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Talc</a:t>
                      </a:r>
                      <a:endParaRPr lang="en-US" sz="1200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18.29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320400945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Fedu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18.22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21496255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por</a:t>
                      </a:r>
                      <a:endParaRPr lang="en-US" sz="1200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17.48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282704111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school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11.35</a:t>
                      </a:r>
                      <a:endParaRPr lang="en-US" sz="1200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69395142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reason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10.72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177371550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Mjob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8.83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391112057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schoolsup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6.89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332038960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goout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6.72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200471917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internet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5.85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71257580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address</a:t>
                      </a:r>
                      <a:endParaRPr lang="en-US" sz="1200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5.76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212412172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5.57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101796904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traveltime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5.51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422367057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famsize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3.83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392519017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famrel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3.70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378681064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absences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3.64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242873851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health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3.49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160387058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freetime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2.52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81700468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romantic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2.50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115212865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nursery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2.35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258622964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guardian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1.81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71218860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paid.all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1.23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30503347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Fjob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1.09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280263355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sex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0.59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36379671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activities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0.43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196304545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famsup</a:t>
                      </a:r>
                      <a:endParaRPr lang="en-US" sz="120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US" sz="1200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1038209786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BE755A5C-25EF-42F1-9EF4-9BE22D6B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453" y="144063"/>
            <a:ext cx="5479666" cy="1606328"/>
          </a:xfrm>
        </p:spPr>
        <p:txBody>
          <a:bodyPr/>
          <a:lstStyle/>
          <a:p>
            <a:r>
              <a:rPr lang="en-US" sz="2800" dirty="0"/>
              <a:t>Comparison of Linear Regression and Random Forest Models</a:t>
            </a:r>
          </a:p>
        </p:txBody>
      </p:sp>
    </p:spTree>
    <p:extLst>
      <p:ext uri="{BB962C8B-B14F-4D97-AF65-F5344CB8AC3E}">
        <p14:creationId xmlns:p14="http://schemas.microsoft.com/office/powerpoint/2010/main" val="2787501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1203</Words>
  <Application>Microsoft Office PowerPoint</Application>
  <PresentationFormat>Widescreen</PresentationFormat>
  <Paragraphs>486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Century Gothic</vt:lpstr>
      <vt:lpstr>Wingdings 3</vt:lpstr>
      <vt:lpstr>Ion</vt:lpstr>
      <vt:lpstr>Student Alcohol Consumption</vt:lpstr>
      <vt:lpstr>Overview</vt:lpstr>
      <vt:lpstr>Introduction to the Data</vt:lpstr>
      <vt:lpstr>PowerPoint Presentation</vt:lpstr>
      <vt:lpstr>K-Means Clusters</vt:lpstr>
      <vt:lpstr>K-Means Cluster Centers</vt:lpstr>
      <vt:lpstr>Linear Model – Predict Final Grade</vt:lpstr>
      <vt:lpstr>Random Forest Model – Predict Final Grade</vt:lpstr>
      <vt:lpstr>Comparison of Linear Regression and Random Forest Models</vt:lpstr>
      <vt:lpstr>PowerPoint Presentation</vt:lpstr>
      <vt:lpstr>PowerPoint Presentation</vt:lpstr>
      <vt:lpstr>PowerPoint Presentation</vt:lpstr>
      <vt:lpstr>Clusters in Logistic Predictions</vt:lpstr>
      <vt:lpstr>Data 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Alcohol Consumption</dc:title>
  <dc:creator>Rayden Soriano</dc:creator>
  <cp:lastModifiedBy>Nash Delcamp</cp:lastModifiedBy>
  <cp:revision>8</cp:revision>
  <dcterms:created xsi:type="dcterms:W3CDTF">2019-03-13T22:31:54Z</dcterms:created>
  <dcterms:modified xsi:type="dcterms:W3CDTF">2019-03-14T21:48:40Z</dcterms:modified>
</cp:coreProperties>
</file>