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bookmarkIdSeed="2">
  <p:sldMasterIdLst>
    <p:sldMasterId id="2147483655" r:id="rId1"/>
  </p:sldMasterIdLst>
  <p:notesMasterIdLst>
    <p:notesMasterId r:id="rId31"/>
  </p:notesMasterIdLst>
  <p:handoutMasterIdLst>
    <p:handoutMasterId r:id="rId32"/>
  </p:handoutMasterIdLst>
  <p:sldIdLst>
    <p:sldId id="538" r:id="rId2"/>
    <p:sldId id="551" r:id="rId3"/>
    <p:sldId id="552" r:id="rId4"/>
    <p:sldId id="554" r:id="rId5"/>
    <p:sldId id="555" r:id="rId6"/>
    <p:sldId id="557" r:id="rId7"/>
    <p:sldId id="558" r:id="rId8"/>
    <p:sldId id="559" r:id="rId9"/>
    <p:sldId id="560" r:id="rId10"/>
    <p:sldId id="561" r:id="rId11"/>
    <p:sldId id="562" r:id="rId12"/>
    <p:sldId id="563" r:id="rId13"/>
    <p:sldId id="564" r:id="rId14"/>
    <p:sldId id="581" r:id="rId15"/>
    <p:sldId id="583" r:id="rId16"/>
    <p:sldId id="567" r:id="rId17"/>
    <p:sldId id="568" r:id="rId18"/>
    <p:sldId id="569" r:id="rId19"/>
    <p:sldId id="570" r:id="rId20"/>
    <p:sldId id="572" r:id="rId21"/>
    <p:sldId id="571" r:id="rId22"/>
    <p:sldId id="573" r:id="rId23"/>
    <p:sldId id="574" r:id="rId24"/>
    <p:sldId id="575" r:id="rId25"/>
    <p:sldId id="576" r:id="rId26"/>
    <p:sldId id="577" r:id="rId27"/>
    <p:sldId id="579" r:id="rId28"/>
    <p:sldId id="580" r:id="rId29"/>
    <p:sldId id="556" r:id="rId30"/>
  </p:sldIdLst>
  <p:sldSz cx="9902825" cy="6858000"/>
  <p:notesSz cx="6959600" cy="9245600"/>
  <p:embeddedFontLst>
    <p:embeddedFont>
      <p:font typeface="Webdings" panose="05030102010509060703" pitchFamily="18" charset="2"/>
      <p:regular r:id="rId33"/>
    </p:embeddedFont>
    <p:embeddedFont>
      <p:font typeface="Consolas" panose="020B0609020204030204" pitchFamily="49" charset="0"/>
      <p:regular r:id="rId34"/>
      <p:bold r:id="rId35"/>
      <p:italic r:id="rId36"/>
      <p:boldItalic r:id="rId37"/>
    </p:embeddedFont>
    <p:embeddedFont>
      <p:font typeface="Lato Black" panose="020B0604020202020204" charset="0"/>
      <p:bold r:id="rId38"/>
      <p:boldItalic r:id="rId39"/>
    </p:embeddedFont>
    <p:embeddedFont>
      <p:font typeface="Lato" panose="020B0604020202020204" charset="0"/>
      <p:regular r:id="rId40"/>
      <p:bold r:id="rId41"/>
      <p:italic r:id="rId42"/>
      <p:boldItalic r:id="rId43"/>
    </p:embeddedFont>
  </p:embeddedFontLst>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1200" kern="1200">
        <a:solidFill>
          <a:schemeClr val="tx1"/>
        </a:solidFill>
        <a:latin typeface="Arial" charset="0"/>
        <a:ea typeface="+mn-ea"/>
        <a:cs typeface="+mn-cs"/>
      </a:defRPr>
    </a:lvl1pPr>
    <a:lvl2pPr marL="457200" algn="ctr" rtl="0" eaLnBrk="0" fontAlgn="base" hangingPunct="0">
      <a:spcBef>
        <a:spcPct val="0"/>
      </a:spcBef>
      <a:spcAft>
        <a:spcPct val="0"/>
      </a:spcAft>
      <a:defRPr sz="1200" kern="1200">
        <a:solidFill>
          <a:schemeClr val="tx1"/>
        </a:solidFill>
        <a:latin typeface="Arial" charset="0"/>
        <a:ea typeface="+mn-ea"/>
        <a:cs typeface="+mn-cs"/>
      </a:defRPr>
    </a:lvl2pPr>
    <a:lvl3pPr marL="914400" algn="ctr" rtl="0" eaLnBrk="0" fontAlgn="base" hangingPunct="0">
      <a:spcBef>
        <a:spcPct val="0"/>
      </a:spcBef>
      <a:spcAft>
        <a:spcPct val="0"/>
      </a:spcAft>
      <a:defRPr sz="1200" kern="1200">
        <a:solidFill>
          <a:schemeClr val="tx1"/>
        </a:solidFill>
        <a:latin typeface="Arial" charset="0"/>
        <a:ea typeface="+mn-ea"/>
        <a:cs typeface="+mn-cs"/>
      </a:defRPr>
    </a:lvl3pPr>
    <a:lvl4pPr marL="1371600" algn="ctr" rtl="0" eaLnBrk="0" fontAlgn="base" hangingPunct="0">
      <a:spcBef>
        <a:spcPct val="0"/>
      </a:spcBef>
      <a:spcAft>
        <a:spcPct val="0"/>
      </a:spcAft>
      <a:defRPr sz="1200" kern="1200">
        <a:solidFill>
          <a:schemeClr val="tx1"/>
        </a:solidFill>
        <a:latin typeface="Arial" charset="0"/>
        <a:ea typeface="+mn-ea"/>
        <a:cs typeface="+mn-cs"/>
      </a:defRPr>
    </a:lvl4pPr>
    <a:lvl5pPr marL="1828800" algn="ctr" rtl="0" eaLnBrk="0" fontAlgn="base" hangingPunct="0">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tt, Joseph [USA]" initials="BJ[" lastIdx="4" clrIdx="0">
    <p:extLst>
      <p:ext uri="{19B8F6BF-5375-455C-9EA6-DF929625EA0E}">
        <p15:presenceInfo xmlns:p15="http://schemas.microsoft.com/office/powerpoint/2012/main" userId="S-1-5-21-1314303383-2379350573-4036118543-5284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666"/>
    <a:srgbClr val="0B1F65"/>
    <a:srgbClr val="360157"/>
    <a:srgbClr val="7ECCBD"/>
    <a:srgbClr val="0C044F"/>
    <a:srgbClr val="FC050E"/>
    <a:srgbClr val="0F4318"/>
    <a:srgbClr val="E8F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1" autoAdjust="0"/>
    <p:restoredTop sz="94676" autoAdjust="0"/>
  </p:normalViewPr>
  <p:slideViewPr>
    <p:cSldViewPr>
      <p:cViewPr varScale="1">
        <p:scale>
          <a:sx n="88" d="100"/>
          <a:sy n="88" d="100"/>
        </p:scale>
        <p:origin x="1518" y="90"/>
      </p:cViewPr>
      <p:guideLst>
        <p:guide orient="horz" pos="2160"/>
        <p:guide pos="3119"/>
      </p:guideLst>
    </p:cSldViewPr>
  </p:slideViewPr>
  <p:outlineViewPr>
    <p:cViewPr>
      <p:scale>
        <a:sx n="33" d="100"/>
        <a:sy n="33" d="100"/>
      </p:scale>
      <p:origin x="0" y="1806"/>
    </p:cViewPr>
  </p:outlineViewPr>
  <p:notesTextViewPr>
    <p:cViewPr>
      <p:scale>
        <a:sx n="100" d="100"/>
        <a:sy n="100" d="100"/>
      </p:scale>
      <p:origin x="0" y="0"/>
    </p:cViewPr>
  </p:notesTextViewPr>
  <p:notesViewPr>
    <p:cSldViewPr>
      <p:cViewPr varScale="1">
        <p:scale>
          <a:sx n="69" d="100"/>
          <a:sy n="69" d="100"/>
        </p:scale>
        <p:origin x="276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538913" y="9050338"/>
            <a:ext cx="376237" cy="157162"/>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11225">
              <a:defRPr sz="800"/>
            </a:lvl1pPr>
          </a:lstStyle>
          <a:p>
            <a:fld id="{86DDF579-651C-4FB4-A5CD-DAFFAE84E430}" type="slidenum">
              <a:rPr lang="en-US"/>
              <a:pPr/>
              <a:t>‹#›</a:t>
            </a:fld>
            <a:endParaRPr lang="en-US" dirty="0"/>
          </a:p>
        </p:txBody>
      </p:sp>
    </p:spTree>
    <p:extLst>
      <p:ext uri="{BB962C8B-B14F-4D97-AF65-F5344CB8AC3E}">
        <p14:creationId xmlns:p14="http://schemas.microsoft.com/office/powerpoint/2010/main" val="1420648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08013" y="4394200"/>
            <a:ext cx="5694362" cy="4560888"/>
          </a:xfrm>
          <a:prstGeom prst="rect">
            <a:avLst/>
          </a:prstGeom>
          <a:noFill/>
          <a:ln w="12700">
            <a:noFill/>
            <a:miter lim="800000"/>
            <a:headEnd/>
            <a:tailEnd/>
          </a:ln>
          <a:effectLst/>
        </p:spPr>
        <p:txBody>
          <a:bodyPr vert="horz" wrap="square" lIns="91406" tIns="44901" rIns="91406" bIns="44901"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2051" name="Rectangle 3"/>
          <p:cNvSpPr>
            <a:spLocks noGrp="1" noRot="1" noChangeAspect="1" noChangeArrowheads="1" noTextEdit="1"/>
          </p:cNvSpPr>
          <p:nvPr>
            <p:ph type="sldImg" idx="2"/>
          </p:nvPr>
        </p:nvSpPr>
        <p:spPr bwMode="auto">
          <a:xfrm>
            <a:off x="609600" y="212725"/>
            <a:ext cx="5691188" cy="3941763"/>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6684963" y="9067800"/>
            <a:ext cx="230187" cy="139700"/>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11225">
              <a:defRPr sz="800"/>
            </a:lvl1pPr>
          </a:lstStyle>
          <a:p>
            <a:fld id="{4187C748-44EC-4A39-B7A4-3D84E650E74D}" type="slidenum">
              <a:rPr lang="en-US"/>
              <a:pPr/>
              <a:t>‹#›</a:t>
            </a:fld>
            <a:endParaRPr lang="en-US" dirty="0"/>
          </a:p>
        </p:txBody>
      </p:sp>
    </p:spTree>
    <p:extLst>
      <p:ext uri="{BB962C8B-B14F-4D97-AF65-F5344CB8AC3E}">
        <p14:creationId xmlns:p14="http://schemas.microsoft.com/office/powerpoint/2010/main" val="3879566142"/>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4"/>
          <p:cNvSpPr>
            <a:spLocks noGrp="1" noChangeArrowheads="1"/>
          </p:cNvSpPr>
          <p:nvPr>
            <p:ph type="sldNum" sz="quarter" idx="5"/>
          </p:nvPr>
        </p:nvSpPr>
        <p:spPr>
          <a:ln/>
        </p:spPr>
        <p:txBody>
          <a:bodyPr/>
          <a:lstStyle/>
          <a:p>
            <a:fld id="{A0925FB8-C024-457C-A95E-15E70A0C1344}" type="slidenum">
              <a:rPr lang="en-US"/>
              <a:pPr/>
              <a:t>0</a:t>
            </a:fld>
            <a:endParaRPr lang="en-US" dirty="0"/>
          </a:p>
        </p:txBody>
      </p:sp>
      <p:sp>
        <p:nvSpPr>
          <p:cNvPr id="569367" name="Rectangle 23"/>
          <p:cNvSpPr>
            <a:spLocks noGrp="1" noChangeArrowheads="1"/>
          </p:cNvSpPr>
          <p:nvPr>
            <p:ph type="body" idx="1"/>
          </p:nvPr>
        </p:nvSpPr>
        <p:spPr>
          <a:ln/>
        </p:spPr>
        <p:txBody>
          <a:bodyPr/>
          <a:lstStyle/>
          <a:p>
            <a:endParaRPr lang="en-GB" dirty="0"/>
          </a:p>
        </p:txBody>
      </p:sp>
      <p:sp>
        <p:nvSpPr>
          <p:cNvPr id="569346" name="Rectangle 2"/>
          <p:cNvSpPr>
            <a:spLocks noGrp="1" noRot="1" noChangeAspect="1" noChangeArrowheads="1" noTextEdit="1"/>
          </p:cNvSpPr>
          <p:nvPr>
            <p:ph type="sldImg"/>
          </p:nvPr>
        </p:nvSpPr>
        <p:spPr>
          <a:ln/>
        </p:spPr>
      </p:sp>
      <p:sp>
        <p:nvSpPr>
          <p:cNvPr id="569348" name="Text Box 4"/>
          <p:cNvSpPr txBox="1">
            <a:spLocks noChangeArrowheads="1"/>
          </p:cNvSpPr>
          <p:nvPr/>
        </p:nvSpPr>
        <p:spPr bwMode="auto">
          <a:xfrm>
            <a:off x="609600" y="4648200"/>
            <a:ext cx="5638800" cy="942975"/>
          </a:xfrm>
          <a:prstGeom prst="rect">
            <a:avLst/>
          </a:prstGeom>
          <a:noFill/>
          <a:ln w="9525">
            <a:noFill/>
            <a:miter lim="800000"/>
            <a:headEnd/>
            <a:tailEnd/>
          </a:ln>
          <a:effectLst/>
        </p:spPr>
        <p:txBody>
          <a:bodyPr anchor="ctr">
            <a:spAutoFit/>
          </a:bodyPr>
          <a:lstStyle/>
          <a:p>
            <a:pPr>
              <a:buClr>
                <a:schemeClr val="tx1"/>
              </a:buClr>
            </a:pPr>
            <a:r>
              <a:rPr lang="en-US" sz="1400" b="1" dirty="0"/>
              <a:t>Booz Allen Hamilton Standard Colors</a:t>
            </a:r>
            <a:endParaRPr lang="en-US" sz="1400" dirty="0"/>
          </a:p>
          <a:p>
            <a:pPr>
              <a:buClr>
                <a:schemeClr val="tx1"/>
              </a:buClr>
            </a:pPr>
            <a:r>
              <a:rPr lang="en-US" sz="1400" dirty="0"/>
              <a:t>Colors should be used in the color pairs whenever possible. Do not mix and match colors, use pairs together as shown.</a:t>
            </a:r>
          </a:p>
          <a:p>
            <a:pPr>
              <a:buClr>
                <a:schemeClr val="tx1"/>
              </a:buClr>
            </a:pPr>
            <a:r>
              <a:rPr lang="en-US" sz="1400" dirty="0"/>
              <a:t>Black, White and Gray can be used with any of the other colors.</a:t>
            </a:r>
          </a:p>
        </p:txBody>
      </p:sp>
      <p:sp>
        <p:nvSpPr>
          <p:cNvPr id="569349" name="Rectangle 5"/>
          <p:cNvSpPr>
            <a:spLocks noChangeArrowheads="1"/>
          </p:cNvSpPr>
          <p:nvPr/>
        </p:nvSpPr>
        <p:spPr bwMode="auto">
          <a:xfrm>
            <a:off x="685800" y="6640513"/>
            <a:ext cx="688975" cy="690562"/>
          </a:xfrm>
          <a:prstGeom prst="rect">
            <a:avLst/>
          </a:prstGeom>
          <a:solidFill>
            <a:srgbClr val="360157"/>
          </a:solidFill>
          <a:ln w="9525">
            <a:solidFill>
              <a:schemeClr val="tx1"/>
            </a:solidFill>
            <a:miter lim="800000"/>
            <a:headEnd/>
            <a:tailEnd/>
          </a:ln>
          <a:effectLst/>
        </p:spPr>
        <p:txBody>
          <a:bodyPr wrap="none" anchor="ctr"/>
          <a:lstStyle/>
          <a:p>
            <a:endParaRPr lang="en-US" dirty="0"/>
          </a:p>
        </p:txBody>
      </p:sp>
      <p:sp>
        <p:nvSpPr>
          <p:cNvPr id="569350" name="Rectangle 6"/>
          <p:cNvSpPr>
            <a:spLocks noChangeArrowheads="1"/>
          </p:cNvSpPr>
          <p:nvPr/>
        </p:nvSpPr>
        <p:spPr bwMode="auto">
          <a:xfrm>
            <a:off x="1035050" y="7134225"/>
            <a:ext cx="688975" cy="688975"/>
          </a:xfrm>
          <a:prstGeom prst="rect">
            <a:avLst/>
          </a:prstGeom>
          <a:solidFill>
            <a:srgbClr val="F2050E"/>
          </a:solidFill>
          <a:ln w="9525">
            <a:solidFill>
              <a:schemeClr val="tx1"/>
            </a:solidFill>
            <a:miter lim="800000"/>
            <a:headEnd/>
            <a:tailEnd/>
          </a:ln>
          <a:effectLst/>
        </p:spPr>
        <p:txBody>
          <a:bodyPr wrap="none" anchor="ctr"/>
          <a:lstStyle/>
          <a:p>
            <a:endParaRPr lang="en-US" dirty="0"/>
          </a:p>
        </p:txBody>
      </p:sp>
      <p:sp>
        <p:nvSpPr>
          <p:cNvPr id="569351" name="Rectangle 7"/>
          <p:cNvSpPr>
            <a:spLocks noChangeArrowheads="1"/>
          </p:cNvSpPr>
          <p:nvPr/>
        </p:nvSpPr>
        <p:spPr bwMode="auto">
          <a:xfrm>
            <a:off x="1890713" y="6640513"/>
            <a:ext cx="688975" cy="690562"/>
          </a:xfrm>
          <a:prstGeom prst="rect">
            <a:avLst/>
          </a:prstGeom>
          <a:solidFill>
            <a:srgbClr val="0F4318"/>
          </a:solidFill>
          <a:ln w="9525">
            <a:solidFill>
              <a:schemeClr val="tx1"/>
            </a:solidFill>
            <a:miter lim="800000"/>
            <a:headEnd/>
            <a:tailEnd/>
          </a:ln>
          <a:effectLst/>
        </p:spPr>
        <p:txBody>
          <a:bodyPr wrap="none" anchor="ctr"/>
          <a:lstStyle/>
          <a:p>
            <a:endParaRPr lang="en-US" dirty="0"/>
          </a:p>
        </p:txBody>
      </p:sp>
      <p:sp>
        <p:nvSpPr>
          <p:cNvPr id="569352" name="Rectangle 8"/>
          <p:cNvSpPr>
            <a:spLocks noChangeArrowheads="1"/>
          </p:cNvSpPr>
          <p:nvPr/>
        </p:nvSpPr>
        <p:spPr bwMode="auto">
          <a:xfrm>
            <a:off x="2249488" y="7134225"/>
            <a:ext cx="688975" cy="688975"/>
          </a:xfrm>
          <a:prstGeom prst="rect">
            <a:avLst/>
          </a:prstGeom>
          <a:solidFill>
            <a:srgbClr val="E8F404"/>
          </a:solidFill>
          <a:ln w="9525">
            <a:solidFill>
              <a:schemeClr val="tx1"/>
            </a:solidFill>
            <a:miter lim="800000"/>
            <a:headEnd/>
            <a:tailEnd/>
          </a:ln>
          <a:effectLst/>
        </p:spPr>
        <p:txBody>
          <a:bodyPr wrap="none" anchor="ctr"/>
          <a:lstStyle/>
          <a:p>
            <a:endParaRPr lang="en-US" dirty="0"/>
          </a:p>
        </p:txBody>
      </p:sp>
      <p:sp>
        <p:nvSpPr>
          <p:cNvPr id="569353" name="Rectangle 9"/>
          <p:cNvSpPr>
            <a:spLocks noChangeArrowheads="1"/>
          </p:cNvSpPr>
          <p:nvPr/>
        </p:nvSpPr>
        <p:spPr bwMode="auto">
          <a:xfrm>
            <a:off x="3152775" y="6640513"/>
            <a:ext cx="690563" cy="690562"/>
          </a:xfrm>
          <a:prstGeom prst="rect">
            <a:avLst/>
          </a:prstGeom>
          <a:solidFill>
            <a:srgbClr val="0B1F65"/>
          </a:solidFill>
          <a:ln w="9525">
            <a:solidFill>
              <a:schemeClr val="tx1"/>
            </a:solidFill>
            <a:miter lim="800000"/>
            <a:headEnd/>
            <a:tailEnd/>
          </a:ln>
          <a:effectLst/>
        </p:spPr>
        <p:txBody>
          <a:bodyPr wrap="none" anchor="ctr"/>
          <a:lstStyle/>
          <a:p>
            <a:endParaRPr lang="en-US" dirty="0"/>
          </a:p>
        </p:txBody>
      </p:sp>
      <p:sp>
        <p:nvSpPr>
          <p:cNvPr id="569354" name="Rectangle 10"/>
          <p:cNvSpPr>
            <a:spLocks noChangeArrowheads="1"/>
          </p:cNvSpPr>
          <p:nvPr/>
        </p:nvSpPr>
        <p:spPr bwMode="auto">
          <a:xfrm>
            <a:off x="3492500" y="7134225"/>
            <a:ext cx="688975" cy="688975"/>
          </a:xfrm>
          <a:prstGeom prst="rect">
            <a:avLst/>
          </a:prstGeom>
          <a:solidFill>
            <a:srgbClr val="7ECCBD"/>
          </a:solidFill>
          <a:ln w="9525">
            <a:solidFill>
              <a:schemeClr val="tx1"/>
            </a:solidFill>
            <a:miter lim="800000"/>
            <a:headEnd/>
            <a:tailEnd/>
          </a:ln>
          <a:effectLst/>
        </p:spPr>
        <p:txBody>
          <a:bodyPr wrap="none" anchor="ctr"/>
          <a:lstStyle/>
          <a:p>
            <a:endParaRPr lang="en-US" dirty="0"/>
          </a:p>
        </p:txBody>
      </p:sp>
      <p:sp>
        <p:nvSpPr>
          <p:cNvPr id="569355" name="Rectangle 11"/>
          <p:cNvSpPr>
            <a:spLocks noChangeArrowheads="1"/>
          </p:cNvSpPr>
          <p:nvPr/>
        </p:nvSpPr>
        <p:spPr bwMode="auto">
          <a:xfrm>
            <a:off x="5564188" y="6640513"/>
            <a:ext cx="687387" cy="690562"/>
          </a:xfrm>
          <a:prstGeom prst="rect">
            <a:avLst/>
          </a:prstGeom>
          <a:solidFill>
            <a:srgbClr val="9E9E9E"/>
          </a:solidFill>
          <a:ln w="9525">
            <a:solidFill>
              <a:schemeClr val="tx1"/>
            </a:solidFill>
            <a:miter lim="800000"/>
            <a:headEnd/>
            <a:tailEnd/>
          </a:ln>
          <a:effectLst/>
        </p:spPr>
        <p:txBody>
          <a:bodyPr wrap="none" anchor="ctr"/>
          <a:lstStyle/>
          <a:p>
            <a:endParaRPr lang="en-US" dirty="0"/>
          </a:p>
        </p:txBody>
      </p:sp>
      <p:sp>
        <p:nvSpPr>
          <p:cNvPr id="569356" name="Rectangle 12"/>
          <p:cNvSpPr>
            <a:spLocks noChangeArrowheads="1"/>
          </p:cNvSpPr>
          <p:nvPr/>
        </p:nvSpPr>
        <p:spPr bwMode="auto">
          <a:xfrm>
            <a:off x="4359275" y="6640513"/>
            <a:ext cx="687388" cy="690562"/>
          </a:xfrm>
          <a:prstGeom prst="rect">
            <a:avLst/>
          </a:prstGeom>
          <a:solidFill>
            <a:schemeClr val="tx1"/>
          </a:solidFill>
          <a:ln w="9525">
            <a:solidFill>
              <a:schemeClr val="tx1"/>
            </a:solidFill>
            <a:miter lim="800000"/>
            <a:headEnd/>
            <a:tailEnd/>
          </a:ln>
          <a:effectLst/>
        </p:spPr>
        <p:txBody>
          <a:bodyPr wrap="none" anchor="ctr"/>
          <a:lstStyle/>
          <a:p>
            <a:endParaRPr lang="en-US" dirty="0"/>
          </a:p>
        </p:txBody>
      </p:sp>
      <p:sp>
        <p:nvSpPr>
          <p:cNvPr id="569357" name="Rectangle 13"/>
          <p:cNvSpPr>
            <a:spLocks noChangeArrowheads="1"/>
          </p:cNvSpPr>
          <p:nvPr/>
        </p:nvSpPr>
        <p:spPr bwMode="auto">
          <a:xfrm>
            <a:off x="4697413" y="7134225"/>
            <a:ext cx="688975" cy="688975"/>
          </a:xfrm>
          <a:prstGeom prst="rect">
            <a:avLst/>
          </a:prstGeom>
          <a:solidFill>
            <a:schemeClr val="bg1"/>
          </a:solidFill>
          <a:ln w="9525">
            <a:solidFill>
              <a:schemeClr val="tx1"/>
            </a:solidFill>
            <a:miter lim="800000"/>
            <a:headEnd/>
            <a:tailEnd/>
          </a:ln>
          <a:effectLst/>
        </p:spPr>
        <p:txBody>
          <a:bodyPr wrap="none" anchor="ctr"/>
          <a:lstStyle/>
          <a:p>
            <a:endParaRPr lang="en-US" dirty="0"/>
          </a:p>
        </p:txBody>
      </p:sp>
      <p:sp>
        <p:nvSpPr>
          <p:cNvPr id="569358" name="Text Box 14"/>
          <p:cNvSpPr txBox="1">
            <a:spLocks noChangeArrowheads="1"/>
          </p:cNvSpPr>
          <p:nvPr/>
        </p:nvSpPr>
        <p:spPr bwMode="auto">
          <a:xfrm>
            <a:off x="715963" y="5754688"/>
            <a:ext cx="768350" cy="825500"/>
          </a:xfrm>
          <a:prstGeom prst="rect">
            <a:avLst/>
          </a:prstGeom>
          <a:noFill/>
          <a:ln w="9525">
            <a:noFill/>
            <a:miter lim="800000"/>
            <a:headEnd/>
            <a:tailEnd/>
          </a:ln>
          <a:effectLst/>
        </p:spPr>
        <p:txBody>
          <a:bodyPr anchor="b">
            <a:spAutoFit/>
          </a:bodyPr>
          <a:lstStyle/>
          <a:p>
            <a:pPr algn="l">
              <a:buClr>
                <a:schemeClr val="tx1"/>
              </a:buClr>
              <a:tabLst>
                <a:tab pos="574675" algn="r"/>
              </a:tabLst>
            </a:pPr>
            <a:r>
              <a:rPr lang="en-US" sz="800" dirty="0"/>
              <a:t>Purple </a:t>
            </a:r>
            <a:br>
              <a:rPr lang="en-US" sz="800" dirty="0"/>
            </a:br>
            <a:r>
              <a:rPr lang="en-US" sz="800" dirty="0"/>
              <a:t>Pantone 2765</a:t>
            </a:r>
          </a:p>
          <a:p>
            <a:pPr algn="l">
              <a:buClr>
                <a:schemeClr val="tx1"/>
              </a:buClr>
              <a:tabLst>
                <a:tab pos="574675" algn="r"/>
              </a:tabLst>
            </a:pPr>
            <a:r>
              <a:rPr lang="en-US" sz="800" dirty="0"/>
              <a:t>R	12</a:t>
            </a:r>
          </a:p>
          <a:p>
            <a:pPr algn="l">
              <a:buClr>
                <a:schemeClr val="tx1"/>
              </a:buClr>
              <a:tabLst>
                <a:tab pos="574675" algn="r"/>
              </a:tabLst>
            </a:pPr>
            <a:r>
              <a:rPr lang="en-US" sz="800" dirty="0"/>
              <a:t>G	4</a:t>
            </a:r>
          </a:p>
          <a:p>
            <a:pPr algn="l">
              <a:buClr>
                <a:schemeClr val="tx1"/>
              </a:buClr>
              <a:tabLst>
                <a:tab pos="574675" algn="r"/>
              </a:tabLst>
            </a:pPr>
            <a:r>
              <a:rPr lang="en-US" sz="800" dirty="0"/>
              <a:t>B	79</a:t>
            </a:r>
          </a:p>
        </p:txBody>
      </p:sp>
      <p:sp>
        <p:nvSpPr>
          <p:cNvPr id="569359" name="Text Box 15"/>
          <p:cNvSpPr txBox="1">
            <a:spLocks noChangeArrowheads="1"/>
          </p:cNvSpPr>
          <p:nvPr/>
        </p:nvSpPr>
        <p:spPr bwMode="auto">
          <a:xfrm>
            <a:off x="1895475" y="5754688"/>
            <a:ext cx="768350" cy="825500"/>
          </a:xfrm>
          <a:prstGeom prst="rect">
            <a:avLst/>
          </a:prstGeom>
          <a:noFill/>
          <a:ln w="9525">
            <a:noFill/>
            <a:miter lim="800000"/>
            <a:headEnd/>
            <a:tailEnd/>
          </a:ln>
          <a:effectLst/>
        </p:spPr>
        <p:txBody>
          <a:bodyPr anchor="b">
            <a:spAutoFit/>
          </a:bodyPr>
          <a:lstStyle/>
          <a:p>
            <a:pPr algn="l">
              <a:buClr>
                <a:schemeClr val="tx1"/>
              </a:buClr>
              <a:tabLst>
                <a:tab pos="574675" algn="r"/>
              </a:tabLst>
            </a:pPr>
            <a:r>
              <a:rPr lang="en-US" sz="800" dirty="0"/>
              <a:t>Green </a:t>
            </a:r>
            <a:br>
              <a:rPr lang="en-US" sz="800" dirty="0"/>
            </a:br>
            <a:r>
              <a:rPr lang="en-US" sz="800" dirty="0"/>
              <a:t>Pantone </a:t>
            </a:r>
            <a:br>
              <a:rPr lang="en-US" sz="800" dirty="0"/>
            </a:br>
            <a:r>
              <a:rPr lang="en-US" sz="800" dirty="0"/>
              <a:t>357</a:t>
            </a:r>
          </a:p>
          <a:p>
            <a:pPr algn="l">
              <a:buClr>
                <a:schemeClr val="tx1"/>
              </a:buClr>
              <a:tabLst>
                <a:tab pos="574675" algn="r"/>
              </a:tabLst>
            </a:pPr>
            <a:r>
              <a:rPr lang="en-US" sz="800" dirty="0"/>
              <a:t>R	15</a:t>
            </a:r>
          </a:p>
          <a:p>
            <a:pPr algn="l">
              <a:buClr>
                <a:schemeClr val="tx1"/>
              </a:buClr>
              <a:tabLst>
                <a:tab pos="574675" algn="r"/>
              </a:tabLst>
            </a:pPr>
            <a:r>
              <a:rPr lang="en-US" sz="800" dirty="0"/>
              <a:t>G	67</a:t>
            </a:r>
          </a:p>
          <a:p>
            <a:pPr algn="l">
              <a:buClr>
                <a:schemeClr val="tx1"/>
              </a:buClr>
              <a:tabLst>
                <a:tab pos="574675" algn="r"/>
              </a:tabLst>
            </a:pPr>
            <a:r>
              <a:rPr lang="en-US" sz="800" dirty="0"/>
              <a:t>B	24</a:t>
            </a:r>
          </a:p>
        </p:txBody>
      </p:sp>
      <p:sp>
        <p:nvSpPr>
          <p:cNvPr id="569360" name="Text Box 16"/>
          <p:cNvSpPr txBox="1">
            <a:spLocks noChangeArrowheads="1"/>
          </p:cNvSpPr>
          <p:nvPr/>
        </p:nvSpPr>
        <p:spPr bwMode="auto">
          <a:xfrm>
            <a:off x="3170238" y="5754688"/>
            <a:ext cx="768350" cy="825500"/>
          </a:xfrm>
          <a:prstGeom prst="rect">
            <a:avLst/>
          </a:prstGeom>
          <a:noFill/>
          <a:ln w="9525">
            <a:noFill/>
            <a:miter lim="800000"/>
            <a:headEnd/>
            <a:tailEnd/>
          </a:ln>
          <a:effectLst/>
        </p:spPr>
        <p:txBody>
          <a:bodyPr anchor="b">
            <a:spAutoFit/>
          </a:bodyPr>
          <a:lstStyle/>
          <a:p>
            <a:pPr algn="l">
              <a:buClr>
                <a:schemeClr val="tx1"/>
              </a:buClr>
              <a:tabLst>
                <a:tab pos="574675" algn="r"/>
              </a:tabLst>
            </a:pPr>
            <a:r>
              <a:rPr lang="en-US" sz="800" dirty="0"/>
              <a:t>Blue </a:t>
            </a:r>
            <a:br>
              <a:rPr lang="en-US" sz="800" dirty="0"/>
            </a:br>
            <a:r>
              <a:rPr lang="en-US" sz="800" dirty="0"/>
              <a:t>Pantone 2</a:t>
            </a:r>
            <a:br>
              <a:rPr lang="en-US" sz="800" dirty="0"/>
            </a:br>
            <a:r>
              <a:rPr lang="en-US" sz="800" dirty="0"/>
              <a:t>88</a:t>
            </a:r>
          </a:p>
          <a:p>
            <a:pPr algn="l">
              <a:buClr>
                <a:schemeClr val="tx1"/>
              </a:buClr>
              <a:tabLst>
                <a:tab pos="574675" algn="r"/>
              </a:tabLst>
            </a:pPr>
            <a:r>
              <a:rPr lang="en-US" sz="800" dirty="0"/>
              <a:t>R	11</a:t>
            </a:r>
          </a:p>
          <a:p>
            <a:pPr algn="l">
              <a:buClr>
                <a:schemeClr val="tx1"/>
              </a:buClr>
              <a:tabLst>
                <a:tab pos="574675" algn="r"/>
              </a:tabLst>
            </a:pPr>
            <a:r>
              <a:rPr lang="en-US" sz="800" dirty="0"/>
              <a:t>G	31</a:t>
            </a:r>
          </a:p>
          <a:p>
            <a:pPr algn="l">
              <a:buClr>
                <a:schemeClr val="tx1"/>
              </a:buClr>
              <a:tabLst>
                <a:tab pos="574675" algn="r"/>
              </a:tabLst>
            </a:pPr>
            <a:r>
              <a:rPr lang="en-US" sz="800" dirty="0"/>
              <a:t>B	101</a:t>
            </a:r>
          </a:p>
        </p:txBody>
      </p:sp>
      <p:sp>
        <p:nvSpPr>
          <p:cNvPr id="569361" name="Text Box 17"/>
          <p:cNvSpPr txBox="1">
            <a:spLocks noChangeArrowheads="1"/>
          </p:cNvSpPr>
          <p:nvPr/>
        </p:nvSpPr>
        <p:spPr bwMode="auto">
          <a:xfrm>
            <a:off x="4376738" y="6365875"/>
            <a:ext cx="769937" cy="214313"/>
          </a:xfrm>
          <a:prstGeom prst="rect">
            <a:avLst/>
          </a:prstGeom>
          <a:noFill/>
          <a:ln w="9525">
            <a:noFill/>
            <a:miter lim="800000"/>
            <a:headEnd/>
            <a:tailEnd/>
          </a:ln>
          <a:effectLst/>
        </p:spPr>
        <p:txBody>
          <a:bodyPr anchor="b">
            <a:spAutoFit/>
          </a:bodyPr>
          <a:lstStyle/>
          <a:p>
            <a:pPr algn="l">
              <a:buClr>
                <a:schemeClr val="tx1"/>
              </a:buClr>
              <a:tabLst>
                <a:tab pos="574675" algn="r"/>
              </a:tabLst>
            </a:pPr>
            <a:r>
              <a:rPr lang="en-US" sz="800" dirty="0"/>
              <a:t>Black </a:t>
            </a:r>
          </a:p>
        </p:txBody>
      </p:sp>
      <p:sp>
        <p:nvSpPr>
          <p:cNvPr id="569362" name="Text Box 18"/>
          <p:cNvSpPr txBox="1">
            <a:spLocks noChangeArrowheads="1"/>
          </p:cNvSpPr>
          <p:nvPr/>
        </p:nvSpPr>
        <p:spPr bwMode="auto">
          <a:xfrm>
            <a:off x="5554663" y="5876925"/>
            <a:ext cx="769937" cy="703263"/>
          </a:xfrm>
          <a:prstGeom prst="rect">
            <a:avLst/>
          </a:prstGeom>
          <a:noFill/>
          <a:ln w="9525">
            <a:noFill/>
            <a:miter lim="800000"/>
            <a:headEnd/>
            <a:tailEnd/>
          </a:ln>
          <a:effectLst/>
        </p:spPr>
        <p:txBody>
          <a:bodyPr anchor="b">
            <a:spAutoFit/>
          </a:bodyPr>
          <a:lstStyle/>
          <a:p>
            <a:pPr algn="l">
              <a:buClr>
                <a:schemeClr val="tx1"/>
              </a:buClr>
              <a:tabLst>
                <a:tab pos="574675" algn="r"/>
              </a:tabLst>
            </a:pPr>
            <a:r>
              <a:rPr lang="en-US" sz="800" dirty="0"/>
              <a:t>Pantone Cool Gray 6</a:t>
            </a:r>
          </a:p>
          <a:p>
            <a:pPr algn="l">
              <a:buClr>
                <a:schemeClr val="tx1"/>
              </a:buClr>
              <a:tabLst>
                <a:tab pos="574675" algn="r"/>
              </a:tabLst>
            </a:pPr>
            <a:r>
              <a:rPr lang="en-US" sz="800" dirty="0"/>
              <a:t>R	158</a:t>
            </a:r>
          </a:p>
          <a:p>
            <a:pPr algn="l">
              <a:buClr>
                <a:schemeClr val="tx1"/>
              </a:buClr>
              <a:tabLst>
                <a:tab pos="574675" algn="r"/>
              </a:tabLst>
            </a:pPr>
            <a:r>
              <a:rPr lang="en-US" sz="800" dirty="0"/>
              <a:t>G	158</a:t>
            </a:r>
          </a:p>
          <a:p>
            <a:pPr algn="l">
              <a:buClr>
                <a:schemeClr val="tx1"/>
              </a:buClr>
              <a:tabLst>
                <a:tab pos="574675" algn="r"/>
              </a:tabLst>
            </a:pPr>
            <a:r>
              <a:rPr lang="en-US" sz="800" dirty="0"/>
              <a:t>B	158</a:t>
            </a:r>
          </a:p>
        </p:txBody>
      </p:sp>
      <p:sp>
        <p:nvSpPr>
          <p:cNvPr id="569363" name="Text Box 19"/>
          <p:cNvSpPr txBox="1">
            <a:spLocks noChangeArrowheads="1"/>
          </p:cNvSpPr>
          <p:nvPr/>
        </p:nvSpPr>
        <p:spPr bwMode="auto">
          <a:xfrm>
            <a:off x="1068388" y="7889875"/>
            <a:ext cx="769937" cy="825500"/>
          </a:xfrm>
          <a:prstGeom prst="rect">
            <a:avLst/>
          </a:prstGeom>
          <a:noFill/>
          <a:ln w="9525">
            <a:noFill/>
            <a:miter lim="800000"/>
            <a:headEnd/>
            <a:tailEnd/>
          </a:ln>
          <a:effectLst/>
        </p:spPr>
        <p:txBody>
          <a:bodyPr>
            <a:spAutoFit/>
          </a:bodyPr>
          <a:lstStyle/>
          <a:p>
            <a:pPr algn="l">
              <a:buClr>
                <a:schemeClr val="tx1"/>
              </a:buClr>
              <a:tabLst>
                <a:tab pos="574675" algn="r"/>
              </a:tabLst>
            </a:pPr>
            <a:r>
              <a:rPr lang="en-US" sz="800" dirty="0"/>
              <a:t>Red </a:t>
            </a:r>
            <a:br>
              <a:rPr lang="en-US" sz="800" dirty="0"/>
            </a:br>
            <a:r>
              <a:rPr lang="en-US" sz="800" dirty="0"/>
              <a:t>Pantone </a:t>
            </a:r>
            <a:br>
              <a:rPr lang="en-US" sz="800" dirty="0"/>
            </a:br>
            <a:r>
              <a:rPr lang="en-US" sz="800" dirty="0"/>
              <a:t>485</a:t>
            </a:r>
          </a:p>
          <a:p>
            <a:pPr algn="l">
              <a:buClr>
                <a:schemeClr val="tx1"/>
              </a:buClr>
              <a:tabLst>
                <a:tab pos="574675" algn="r"/>
              </a:tabLst>
            </a:pPr>
            <a:r>
              <a:rPr lang="en-US" sz="800" dirty="0"/>
              <a:t>R	252</a:t>
            </a:r>
          </a:p>
          <a:p>
            <a:pPr algn="l">
              <a:buClr>
                <a:schemeClr val="tx1"/>
              </a:buClr>
              <a:tabLst>
                <a:tab pos="574675" algn="r"/>
              </a:tabLst>
            </a:pPr>
            <a:r>
              <a:rPr lang="en-US" sz="800" dirty="0"/>
              <a:t>G	5</a:t>
            </a:r>
          </a:p>
          <a:p>
            <a:pPr algn="l">
              <a:buClr>
                <a:schemeClr val="tx1"/>
              </a:buClr>
              <a:tabLst>
                <a:tab pos="574675" algn="r"/>
              </a:tabLst>
            </a:pPr>
            <a:r>
              <a:rPr lang="en-US" sz="800" dirty="0"/>
              <a:t>B	14</a:t>
            </a:r>
          </a:p>
        </p:txBody>
      </p:sp>
      <p:sp>
        <p:nvSpPr>
          <p:cNvPr id="569364" name="Text Box 20"/>
          <p:cNvSpPr txBox="1">
            <a:spLocks noChangeArrowheads="1"/>
          </p:cNvSpPr>
          <p:nvPr/>
        </p:nvSpPr>
        <p:spPr bwMode="auto">
          <a:xfrm>
            <a:off x="2247900" y="7889875"/>
            <a:ext cx="769938" cy="825500"/>
          </a:xfrm>
          <a:prstGeom prst="rect">
            <a:avLst/>
          </a:prstGeom>
          <a:noFill/>
          <a:ln w="9525">
            <a:noFill/>
            <a:miter lim="800000"/>
            <a:headEnd/>
            <a:tailEnd/>
          </a:ln>
          <a:effectLst/>
        </p:spPr>
        <p:txBody>
          <a:bodyPr>
            <a:spAutoFit/>
          </a:bodyPr>
          <a:lstStyle/>
          <a:p>
            <a:pPr algn="l">
              <a:buClr>
                <a:schemeClr val="tx1"/>
              </a:buClr>
              <a:tabLst>
                <a:tab pos="574675" algn="r"/>
              </a:tabLst>
            </a:pPr>
            <a:r>
              <a:rPr lang="en-US" sz="800" dirty="0"/>
              <a:t>Yellow </a:t>
            </a:r>
            <a:br>
              <a:rPr lang="en-US" sz="800" dirty="0"/>
            </a:br>
            <a:r>
              <a:rPr lang="en-US" sz="800" dirty="0"/>
              <a:t>Pantone 3965</a:t>
            </a:r>
          </a:p>
          <a:p>
            <a:pPr algn="l">
              <a:buClr>
                <a:schemeClr val="tx1"/>
              </a:buClr>
              <a:tabLst>
                <a:tab pos="574675" algn="r"/>
              </a:tabLst>
            </a:pPr>
            <a:r>
              <a:rPr lang="en-US" sz="800" dirty="0"/>
              <a:t>R	232</a:t>
            </a:r>
          </a:p>
          <a:p>
            <a:pPr algn="l">
              <a:buClr>
                <a:schemeClr val="tx1"/>
              </a:buClr>
              <a:tabLst>
                <a:tab pos="574675" algn="r"/>
              </a:tabLst>
            </a:pPr>
            <a:r>
              <a:rPr lang="en-US" sz="800" dirty="0"/>
              <a:t>G	244</a:t>
            </a:r>
          </a:p>
          <a:p>
            <a:pPr algn="l">
              <a:buClr>
                <a:schemeClr val="tx1"/>
              </a:buClr>
              <a:tabLst>
                <a:tab pos="574675" algn="r"/>
              </a:tabLst>
            </a:pPr>
            <a:r>
              <a:rPr lang="en-US" sz="800" dirty="0"/>
              <a:t>B	4</a:t>
            </a:r>
          </a:p>
        </p:txBody>
      </p:sp>
      <p:sp>
        <p:nvSpPr>
          <p:cNvPr id="569365" name="Text Box 21"/>
          <p:cNvSpPr txBox="1">
            <a:spLocks noChangeArrowheads="1"/>
          </p:cNvSpPr>
          <p:nvPr/>
        </p:nvSpPr>
        <p:spPr bwMode="auto">
          <a:xfrm>
            <a:off x="3522663" y="7889875"/>
            <a:ext cx="769937" cy="825500"/>
          </a:xfrm>
          <a:prstGeom prst="rect">
            <a:avLst/>
          </a:prstGeom>
          <a:noFill/>
          <a:ln w="9525">
            <a:noFill/>
            <a:miter lim="800000"/>
            <a:headEnd/>
            <a:tailEnd/>
          </a:ln>
          <a:effectLst/>
        </p:spPr>
        <p:txBody>
          <a:bodyPr>
            <a:spAutoFit/>
          </a:bodyPr>
          <a:lstStyle/>
          <a:p>
            <a:pPr algn="l">
              <a:buClr>
                <a:schemeClr val="tx1"/>
              </a:buClr>
              <a:tabLst>
                <a:tab pos="574675" algn="r"/>
              </a:tabLst>
            </a:pPr>
            <a:r>
              <a:rPr lang="en-US" sz="800" dirty="0"/>
              <a:t>Aqua </a:t>
            </a:r>
            <a:br>
              <a:rPr lang="en-US" sz="800" dirty="0"/>
            </a:br>
            <a:r>
              <a:rPr lang="en-US" sz="800" dirty="0"/>
              <a:t>Pantone </a:t>
            </a:r>
            <a:br>
              <a:rPr lang="en-US" sz="800" dirty="0"/>
            </a:br>
            <a:r>
              <a:rPr lang="en-US" sz="800" dirty="0"/>
              <a:t>319</a:t>
            </a:r>
          </a:p>
          <a:p>
            <a:pPr algn="l">
              <a:buClr>
                <a:schemeClr val="tx1"/>
              </a:buClr>
              <a:tabLst>
                <a:tab pos="574675" algn="r"/>
              </a:tabLst>
            </a:pPr>
            <a:r>
              <a:rPr lang="en-US" sz="800" dirty="0"/>
              <a:t>R	126</a:t>
            </a:r>
          </a:p>
          <a:p>
            <a:pPr algn="l">
              <a:buClr>
                <a:schemeClr val="tx1"/>
              </a:buClr>
              <a:tabLst>
                <a:tab pos="574675" algn="r"/>
              </a:tabLst>
            </a:pPr>
            <a:r>
              <a:rPr lang="en-US" sz="800" dirty="0"/>
              <a:t>G	204</a:t>
            </a:r>
          </a:p>
          <a:p>
            <a:pPr algn="l">
              <a:buClr>
                <a:schemeClr val="tx1"/>
              </a:buClr>
              <a:tabLst>
                <a:tab pos="574675" algn="r"/>
              </a:tabLst>
            </a:pPr>
            <a:r>
              <a:rPr lang="en-US" sz="800" dirty="0"/>
              <a:t>B	189</a:t>
            </a:r>
          </a:p>
        </p:txBody>
      </p:sp>
      <p:sp>
        <p:nvSpPr>
          <p:cNvPr id="569366" name="Text Box 22"/>
          <p:cNvSpPr txBox="1">
            <a:spLocks noChangeArrowheads="1"/>
          </p:cNvSpPr>
          <p:nvPr/>
        </p:nvSpPr>
        <p:spPr bwMode="auto">
          <a:xfrm>
            <a:off x="4729163" y="7889875"/>
            <a:ext cx="769937" cy="214313"/>
          </a:xfrm>
          <a:prstGeom prst="rect">
            <a:avLst/>
          </a:prstGeom>
          <a:noFill/>
          <a:ln w="9525">
            <a:noFill/>
            <a:miter lim="800000"/>
            <a:headEnd/>
            <a:tailEnd/>
          </a:ln>
          <a:effectLst/>
        </p:spPr>
        <p:txBody>
          <a:bodyPr>
            <a:spAutoFit/>
          </a:bodyPr>
          <a:lstStyle/>
          <a:p>
            <a:pPr algn="l">
              <a:buClr>
                <a:schemeClr val="tx1"/>
              </a:buClr>
              <a:tabLst>
                <a:tab pos="574675" algn="r"/>
              </a:tabLst>
            </a:pPr>
            <a:r>
              <a:rPr lang="en-US" sz="800" dirty="0"/>
              <a:t>White </a:t>
            </a:r>
          </a:p>
        </p:txBody>
      </p:sp>
    </p:spTree>
    <p:extLst>
      <p:ext uri="{BB962C8B-B14F-4D97-AF65-F5344CB8AC3E}">
        <p14:creationId xmlns:p14="http://schemas.microsoft.com/office/powerpoint/2010/main" val="2290616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87C748-44EC-4A39-B7A4-3D84E650E74D}" type="slidenum">
              <a:rPr lang="en-US" smtClean="0"/>
              <a:pPr/>
              <a:t>3</a:t>
            </a:fld>
            <a:endParaRPr lang="en-US" dirty="0"/>
          </a:p>
        </p:txBody>
      </p:sp>
    </p:spTree>
    <p:extLst>
      <p:ext uri="{BB962C8B-B14F-4D97-AF65-F5344CB8AC3E}">
        <p14:creationId xmlns:p14="http://schemas.microsoft.com/office/powerpoint/2010/main" val="289202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87C748-44EC-4A39-B7A4-3D84E650E74D}" type="slidenum">
              <a:rPr lang="en-US" smtClean="0"/>
              <a:pPr/>
              <a:t>10</a:t>
            </a:fld>
            <a:endParaRPr lang="en-US" dirty="0"/>
          </a:p>
        </p:txBody>
      </p:sp>
    </p:spTree>
    <p:extLst>
      <p:ext uri="{BB962C8B-B14F-4D97-AF65-F5344CB8AC3E}">
        <p14:creationId xmlns:p14="http://schemas.microsoft.com/office/powerpoint/2010/main" val="2134186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87C748-44EC-4A39-B7A4-3D84E650E74D}" type="slidenum">
              <a:rPr lang="en-US" smtClean="0"/>
              <a:pPr/>
              <a:t>19</a:t>
            </a:fld>
            <a:endParaRPr lang="en-US" dirty="0"/>
          </a:p>
        </p:txBody>
      </p:sp>
    </p:spTree>
    <p:extLst>
      <p:ext uri="{BB962C8B-B14F-4D97-AF65-F5344CB8AC3E}">
        <p14:creationId xmlns:p14="http://schemas.microsoft.com/office/powerpoint/2010/main" val="23731937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14115" name="Picture 1091" descr="&#10;blue_band.png                                                  000C0F54krm HD                         ABA78158:"/>
          <p:cNvPicPr>
            <a:picLocks noChangeAspect="1" noChangeArrowheads="1"/>
          </p:cNvPicPr>
          <p:nvPr/>
        </p:nvPicPr>
        <p:blipFill>
          <a:blip r:embed="rId2"/>
          <a:srcRect/>
          <a:stretch>
            <a:fillRect/>
          </a:stretch>
        </p:blipFill>
        <p:spPr bwMode="auto">
          <a:xfrm>
            <a:off x="0" y="6172200"/>
            <a:ext cx="9902825" cy="530225"/>
          </a:xfrm>
          <a:prstGeom prst="rect">
            <a:avLst/>
          </a:prstGeom>
          <a:noFill/>
        </p:spPr>
      </p:pic>
      <p:pic>
        <p:nvPicPr>
          <p:cNvPr id="514116" name="Picture 1092" descr="boozAllen_on_blue.png                                          000C0F54krm HD                         ABA78158:"/>
          <p:cNvPicPr>
            <a:picLocks noChangeAspect="1" noChangeArrowheads="1"/>
          </p:cNvPicPr>
          <p:nvPr/>
        </p:nvPicPr>
        <p:blipFill>
          <a:blip r:embed="rId3">
            <a:clrChange>
              <a:clrFrom>
                <a:srgbClr val="0B1F65"/>
              </a:clrFrom>
              <a:clrTo>
                <a:srgbClr val="0B1F65">
                  <a:alpha val="0"/>
                </a:srgbClr>
              </a:clrTo>
            </a:clrChange>
          </a:blip>
          <a:srcRect/>
          <a:stretch>
            <a:fillRect/>
          </a:stretch>
        </p:blipFill>
        <p:spPr bwMode="auto">
          <a:xfrm>
            <a:off x="7169150" y="6237288"/>
            <a:ext cx="2733675" cy="465137"/>
          </a:xfrm>
          <a:prstGeom prst="rect">
            <a:avLst/>
          </a:prstGeom>
          <a:noFill/>
        </p:spPr>
      </p:pic>
      <p:sp>
        <p:nvSpPr>
          <p:cNvPr id="514056" name="Rectangle 1032"/>
          <p:cNvSpPr>
            <a:spLocks noGrp="1" noChangeArrowheads="1"/>
          </p:cNvSpPr>
          <p:nvPr>
            <p:ph type="subTitle" idx="1"/>
          </p:nvPr>
        </p:nvSpPr>
        <p:spPr>
          <a:xfrm>
            <a:off x="1600200" y="2743200"/>
            <a:ext cx="6705600" cy="2971800"/>
          </a:xfrm>
        </p:spPr>
        <p:txBody>
          <a:bodyPr/>
          <a:lstStyle>
            <a:lvl1pPr>
              <a:defRPr/>
            </a:lvl1pPr>
            <a:lvl2pPr marL="452438" lvl="1" indent="-215900">
              <a:defRPr/>
            </a:lvl2pPr>
          </a:lstStyle>
          <a:p>
            <a:r>
              <a:rPr lang="en-US"/>
              <a:t>Click to edit Master subtitle style</a:t>
            </a:r>
          </a:p>
          <a:p>
            <a:pPr lvl="1"/>
            <a:r>
              <a:rPr lang="en-US"/>
              <a:t>Second level</a:t>
            </a:r>
          </a:p>
        </p:txBody>
      </p:sp>
      <p:sp>
        <p:nvSpPr>
          <p:cNvPr id="514058" name="Rectangle 1034"/>
          <p:cNvSpPr>
            <a:spLocks noGrp="1" noChangeArrowheads="1"/>
          </p:cNvSpPr>
          <p:nvPr>
            <p:ph type="ctrTitle"/>
          </p:nvPr>
        </p:nvSpPr>
        <p:spPr>
          <a:xfrm>
            <a:off x="1600200" y="1219200"/>
            <a:ext cx="6705600" cy="1143000"/>
          </a:xfrm>
        </p:spPr>
        <p:txBody>
          <a:bodyPr tIns="45720" bIns="45720"/>
          <a:lstStyle>
            <a:lvl1pPr>
              <a:defRPr/>
            </a:lvl1pPr>
          </a:lstStyle>
          <a:p>
            <a:r>
              <a:rPr lang="en-US"/>
              <a:t>Click to edit Master title style</a:t>
            </a:r>
          </a:p>
        </p:txBody>
      </p:sp>
      <p:sp>
        <p:nvSpPr>
          <p:cNvPr id="514080" name="Line 1056"/>
          <p:cNvSpPr>
            <a:spLocks noChangeShapeType="1"/>
          </p:cNvSpPr>
          <p:nvPr/>
        </p:nvSpPr>
        <p:spPr bwMode="auto">
          <a:xfrm>
            <a:off x="1422400" y="1905000"/>
            <a:ext cx="0" cy="457200"/>
          </a:xfrm>
          <a:prstGeom prst="line">
            <a:avLst/>
          </a:prstGeom>
          <a:noFill/>
          <a:ln w="76200">
            <a:solidFill>
              <a:srgbClr val="0B1F65"/>
            </a:solidFill>
            <a:round/>
            <a:headEnd/>
            <a:tailEnd/>
          </a:ln>
          <a:effectLst/>
        </p:spPr>
        <p:txBody>
          <a:bodyPr wrap="none" anchor="ctr"/>
          <a:lstStyle/>
          <a:p>
            <a:endParaRPr lang="en-US" dirty="0"/>
          </a:p>
        </p:txBody>
      </p:sp>
      <p:sp>
        <p:nvSpPr>
          <p:cNvPr id="514104" name="Text Box 1080"/>
          <p:cNvSpPr txBox="1">
            <a:spLocks noChangeArrowheads="1"/>
          </p:cNvSpPr>
          <p:nvPr/>
        </p:nvSpPr>
        <p:spPr bwMode="auto">
          <a:xfrm>
            <a:off x="9385300" y="6715125"/>
            <a:ext cx="139700" cy="136525"/>
          </a:xfrm>
          <a:prstGeom prst="rect">
            <a:avLst/>
          </a:prstGeom>
          <a:noFill/>
          <a:ln w="9525">
            <a:noFill/>
            <a:miter lim="800000"/>
            <a:headEnd/>
            <a:tailEnd/>
          </a:ln>
          <a:effectLst/>
        </p:spPr>
        <p:txBody>
          <a:bodyPr wrap="none" lIns="0" tIns="0" rIns="0" bIns="0">
            <a:spAutoFit/>
          </a:bodyPr>
          <a:lstStyle/>
          <a:p>
            <a:pPr algn="r"/>
            <a:fld id="{57B2207B-DE50-401E-A5A2-AC00F6178D38}" type="slidenum">
              <a:rPr lang="en-US" sz="900"/>
              <a:pPr algn="r"/>
              <a:t>‹#›</a:t>
            </a:fld>
            <a:endParaRPr lang="en-US" sz="900" dirty="0"/>
          </a:p>
        </p:txBody>
      </p:sp>
      <p:pic>
        <p:nvPicPr>
          <p:cNvPr id="9" name="Picture 2" descr="http://upload.wikimedia.org/wikipedia/commons/thumb/1/1b/R_logo.svg/2000px-R_logo.sv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7012" y="5918272"/>
            <a:ext cx="1138237" cy="8635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0900" y="381000"/>
            <a:ext cx="224790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59130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169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1692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305300" cy="4191000"/>
          </a:xfrm>
        </p:spPr>
        <p:txBody>
          <a:bodyPr/>
          <a:lstStyle>
            <a:lvl1pPr>
              <a:defRPr sz="2800"/>
            </a:lvl1pPr>
            <a:lvl2pPr>
              <a:defRPr sz="2400"/>
            </a:lvl2pPr>
            <a:lvl3pPr>
              <a:defRPr sz="2000">
                <a:latin typeface="Lato" panose="020F0502020204030203" pitchFamily="34" charset="0"/>
              </a:defRPr>
            </a:lvl3pPr>
            <a:lvl4pPr>
              <a:defRPr sz="1800">
                <a:latin typeface="Lato" panose="020F0502020204030203" pitchFamily="34" charset="0"/>
              </a:defRPr>
            </a:lvl4pPr>
            <a:lvl5pPr>
              <a:defRPr sz="1800">
                <a:latin typeface="Lato" panose="020F050202020403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43500" y="1524000"/>
            <a:ext cx="4305300" cy="4191000"/>
          </a:xfrm>
        </p:spPr>
        <p:txBody>
          <a:bodyPr/>
          <a:lstStyle>
            <a:lvl1pPr>
              <a:defRPr sz="2800">
                <a:latin typeface="Lato" panose="020F0502020204030203" pitchFamily="34" charset="0"/>
              </a:defRPr>
            </a:lvl1pPr>
            <a:lvl2pPr>
              <a:defRPr sz="2400">
                <a:latin typeface="Lato" panose="020F0502020204030203" pitchFamily="34" charset="0"/>
              </a:defRPr>
            </a:lvl2pPr>
            <a:lvl3pPr>
              <a:defRPr sz="2000">
                <a:latin typeface="Lato" panose="020F0502020204030203" pitchFamily="34" charset="0"/>
              </a:defRPr>
            </a:lvl3pPr>
            <a:lvl4pPr>
              <a:defRPr sz="1800">
                <a:latin typeface="Lato" panose="020F0502020204030203" pitchFamily="34" charset="0"/>
              </a:defRPr>
            </a:lvl4pPr>
            <a:lvl5pPr>
              <a:defRPr sz="1800">
                <a:latin typeface="Lato" panose="020F050202020403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2225"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5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0788" y="1535113"/>
            <a:ext cx="43767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Black" panose="020F0A02020204030203"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7550"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1913" y="273050"/>
            <a:ext cx="55356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7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0425"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042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41513" y="5367338"/>
            <a:ext cx="594042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3092" name="Picture 68" descr="&#10;blue_band.png                                                  000C0F54krm HD                         ABA78158:"/>
          <p:cNvPicPr>
            <a:picLocks noChangeAspect="1" noChangeArrowheads="1"/>
          </p:cNvPicPr>
          <p:nvPr/>
        </p:nvPicPr>
        <p:blipFill>
          <a:blip r:embed="rId13"/>
          <a:srcRect/>
          <a:stretch>
            <a:fillRect/>
          </a:stretch>
        </p:blipFill>
        <p:spPr bwMode="auto">
          <a:xfrm>
            <a:off x="0" y="6172200"/>
            <a:ext cx="9902825" cy="530225"/>
          </a:xfrm>
          <a:prstGeom prst="rect">
            <a:avLst/>
          </a:prstGeom>
          <a:noFill/>
        </p:spPr>
      </p:pic>
      <p:pic>
        <p:nvPicPr>
          <p:cNvPr id="513093" name="Picture 69" descr="boozAllen_on_blue.png                                          000C0F54krm HD                         ABA78158:"/>
          <p:cNvPicPr>
            <a:picLocks noChangeAspect="1" noChangeArrowheads="1"/>
          </p:cNvPicPr>
          <p:nvPr/>
        </p:nvPicPr>
        <p:blipFill>
          <a:blip r:embed="rId14">
            <a:clrChange>
              <a:clrFrom>
                <a:srgbClr val="0B1F65"/>
              </a:clrFrom>
              <a:clrTo>
                <a:srgbClr val="0B1F65">
                  <a:alpha val="0"/>
                </a:srgbClr>
              </a:clrTo>
            </a:clrChange>
          </a:blip>
          <a:srcRect/>
          <a:stretch>
            <a:fillRect/>
          </a:stretch>
        </p:blipFill>
        <p:spPr bwMode="auto">
          <a:xfrm>
            <a:off x="7169150" y="6237288"/>
            <a:ext cx="2733675" cy="465137"/>
          </a:xfrm>
          <a:prstGeom prst="rect">
            <a:avLst/>
          </a:prstGeom>
          <a:noFill/>
        </p:spPr>
      </p:pic>
      <p:sp>
        <p:nvSpPr>
          <p:cNvPr id="513028" name="Rectangle 4"/>
          <p:cNvSpPr>
            <a:spLocks noGrp="1" noChangeArrowheads="1"/>
          </p:cNvSpPr>
          <p:nvPr>
            <p:ph type="body" idx="1"/>
          </p:nvPr>
        </p:nvSpPr>
        <p:spPr bwMode="auto">
          <a:xfrm>
            <a:off x="685800" y="1524000"/>
            <a:ext cx="8763000"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Click to edit Master text style</a:t>
            </a:r>
          </a:p>
          <a:p>
            <a:pPr lvl="1"/>
            <a:r>
              <a:rPr lang="en-US" dirty="0" smtClean="0"/>
              <a:t>Second level</a:t>
            </a:r>
          </a:p>
        </p:txBody>
      </p:sp>
      <p:sp>
        <p:nvSpPr>
          <p:cNvPr id="513031" name="Rectangle 7"/>
          <p:cNvSpPr>
            <a:spLocks noGrp="1" noChangeArrowheads="1"/>
          </p:cNvSpPr>
          <p:nvPr>
            <p:ph type="title"/>
          </p:nvPr>
        </p:nvSpPr>
        <p:spPr bwMode="auto">
          <a:xfrm>
            <a:off x="457200" y="3810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smtClean="0"/>
              <a:t>Click to edit master title style</a:t>
            </a:r>
          </a:p>
        </p:txBody>
      </p:sp>
      <p:sp>
        <p:nvSpPr>
          <p:cNvPr id="513078" name="Text Box 54"/>
          <p:cNvSpPr txBox="1">
            <a:spLocks noChangeArrowheads="1"/>
          </p:cNvSpPr>
          <p:nvPr/>
        </p:nvSpPr>
        <p:spPr bwMode="auto">
          <a:xfrm>
            <a:off x="9385300" y="6715125"/>
            <a:ext cx="139700" cy="136525"/>
          </a:xfrm>
          <a:prstGeom prst="rect">
            <a:avLst/>
          </a:prstGeom>
          <a:noFill/>
          <a:ln w="9525">
            <a:noFill/>
            <a:miter lim="800000"/>
            <a:headEnd/>
            <a:tailEnd/>
          </a:ln>
          <a:effectLst/>
        </p:spPr>
        <p:txBody>
          <a:bodyPr wrap="none" lIns="0" tIns="0" rIns="0" bIns="0">
            <a:spAutoFit/>
          </a:bodyPr>
          <a:lstStyle/>
          <a:p>
            <a:pPr algn="r"/>
            <a:fld id="{D4F09501-2325-459C-B3B6-63DDF4550B48}" type="slidenum">
              <a:rPr lang="en-US" sz="900"/>
              <a:pPr algn="r"/>
              <a:t>‹#›</a:t>
            </a:fld>
            <a:endParaRPr lang="en-US" sz="900" dirty="0"/>
          </a:p>
        </p:txBody>
      </p:sp>
      <p:pic>
        <p:nvPicPr>
          <p:cNvPr id="2050" name="Picture 2" descr="http://upload.wikimedia.org/wikipedia/commons/thumb/1/1b/R_logo.svg/2000px-R_logo.svg.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227012" y="5918272"/>
            <a:ext cx="1138237" cy="86352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iming>
    <p:tnLst>
      <p:par>
        <p:cTn id="1" dur="indefinite" restart="never" nodeType="tmRoot"/>
      </p:par>
    </p:tnLst>
  </p:timing>
  <p:hf sldNum="0" hdr="0" dt="0"/>
  <p:txStyles>
    <p:titleStyle>
      <a:lvl1pPr algn="l" rtl="0" eaLnBrk="0" fontAlgn="base" hangingPunct="0">
        <a:lnSpc>
          <a:spcPct val="90000"/>
        </a:lnSpc>
        <a:spcBef>
          <a:spcPct val="0"/>
        </a:spcBef>
        <a:spcAft>
          <a:spcPct val="0"/>
        </a:spcAft>
        <a:defRPr sz="2200" b="1">
          <a:solidFill>
            <a:schemeClr val="tx1"/>
          </a:solidFill>
          <a:latin typeface="Lato Black" panose="020F0A02020204030203" pitchFamily="34" charset="0"/>
          <a:ea typeface="+mj-ea"/>
          <a:cs typeface="+mj-cs"/>
        </a:defRPr>
      </a:lvl1pPr>
      <a:lvl2pPr algn="l" rtl="0" eaLnBrk="0" fontAlgn="base" hangingPunct="0">
        <a:lnSpc>
          <a:spcPct val="90000"/>
        </a:lnSpc>
        <a:spcBef>
          <a:spcPct val="0"/>
        </a:spcBef>
        <a:spcAft>
          <a:spcPct val="0"/>
        </a:spcAft>
        <a:defRPr sz="2200" b="1">
          <a:solidFill>
            <a:schemeClr val="tx1"/>
          </a:solidFill>
          <a:latin typeface="Arial" charset="0"/>
        </a:defRPr>
      </a:lvl2pPr>
      <a:lvl3pPr algn="l" rtl="0" eaLnBrk="0" fontAlgn="base" hangingPunct="0">
        <a:lnSpc>
          <a:spcPct val="90000"/>
        </a:lnSpc>
        <a:spcBef>
          <a:spcPct val="0"/>
        </a:spcBef>
        <a:spcAft>
          <a:spcPct val="0"/>
        </a:spcAft>
        <a:defRPr sz="2200" b="1">
          <a:solidFill>
            <a:schemeClr val="tx1"/>
          </a:solidFill>
          <a:latin typeface="Arial" charset="0"/>
        </a:defRPr>
      </a:lvl3pPr>
      <a:lvl4pPr algn="l" rtl="0" eaLnBrk="0" fontAlgn="base" hangingPunct="0">
        <a:lnSpc>
          <a:spcPct val="90000"/>
        </a:lnSpc>
        <a:spcBef>
          <a:spcPct val="0"/>
        </a:spcBef>
        <a:spcAft>
          <a:spcPct val="0"/>
        </a:spcAft>
        <a:defRPr sz="2200" b="1">
          <a:solidFill>
            <a:schemeClr val="tx1"/>
          </a:solidFill>
          <a:latin typeface="Arial" charset="0"/>
        </a:defRPr>
      </a:lvl4pPr>
      <a:lvl5pPr algn="l" rtl="0" eaLnBrk="0" fontAlgn="base" hangingPunct="0">
        <a:lnSpc>
          <a:spcPct val="90000"/>
        </a:lnSpc>
        <a:spcBef>
          <a:spcPct val="0"/>
        </a:spcBef>
        <a:spcAft>
          <a:spcPct val="0"/>
        </a:spcAft>
        <a:defRPr sz="2200" b="1">
          <a:solidFill>
            <a:schemeClr val="tx1"/>
          </a:solidFill>
          <a:latin typeface="Arial" charset="0"/>
        </a:defRPr>
      </a:lvl5pPr>
      <a:lvl6pPr marL="457200" algn="l" rtl="0" eaLnBrk="0" fontAlgn="base" hangingPunct="0">
        <a:lnSpc>
          <a:spcPct val="90000"/>
        </a:lnSpc>
        <a:spcBef>
          <a:spcPct val="0"/>
        </a:spcBef>
        <a:spcAft>
          <a:spcPct val="0"/>
        </a:spcAft>
        <a:defRPr sz="2200" b="1">
          <a:solidFill>
            <a:schemeClr val="tx1"/>
          </a:solidFill>
          <a:latin typeface="Arial" charset="0"/>
        </a:defRPr>
      </a:lvl6pPr>
      <a:lvl7pPr marL="914400" algn="l" rtl="0" eaLnBrk="0" fontAlgn="base" hangingPunct="0">
        <a:lnSpc>
          <a:spcPct val="90000"/>
        </a:lnSpc>
        <a:spcBef>
          <a:spcPct val="0"/>
        </a:spcBef>
        <a:spcAft>
          <a:spcPct val="0"/>
        </a:spcAft>
        <a:defRPr sz="2200" b="1">
          <a:solidFill>
            <a:schemeClr val="tx1"/>
          </a:solidFill>
          <a:latin typeface="Arial" charset="0"/>
        </a:defRPr>
      </a:lvl7pPr>
      <a:lvl8pPr marL="1371600" algn="l" rtl="0" eaLnBrk="0" fontAlgn="base" hangingPunct="0">
        <a:lnSpc>
          <a:spcPct val="90000"/>
        </a:lnSpc>
        <a:spcBef>
          <a:spcPct val="0"/>
        </a:spcBef>
        <a:spcAft>
          <a:spcPct val="0"/>
        </a:spcAft>
        <a:defRPr sz="2200" b="1">
          <a:solidFill>
            <a:schemeClr val="tx1"/>
          </a:solidFill>
          <a:latin typeface="Arial" charset="0"/>
        </a:defRPr>
      </a:lvl8pPr>
      <a:lvl9pPr marL="1828800" algn="l" rtl="0" eaLnBrk="0" fontAlgn="base" hangingPunct="0">
        <a:lnSpc>
          <a:spcPct val="90000"/>
        </a:lnSpc>
        <a:spcBef>
          <a:spcPct val="0"/>
        </a:spcBef>
        <a:spcAft>
          <a:spcPct val="0"/>
        </a:spcAft>
        <a:defRPr sz="2200" b="1">
          <a:solidFill>
            <a:schemeClr val="tx1"/>
          </a:solidFill>
          <a:latin typeface="Arial" charset="0"/>
        </a:defRPr>
      </a:lvl9pPr>
    </p:titleStyle>
    <p:bodyStyle>
      <a:lvl1pPr marL="234950" indent="-234950" algn="l" rtl="0" eaLnBrk="0" fontAlgn="base" hangingPunct="0">
        <a:spcBef>
          <a:spcPct val="100000"/>
        </a:spcBef>
        <a:spcAft>
          <a:spcPct val="0"/>
        </a:spcAft>
        <a:buClr>
          <a:srgbClr val="0B1F65"/>
        </a:buClr>
        <a:buFont typeface="Webdings" pitchFamily="18" charset="2"/>
        <a:buChar char="4"/>
        <a:defRPr sz="1600">
          <a:solidFill>
            <a:schemeClr val="tx1"/>
          </a:solidFill>
          <a:latin typeface="Lato" panose="020F0502020204030203" pitchFamily="34" charset="0"/>
          <a:ea typeface="+mn-ea"/>
          <a:cs typeface="+mn-cs"/>
        </a:defRPr>
      </a:lvl1pPr>
      <a:lvl2pPr marL="457200" indent="-220663" algn="l" rtl="0" eaLnBrk="0" fontAlgn="base" hangingPunct="0">
        <a:lnSpc>
          <a:spcPct val="90000"/>
        </a:lnSpc>
        <a:spcBef>
          <a:spcPct val="40000"/>
        </a:spcBef>
        <a:spcAft>
          <a:spcPct val="0"/>
        </a:spcAft>
        <a:buClr>
          <a:srgbClr val="0B1F65"/>
        </a:buClr>
        <a:buChar char="–"/>
        <a:defRPr sz="1600">
          <a:solidFill>
            <a:schemeClr val="tx1"/>
          </a:solidFill>
          <a:latin typeface="Lato" panose="020F0502020204030203" pitchFamily="34" charset="0"/>
        </a:defRPr>
      </a:lvl2pPr>
      <a:lvl3pPr marL="2278063" indent="11113" algn="l" rtl="0" eaLnBrk="0" fontAlgn="base" hangingPunct="0">
        <a:lnSpc>
          <a:spcPct val="90000"/>
        </a:lnSpc>
        <a:spcBef>
          <a:spcPct val="40000"/>
        </a:spcBef>
        <a:spcAft>
          <a:spcPct val="0"/>
        </a:spcAft>
        <a:buClr>
          <a:srgbClr val="0B1F65"/>
        </a:buClr>
        <a:buFont typeface="Webdings" pitchFamily="18" charset="2"/>
        <a:defRPr sz="1600">
          <a:solidFill>
            <a:schemeClr val="tx1"/>
          </a:solidFill>
          <a:latin typeface="+mn-lt"/>
        </a:defRPr>
      </a:lvl3pPr>
      <a:lvl4pPr marL="2403475" algn="l" rtl="0" eaLnBrk="0" fontAlgn="base" hangingPunct="0">
        <a:lnSpc>
          <a:spcPct val="90000"/>
        </a:lnSpc>
        <a:spcBef>
          <a:spcPct val="40000"/>
        </a:spcBef>
        <a:spcAft>
          <a:spcPct val="0"/>
        </a:spcAft>
        <a:buClr>
          <a:srgbClr val="0B1F65"/>
        </a:buClr>
        <a:defRPr sz="1600">
          <a:solidFill>
            <a:schemeClr val="tx1"/>
          </a:solidFill>
          <a:latin typeface="+mn-lt"/>
        </a:defRPr>
      </a:lvl4pPr>
      <a:lvl5pPr marL="25177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5pPr>
      <a:lvl6pPr marL="29749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0" fontAlgn="base" hangingPunct="0">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hiny.rstudio.com/gallery/widget-gallery.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datatables.n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hiny.rstudio.com/galler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hiny.rstudio.com/articl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hiny.rstudio.com/articles/layout-guide.html" TargetMode="External"/><Relationship Id="rId2" Type="http://schemas.openxmlformats.org/officeDocument/2006/relationships/hyperlink" Target="http://shiny.rstudio.com/tutorial/" TargetMode="External"/><Relationship Id="rId1" Type="http://schemas.openxmlformats.org/officeDocument/2006/relationships/slideLayout" Target="../slideLayouts/slideLayout2.xml"/><Relationship Id="rId4" Type="http://schemas.openxmlformats.org/officeDocument/2006/relationships/hyperlink" Target="http://shiny.rstudio.com/articles/cheatsheet.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iny.rstudio.com/articles/layout-guid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8402" name="Picture 82" descr="&#10;blue_band.png                                                  000C0F54krm HD                         ABA78158:"/>
          <p:cNvPicPr>
            <a:picLocks noChangeAspect="1" noChangeArrowheads="1"/>
          </p:cNvPicPr>
          <p:nvPr/>
        </p:nvPicPr>
        <p:blipFill>
          <a:blip r:embed="rId3"/>
          <a:srcRect/>
          <a:stretch>
            <a:fillRect/>
          </a:stretch>
        </p:blipFill>
        <p:spPr bwMode="auto">
          <a:xfrm>
            <a:off x="0" y="6172200"/>
            <a:ext cx="9902825" cy="530225"/>
          </a:xfrm>
          <a:prstGeom prst="rect">
            <a:avLst/>
          </a:prstGeom>
          <a:noFill/>
        </p:spPr>
      </p:pic>
      <p:pic>
        <p:nvPicPr>
          <p:cNvPr id="568403" name="Picture 83" descr="boozAllen_on_blue.png                                          000C0F54krm HD                         ABA78158:"/>
          <p:cNvPicPr>
            <a:picLocks noChangeAspect="1" noChangeArrowheads="1"/>
          </p:cNvPicPr>
          <p:nvPr/>
        </p:nvPicPr>
        <p:blipFill>
          <a:blip r:embed="rId4">
            <a:clrChange>
              <a:clrFrom>
                <a:srgbClr val="0B1F65"/>
              </a:clrFrom>
              <a:clrTo>
                <a:srgbClr val="0B1F65">
                  <a:alpha val="0"/>
                </a:srgbClr>
              </a:clrTo>
            </a:clrChange>
          </a:blip>
          <a:srcRect/>
          <a:stretch>
            <a:fillRect/>
          </a:stretch>
        </p:blipFill>
        <p:spPr bwMode="auto">
          <a:xfrm>
            <a:off x="7169150" y="6237288"/>
            <a:ext cx="2733675" cy="465137"/>
          </a:xfrm>
          <a:prstGeom prst="rect">
            <a:avLst/>
          </a:prstGeom>
          <a:noFill/>
        </p:spPr>
      </p:pic>
      <p:sp>
        <p:nvSpPr>
          <p:cNvPr id="568350" name="Rectangle 30"/>
          <p:cNvSpPr>
            <a:spLocks noChangeArrowheads="1"/>
          </p:cNvSpPr>
          <p:nvPr/>
        </p:nvSpPr>
        <p:spPr bwMode="auto">
          <a:xfrm>
            <a:off x="5738813" y="4094163"/>
            <a:ext cx="2509837" cy="673100"/>
          </a:xfrm>
          <a:prstGeom prst="rect">
            <a:avLst/>
          </a:prstGeom>
          <a:noFill/>
          <a:ln w="9525">
            <a:noFill/>
            <a:miter lim="800000"/>
            <a:headEnd/>
            <a:tailEnd/>
          </a:ln>
          <a:effectLst/>
        </p:spPr>
        <p:txBody>
          <a:bodyPr lIns="0" tIns="0" rIns="0" bIns="0"/>
          <a:lstStyle/>
          <a:p>
            <a:pPr algn="r"/>
            <a:r>
              <a:rPr lang="en-US" sz="1400" dirty="0" smtClean="0">
                <a:latin typeface="Lato" panose="020F0502020204030203" pitchFamily="34" charset="0"/>
              </a:rPr>
              <a:t>03/01/15</a:t>
            </a:r>
            <a:endParaRPr lang="en-US" sz="1400" dirty="0">
              <a:latin typeface="Lato" panose="020F0502020204030203" pitchFamily="34" charset="0"/>
            </a:endParaRPr>
          </a:p>
        </p:txBody>
      </p:sp>
      <p:sp>
        <p:nvSpPr>
          <p:cNvPr id="568351" name="Rectangle 31"/>
          <p:cNvSpPr>
            <a:spLocks noChangeArrowheads="1"/>
          </p:cNvSpPr>
          <p:nvPr/>
        </p:nvSpPr>
        <p:spPr bwMode="auto">
          <a:xfrm>
            <a:off x="1920875" y="1524000"/>
            <a:ext cx="6332538" cy="152400"/>
          </a:xfrm>
          <a:prstGeom prst="rect">
            <a:avLst/>
          </a:prstGeom>
          <a:noFill/>
          <a:ln w="9525">
            <a:noFill/>
            <a:miter lim="800000"/>
            <a:headEnd/>
            <a:tailEnd/>
          </a:ln>
          <a:effectLst/>
        </p:spPr>
        <p:txBody>
          <a:bodyPr lIns="0" tIns="0" rIns="0" bIns="0"/>
          <a:lstStyle/>
          <a:p>
            <a:pPr algn="l"/>
            <a:endParaRPr lang="en-US" sz="1400" b="1" dirty="0"/>
          </a:p>
        </p:txBody>
      </p:sp>
      <p:sp>
        <p:nvSpPr>
          <p:cNvPr id="568352" name="Rectangle 32"/>
          <p:cNvSpPr>
            <a:spLocks noChangeArrowheads="1"/>
          </p:cNvSpPr>
          <p:nvPr/>
        </p:nvSpPr>
        <p:spPr bwMode="auto">
          <a:xfrm>
            <a:off x="1920875" y="2133600"/>
            <a:ext cx="6384925" cy="1295400"/>
          </a:xfrm>
          <a:prstGeom prst="rect">
            <a:avLst/>
          </a:prstGeom>
          <a:noFill/>
          <a:ln w="9525">
            <a:noFill/>
            <a:miter lim="800000"/>
            <a:headEnd/>
            <a:tailEnd/>
          </a:ln>
          <a:effectLst/>
        </p:spPr>
        <p:txBody>
          <a:bodyPr lIns="0" tIns="0" rIns="0" bIns="0" anchor="ctr"/>
          <a:lstStyle/>
          <a:p>
            <a:pPr algn="l">
              <a:lnSpc>
                <a:spcPct val="90000"/>
              </a:lnSpc>
            </a:pPr>
            <a:r>
              <a:rPr lang="en-US" sz="2000" i="1" dirty="0" smtClean="0">
                <a:latin typeface="Lato Black" panose="020F0A02020204030203" pitchFamily="34" charset="0"/>
              </a:rPr>
              <a:t>Building Web Applications with R and Shiny</a:t>
            </a:r>
          </a:p>
        </p:txBody>
      </p:sp>
      <p:sp>
        <p:nvSpPr>
          <p:cNvPr id="568354" name="Line 34"/>
          <p:cNvSpPr>
            <a:spLocks noChangeShapeType="1"/>
          </p:cNvSpPr>
          <p:nvPr/>
        </p:nvSpPr>
        <p:spPr bwMode="auto">
          <a:xfrm>
            <a:off x="1609725" y="1524000"/>
            <a:ext cx="0" cy="1905000"/>
          </a:xfrm>
          <a:prstGeom prst="line">
            <a:avLst/>
          </a:prstGeom>
          <a:noFill/>
          <a:ln w="101600">
            <a:solidFill>
              <a:srgbClr val="0B1F65"/>
            </a:solidFill>
            <a:round/>
            <a:headEnd/>
            <a:tailEnd/>
          </a:ln>
          <a:effectLst/>
        </p:spPr>
        <p:txBody>
          <a:bodyPr wrap="none" anchor="ctr"/>
          <a:lstStyle/>
          <a:p>
            <a:endParaRPr lang="en-US" dirty="0"/>
          </a:p>
        </p:txBody>
      </p:sp>
      <p:pic>
        <p:nvPicPr>
          <p:cNvPr id="9" name="Picture 2" descr="http://upload.wikimedia.org/wikipedia/commons/thumb/1/1b/R_logo.svg/2000px-R_logo.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7012" y="5918272"/>
            <a:ext cx="1138237" cy="86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143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Input Widgets</a:t>
            </a:r>
            <a:endParaRPr lang="en-US" dirty="0"/>
          </a:p>
        </p:txBody>
      </p:sp>
      <p:sp>
        <p:nvSpPr>
          <p:cNvPr id="3" name="Content Placeholder 2"/>
          <p:cNvSpPr>
            <a:spLocks noGrp="1"/>
          </p:cNvSpPr>
          <p:nvPr>
            <p:ph idx="1"/>
          </p:nvPr>
        </p:nvSpPr>
        <p:spPr/>
        <p:txBody>
          <a:bodyPr/>
          <a:lstStyle/>
          <a:p>
            <a:r>
              <a:rPr lang="en-US" dirty="0" smtClean="0"/>
              <a:t>After you’ve selected a layout and some panels, the next step is to choose </a:t>
            </a:r>
            <a:r>
              <a:rPr lang="en-US" b="1" dirty="0" smtClean="0"/>
              <a:t>input widgets</a:t>
            </a:r>
            <a:r>
              <a:rPr lang="en-US" dirty="0" smtClean="0"/>
              <a:t> for user interactivity. To explore and test available input widgets, check out the Shiny </a:t>
            </a:r>
            <a:r>
              <a:rPr lang="en-US" dirty="0"/>
              <a:t>Widget Gallery (</a:t>
            </a:r>
            <a:r>
              <a:rPr lang="en-US" dirty="0">
                <a:hlinkClick r:id="rId2"/>
              </a:rPr>
              <a:t>http://</a:t>
            </a:r>
            <a:r>
              <a:rPr lang="en-US" dirty="0" smtClean="0">
                <a:hlinkClick r:id="rId2"/>
              </a:rPr>
              <a:t>shiny.rstudio.com/gallery/widget-gallery.html</a:t>
            </a:r>
            <a:r>
              <a:rPr lang="en-US" dirty="0" smtClean="0"/>
              <a:t> ).</a:t>
            </a:r>
          </a:p>
          <a:p>
            <a:endParaRPr lang="en-US" dirty="0"/>
          </a:p>
          <a:p>
            <a:endParaRPr lang="en-US" dirty="0" smtClean="0"/>
          </a:p>
          <a:p>
            <a:endParaRPr lang="en-US" dirty="0"/>
          </a:p>
          <a:p>
            <a:endParaRPr lang="en-US" dirty="0" smtClean="0"/>
          </a:p>
          <a:p>
            <a:r>
              <a:rPr lang="en-US" dirty="0" smtClean="0"/>
              <a:t>Remember that whatever input widgets you choose will have to link back to the server functionality so it is normally best practice to pick a widget whose inputs are limited to just what you will need to generate the outputs. </a:t>
            </a:r>
          </a:p>
          <a:p>
            <a:pPr lvl="1"/>
            <a:r>
              <a:rPr lang="en-US" i="1" dirty="0" smtClean="0"/>
              <a:t>E.g. Do not give users a text field to enter any string if the application will only react to a few select strings. Instead, opt to use a radio button which limits the user’s choices to a few strings.</a:t>
            </a:r>
            <a:endParaRPr lang="en-US" i="1" dirty="0"/>
          </a:p>
          <a:p>
            <a:endParaRPr lang="en-US" i="1" dirty="0" smtClean="0"/>
          </a:p>
          <a:p>
            <a:endParaRPr lang="en-US" dirty="0"/>
          </a:p>
          <a:p>
            <a:endParaRPr lang="en-US" dirty="0" smtClean="0"/>
          </a:p>
          <a:p>
            <a:endParaRPr lang="en-US" dirty="0"/>
          </a:p>
          <a:p>
            <a:endParaRPr lang="en-US" dirty="0" smtClean="0"/>
          </a:p>
          <a:p>
            <a:endParaRPr lang="en-US" dirty="0" smtClean="0"/>
          </a:p>
        </p:txBody>
      </p:sp>
      <p:pic>
        <p:nvPicPr>
          <p:cNvPr id="6" name="Picture 5"/>
          <p:cNvPicPr>
            <a:picLocks noChangeAspect="1"/>
          </p:cNvPicPr>
          <p:nvPr/>
        </p:nvPicPr>
        <p:blipFill>
          <a:blip r:embed="rId3"/>
          <a:stretch>
            <a:fillRect/>
          </a:stretch>
        </p:blipFill>
        <p:spPr>
          <a:xfrm>
            <a:off x="2391578" y="2362200"/>
            <a:ext cx="5116494" cy="1905000"/>
          </a:xfrm>
          <a:prstGeom prst="rect">
            <a:avLst/>
          </a:prstGeom>
        </p:spPr>
      </p:pic>
    </p:spTree>
    <p:extLst>
      <p:ext uri="{BB962C8B-B14F-4D97-AF65-F5344CB8AC3E}">
        <p14:creationId xmlns:p14="http://schemas.microsoft.com/office/powerpoint/2010/main" val="3772913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Input Widgets (CONT’D)</a:t>
            </a:r>
            <a:endParaRPr lang="en-US" dirty="0"/>
          </a:p>
        </p:txBody>
      </p:sp>
      <p:sp>
        <p:nvSpPr>
          <p:cNvPr id="3" name="Content Placeholder 2"/>
          <p:cNvSpPr>
            <a:spLocks noGrp="1"/>
          </p:cNvSpPr>
          <p:nvPr>
            <p:ph idx="1"/>
          </p:nvPr>
        </p:nvSpPr>
        <p:spPr/>
        <p:txBody>
          <a:bodyPr/>
          <a:lstStyle/>
          <a:p>
            <a:r>
              <a:rPr lang="en-US" dirty="0" smtClean="0"/>
              <a:t>Each input widget has the same general set of parameters:</a:t>
            </a:r>
          </a:p>
          <a:p>
            <a:pPr lvl="1"/>
            <a:r>
              <a:rPr lang="en-US" dirty="0" err="1" smtClean="0"/>
              <a:t>inputId</a:t>
            </a:r>
            <a:r>
              <a:rPr lang="en-US" dirty="0" smtClean="0"/>
              <a:t> - a </a:t>
            </a:r>
            <a:r>
              <a:rPr lang="en-US" i="1" u="sng" dirty="0" smtClean="0"/>
              <a:t>unique</a:t>
            </a:r>
            <a:r>
              <a:rPr lang="en-US" dirty="0" smtClean="0"/>
              <a:t> name for the widget </a:t>
            </a:r>
          </a:p>
          <a:p>
            <a:pPr lvl="1"/>
            <a:r>
              <a:rPr lang="en-US" dirty="0" smtClean="0"/>
              <a:t>label - a piece of text to accompany the widget (usually instructions to the user)</a:t>
            </a:r>
          </a:p>
          <a:p>
            <a:pPr lvl="1"/>
            <a:r>
              <a:rPr lang="en-US" dirty="0" smtClean="0"/>
              <a:t>choices </a:t>
            </a:r>
            <a:r>
              <a:rPr lang="en-US" i="1" dirty="0" smtClean="0"/>
              <a:t>or</a:t>
            </a:r>
            <a:r>
              <a:rPr lang="en-US" dirty="0" smtClean="0"/>
              <a:t> min/max – a list or numeric range of the limited set of values available to the user</a:t>
            </a:r>
          </a:p>
          <a:p>
            <a:pPr lvl="1"/>
            <a:r>
              <a:rPr lang="en-US" dirty="0" smtClean="0"/>
              <a:t>value </a:t>
            </a:r>
            <a:r>
              <a:rPr lang="en-US" i="1" dirty="0" smtClean="0"/>
              <a:t>or</a:t>
            </a:r>
            <a:r>
              <a:rPr lang="en-US" dirty="0" smtClean="0"/>
              <a:t> selected – the initial or default value(s) for the input when the application first loads</a:t>
            </a:r>
          </a:p>
        </p:txBody>
      </p:sp>
      <p:pic>
        <p:nvPicPr>
          <p:cNvPr id="4" name="Picture 3"/>
          <p:cNvPicPr>
            <a:picLocks noChangeAspect="1"/>
          </p:cNvPicPr>
          <p:nvPr/>
        </p:nvPicPr>
        <p:blipFill>
          <a:blip r:embed="rId3"/>
          <a:stretch>
            <a:fillRect/>
          </a:stretch>
        </p:blipFill>
        <p:spPr>
          <a:xfrm>
            <a:off x="2079228" y="3315003"/>
            <a:ext cx="5744369" cy="2520910"/>
          </a:xfrm>
          <a:prstGeom prst="rect">
            <a:avLst/>
          </a:prstGeom>
        </p:spPr>
      </p:pic>
      <p:sp>
        <p:nvSpPr>
          <p:cNvPr id="5" name="TextBox 4"/>
          <p:cNvSpPr txBox="1"/>
          <p:nvPr/>
        </p:nvSpPr>
        <p:spPr>
          <a:xfrm>
            <a:off x="2801937" y="5779443"/>
            <a:ext cx="4530725" cy="230832"/>
          </a:xfrm>
          <a:prstGeom prst="rect">
            <a:avLst/>
          </a:prstGeom>
          <a:noFill/>
        </p:spPr>
        <p:txBody>
          <a:bodyPr wrap="square" rtlCol="0">
            <a:spAutoFit/>
          </a:bodyPr>
          <a:lstStyle/>
          <a:p>
            <a:r>
              <a:rPr lang="en-US" sz="900" i="1" dirty="0" smtClean="0">
                <a:latin typeface="Lato" panose="020F0502020204030203" pitchFamily="34" charset="0"/>
              </a:rPr>
              <a:t>Source: </a:t>
            </a:r>
            <a:r>
              <a:rPr lang="en-US" sz="900" i="1" dirty="0">
                <a:latin typeface="Lato" panose="020F0502020204030203" pitchFamily="34" charset="0"/>
              </a:rPr>
              <a:t>http://</a:t>
            </a:r>
            <a:r>
              <a:rPr lang="en-US" sz="900" i="1" dirty="0" smtClean="0">
                <a:latin typeface="Lato" panose="020F0502020204030203" pitchFamily="34" charset="0"/>
              </a:rPr>
              <a:t>www.rstudio.com/wp-content/uploads/2015/02/shiny-cheatsheet.pdf</a:t>
            </a:r>
            <a:endParaRPr lang="en-US" sz="900" i="1" dirty="0">
              <a:latin typeface="Lato" panose="020F0502020204030203" pitchFamily="34" charset="0"/>
            </a:endParaRPr>
          </a:p>
        </p:txBody>
      </p:sp>
    </p:spTree>
    <p:extLst>
      <p:ext uri="{BB962C8B-B14F-4D97-AF65-F5344CB8AC3E}">
        <p14:creationId xmlns:p14="http://schemas.microsoft.com/office/powerpoint/2010/main" val="814861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Coding the Input Widgets</a:t>
            </a:r>
            <a:endParaRPr lang="en-US" dirty="0"/>
          </a:p>
        </p:txBody>
      </p:sp>
      <p:sp>
        <p:nvSpPr>
          <p:cNvPr id="3" name="Content Placeholder 2"/>
          <p:cNvSpPr>
            <a:spLocks noGrp="1"/>
          </p:cNvSpPr>
          <p:nvPr>
            <p:ph idx="1"/>
          </p:nvPr>
        </p:nvSpPr>
        <p:spPr/>
        <p:txBody>
          <a:bodyPr/>
          <a:lstStyle/>
          <a:p>
            <a:r>
              <a:rPr lang="en-US" dirty="0" smtClean="0"/>
              <a:t>Given our application plan, we’ll choose to add a radio button widget for the user to select an algorithmic approach to detecting changepoints…</a:t>
            </a:r>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p:txBody>
      </p:sp>
      <p:pic>
        <p:nvPicPr>
          <p:cNvPr id="5" name="Picture 4"/>
          <p:cNvPicPr>
            <a:picLocks noChangeAspect="1"/>
          </p:cNvPicPr>
          <p:nvPr/>
        </p:nvPicPr>
        <p:blipFill>
          <a:blip r:embed="rId2"/>
          <a:stretch>
            <a:fillRect/>
          </a:stretch>
        </p:blipFill>
        <p:spPr>
          <a:xfrm>
            <a:off x="836612" y="2209800"/>
            <a:ext cx="5216269" cy="3200400"/>
          </a:xfrm>
          <a:prstGeom prst="rect">
            <a:avLst/>
          </a:prstGeom>
        </p:spPr>
      </p:pic>
      <p:cxnSp>
        <p:nvCxnSpPr>
          <p:cNvPr id="7" name="Straight Arrow Connector 6"/>
          <p:cNvCxnSpPr/>
          <p:nvPr/>
        </p:nvCxnSpPr>
        <p:spPr bwMode="auto">
          <a:xfrm flipH="1">
            <a:off x="6052881" y="3562350"/>
            <a:ext cx="860553" cy="38100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8" name="TextBox 7"/>
          <p:cNvSpPr txBox="1"/>
          <p:nvPr/>
        </p:nvSpPr>
        <p:spPr>
          <a:xfrm>
            <a:off x="6763479" y="3054518"/>
            <a:ext cx="2914778" cy="1015663"/>
          </a:xfrm>
          <a:prstGeom prst="rect">
            <a:avLst/>
          </a:prstGeom>
          <a:noFill/>
        </p:spPr>
        <p:txBody>
          <a:bodyPr wrap="square" rtlCol="0">
            <a:spAutoFit/>
          </a:bodyPr>
          <a:lstStyle/>
          <a:p>
            <a:r>
              <a:rPr lang="en-US" dirty="0" smtClean="0">
                <a:latin typeface="Lato" panose="020F0502020204030203" pitchFamily="34" charset="0"/>
              </a:rPr>
              <a:t>Using this syntax for the choices parameter (“NAME” = “VALUE”), allows you to display the choices for user cleanly as the names but will send the server file the value for calculation.</a:t>
            </a:r>
            <a:endParaRPr lang="en-US" dirty="0">
              <a:latin typeface="Lato" panose="020F0502020204030203" pitchFamily="34" charset="0"/>
            </a:endParaRPr>
          </a:p>
        </p:txBody>
      </p:sp>
    </p:spTree>
    <p:extLst>
      <p:ext uri="{BB962C8B-B14F-4D97-AF65-F5344CB8AC3E}">
        <p14:creationId xmlns:p14="http://schemas.microsoft.com/office/powerpoint/2010/main" val="4020589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Testing the UI Elements</a:t>
            </a:r>
            <a:endParaRPr lang="en-US" dirty="0"/>
          </a:p>
        </p:txBody>
      </p:sp>
      <p:sp>
        <p:nvSpPr>
          <p:cNvPr id="3" name="Content Placeholder 2"/>
          <p:cNvSpPr>
            <a:spLocks noGrp="1"/>
          </p:cNvSpPr>
          <p:nvPr>
            <p:ph idx="1"/>
          </p:nvPr>
        </p:nvSpPr>
        <p:spPr/>
        <p:txBody>
          <a:bodyPr/>
          <a:lstStyle/>
          <a:p>
            <a:r>
              <a:rPr lang="en-US" dirty="0" smtClean="0"/>
              <a:t>Before we can see what the application looks like thus far, we just need to fill in the </a:t>
            </a:r>
            <a:r>
              <a:rPr lang="en-US" b="1" dirty="0" err="1" smtClean="0"/>
              <a:t>server.R</a:t>
            </a:r>
            <a:r>
              <a:rPr lang="en-US" dirty="0" smtClean="0"/>
              <a:t> file with the following piece of code…</a:t>
            </a:r>
          </a:p>
          <a:p>
            <a:endParaRPr lang="en-US" dirty="0"/>
          </a:p>
          <a:p>
            <a:r>
              <a:rPr lang="en-US" dirty="0" smtClean="0"/>
              <a:t>After you have set up the </a:t>
            </a:r>
            <a:r>
              <a:rPr lang="en-US" b="1" dirty="0" err="1" smtClean="0"/>
              <a:t>ui.R</a:t>
            </a:r>
            <a:r>
              <a:rPr lang="en-US" dirty="0" smtClean="0"/>
              <a:t> and </a:t>
            </a:r>
            <a:r>
              <a:rPr lang="en-US" b="1" dirty="0" err="1" smtClean="0"/>
              <a:t>server.R</a:t>
            </a:r>
            <a:r>
              <a:rPr lang="en-US" dirty="0" smtClean="0"/>
              <a:t> files, the next step is to run the shiny application. To do this, you will need to load the shiny library and use the </a:t>
            </a:r>
            <a:r>
              <a:rPr lang="en-US" b="1" dirty="0" err="1" smtClean="0"/>
              <a:t>runApp</a:t>
            </a:r>
            <a:r>
              <a:rPr lang="en-US" b="1" dirty="0" smtClean="0"/>
              <a:t>()</a:t>
            </a:r>
            <a:r>
              <a:rPr lang="en-US" dirty="0" smtClean="0"/>
              <a:t> </a:t>
            </a:r>
            <a:r>
              <a:rPr lang="en-US" b="1" dirty="0" smtClean="0"/>
              <a:t> </a:t>
            </a:r>
            <a:r>
              <a:rPr lang="en-US" dirty="0" smtClean="0"/>
              <a:t>function which takes the directory of the folder containing the </a:t>
            </a:r>
            <a:r>
              <a:rPr lang="en-US" b="1" dirty="0" err="1" smtClean="0"/>
              <a:t>ui.R</a:t>
            </a:r>
            <a:r>
              <a:rPr lang="en-US" dirty="0" smtClean="0"/>
              <a:t> and </a:t>
            </a:r>
            <a:r>
              <a:rPr lang="en-US" b="1" dirty="0" err="1" smtClean="0"/>
              <a:t>server.R</a:t>
            </a:r>
            <a:r>
              <a:rPr lang="en-US" dirty="0" smtClean="0"/>
              <a:t> files as its parameter.</a:t>
            </a:r>
          </a:p>
          <a:p>
            <a:endParaRPr lang="en-US" dirty="0"/>
          </a:p>
          <a:p>
            <a:endParaRPr lang="en-US" dirty="0" smtClean="0"/>
          </a:p>
          <a:p>
            <a:endParaRPr lang="en-US" dirty="0"/>
          </a:p>
          <a:p>
            <a:endParaRPr lang="en-US" dirty="0" smtClean="0"/>
          </a:p>
          <a:p>
            <a:r>
              <a:rPr lang="en-US" dirty="0" smtClean="0"/>
              <a:t>To stop the application, just hit the Escape key in the R console.</a:t>
            </a:r>
          </a:p>
          <a:p>
            <a:endParaRPr lang="en-US" dirty="0" smtClean="0"/>
          </a:p>
          <a:p>
            <a:endParaRPr lang="en-US" dirty="0"/>
          </a:p>
          <a:p>
            <a:endParaRPr lang="en-US" dirty="0" smtClean="0"/>
          </a:p>
          <a:p>
            <a:endParaRPr lang="en-US" dirty="0"/>
          </a:p>
          <a:p>
            <a:endParaRPr lang="en-US" dirty="0" smtClean="0"/>
          </a:p>
          <a:p>
            <a:pPr marL="236537" lvl="1"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p:txBody>
      </p:sp>
      <p:pic>
        <p:nvPicPr>
          <p:cNvPr id="6" name="Picture 5"/>
          <p:cNvPicPr>
            <a:picLocks noChangeAspect="1"/>
          </p:cNvPicPr>
          <p:nvPr/>
        </p:nvPicPr>
        <p:blipFill>
          <a:blip r:embed="rId2"/>
          <a:stretch>
            <a:fillRect/>
          </a:stretch>
        </p:blipFill>
        <p:spPr>
          <a:xfrm>
            <a:off x="4041775" y="1981200"/>
            <a:ext cx="1816100" cy="673847"/>
          </a:xfrm>
          <a:prstGeom prst="rect">
            <a:avLst/>
          </a:prstGeom>
        </p:spPr>
      </p:pic>
      <p:grpSp>
        <p:nvGrpSpPr>
          <p:cNvPr id="13" name="Group 12"/>
          <p:cNvGrpSpPr/>
          <p:nvPr/>
        </p:nvGrpSpPr>
        <p:grpSpPr>
          <a:xfrm>
            <a:off x="951706" y="3619500"/>
            <a:ext cx="8231187" cy="1943100"/>
            <a:chOff x="1065212" y="3654517"/>
            <a:chExt cx="8231187" cy="1708885"/>
          </a:xfrm>
        </p:grpSpPr>
        <p:pic>
          <p:nvPicPr>
            <p:cNvPr id="9" name="Picture 8"/>
            <p:cNvPicPr>
              <a:picLocks noChangeAspect="1"/>
            </p:cNvPicPr>
            <p:nvPr/>
          </p:nvPicPr>
          <p:blipFill>
            <a:blip r:embed="rId3"/>
            <a:stretch>
              <a:fillRect/>
            </a:stretch>
          </p:blipFill>
          <p:spPr>
            <a:xfrm>
              <a:off x="1065212" y="3810000"/>
              <a:ext cx="3595688" cy="1397923"/>
            </a:xfrm>
            <a:prstGeom prst="rect">
              <a:avLst/>
            </a:prstGeom>
          </p:spPr>
        </p:pic>
        <p:pic>
          <p:nvPicPr>
            <p:cNvPr id="10" name="Picture 9"/>
            <p:cNvPicPr>
              <a:picLocks noChangeAspect="1"/>
            </p:cNvPicPr>
            <p:nvPr/>
          </p:nvPicPr>
          <p:blipFill>
            <a:blip r:embed="rId4"/>
            <a:stretch>
              <a:fillRect/>
            </a:stretch>
          </p:blipFill>
          <p:spPr>
            <a:xfrm>
              <a:off x="5484812" y="3654517"/>
              <a:ext cx="3811587" cy="1708885"/>
            </a:xfrm>
            <a:prstGeom prst="rect">
              <a:avLst/>
            </a:prstGeom>
          </p:spPr>
        </p:pic>
        <p:cxnSp>
          <p:nvCxnSpPr>
            <p:cNvPr id="12" name="Straight Arrow Connector 11"/>
            <p:cNvCxnSpPr/>
            <p:nvPr/>
          </p:nvCxnSpPr>
          <p:spPr bwMode="auto">
            <a:xfrm>
              <a:off x="4722812" y="4508960"/>
              <a:ext cx="762000" cy="0"/>
            </a:xfrm>
            <a:prstGeom prst="straightConnector1">
              <a:avLst/>
            </a:prstGeom>
            <a:solidFill>
              <a:schemeClr val="bg1"/>
            </a:soli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337516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75012" y="3489498"/>
            <a:ext cx="5981700" cy="1187277"/>
          </a:xfrm>
          <a:prstGeom prst="rect">
            <a:avLst/>
          </a:prstGeom>
        </p:spPr>
      </p:pic>
      <p:sp>
        <p:nvSpPr>
          <p:cNvPr id="2" name="Title 1"/>
          <p:cNvSpPr>
            <a:spLocks noGrp="1"/>
          </p:cNvSpPr>
          <p:nvPr>
            <p:ph type="title"/>
          </p:nvPr>
        </p:nvSpPr>
        <p:spPr/>
        <p:txBody>
          <a:bodyPr/>
          <a:lstStyle/>
          <a:p>
            <a:r>
              <a:rPr lang="en-US" dirty="0" smtClean="0"/>
              <a:t>UI: Testing the UI Elements (CONT’D)</a:t>
            </a:r>
            <a:endParaRPr lang="en-US" dirty="0"/>
          </a:p>
        </p:txBody>
      </p:sp>
      <p:sp>
        <p:nvSpPr>
          <p:cNvPr id="3" name="Content Placeholder 2"/>
          <p:cNvSpPr>
            <a:spLocks noGrp="1"/>
          </p:cNvSpPr>
          <p:nvPr>
            <p:ph idx="1"/>
          </p:nvPr>
        </p:nvSpPr>
        <p:spPr/>
        <p:txBody>
          <a:bodyPr/>
          <a:lstStyle/>
          <a:p>
            <a:r>
              <a:rPr lang="en-US" dirty="0" smtClean="0"/>
              <a:t>Most of the time, a shiny application will fail to load on the first try due to syntax issues </a:t>
            </a:r>
            <a:r>
              <a:rPr lang="en-US" i="1" dirty="0" smtClean="0"/>
              <a:t>(E.g.  </a:t>
            </a:r>
            <a:r>
              <a:rPr lang="en-US" i="1" dirty="0"/>
              <a:t>a</a:t>
            </a:r>
            <a:r>
              <a:rPr lang="en-US" i="1" dirty="0" smtClean="0"/>
              <a:t> missing parenthesis or comma). </a:t>
            </a:r>
            <a:r>
              <a:rPr lang="en-US" dirty="0" smtClean="0"/>
              <a:t>If the application failed to load properly, then R will print describe the error that caused it to crash in the console and in the application.</a:t>
            </a:r>
          </a:p>
          <a:p>
            <a:r>
              <a:rPr lang="en-US" dirty="0" smtClean="0"/>
              <a:t>Sometime the error message will be vague or just generally unhelpful. In that case, try removing the widget or panels one at a time and rerunning the application. This will at least help narrow down the source of the issue and then you can begin to hone in on the root cause.</a:t>
            </a:r>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236537" lvl="1"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760412" y="4550895"/>
            <a:ext cx="5791200" cy="1194231"/>
          </a:xfrm>
          <a:prstGeom prst="rect">
            <a:avLst/>
          </a:prstGeom>
        </p:spPr>
      </p:pic>
    </p:spTree>
    <p:extLst>
      <p:ext uri="{BB962C8B-B14F-4D97-AF65-F5344CB8AC3E}">
        <p14:creationId xmlns:p14="http://schemas.microsoft.com/office/powerpoint/2010/main" val="330074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Inputs and Outputs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server.R</a:t>
            </a:r>
            <a:r>
              <a:rPr lang="en-US" dirty="0" smtClean="0"/>
              <a:t> file is actually a giant function that takes in all the user inputs as its parameters and returns results to the specified panels in the </a:t>
            </a:r>
            <a:r>
              <a:rPr lang="en-US" dirty="0" err="1" smtClean="0"/>
              <a:t>ui.R</a:t>
            </a:r>
            <a:r>
              <a:rPr lang="en-US" dirty="0" smtClean="0"/>
              <a:t> file (usually the main panel). </a:t>
            </a:r>
          </a:p>
          <a:p>
            <a:r>
              <a:rPr lang="en-US" dirty="0" smtClean="0"/>
              <a:t>All of the user inputs are passed to this function as a list where the values the user has selected are the components and the names of these components are the </a:t>
            </a:r>
            <a:r>
              <a:rPr lang="en-US" i="1" u="sng" dirty="0" smtClean="0"/>
              <a:t>unique</a:t>
            </a:r>
            <a:r>
              <a:rPr lang="en-US" dirty="0" smtClean="0"/>
              <a:t> </a:t>
            </a:r>
            <a:r>
              <a:rPr lang="en-US" dirty="0" err="1" smtClean="0"/>
              <a:t>inputId</a:t>
            </a:r>
            <a:r>
              <a:rPr lang="en-US" dirty="0" smtClean="0"/>
              <a:t> assigned to the input widgets.</a:t>
            </a:r>
          </a:p>
          <a:p>
            <a:pPr lvl="1"/>
            <a:r>
              <a:rPr lang="en-US" i="1" dirty="0" smtClean="0"/>
              <a:t>E.g. In our sample application, the user’s choice of algorithm choice would be stored in </a:t>
            </a:r>
            <a:r>
              <a:rPr lang="en-US" i="1" dirty="0" err="1" smtClean="0"/>
              <a:t>input$algo</a:t>
            </a:r>
            <a:r>
              <a:rPr lang="en-US" i="1" dirty="0" smtClean="0"/>
              <a:t>.</a:t>
            </a:r>
          </a:p>
          <a:p>
            <a:r>
              <a:rPr lang="en-US" dirty="0" smtClean="0"/>
              <a:t>To pass output back to the user interface, two things are required. </a:t>
            </a:r>
          </a:p>
          <a:p>
            <a:pPr marL="579437" lvl="1" indent="-342900">
              <a:buFont typeface="+mj-lt"/>
              <a:buAutoNum type="arabicPeriod"/>
            </a:pPr>
            <a:r>
              <a:rPr lang="en-US" dirty="0" smtClean="0"/>
              <a:t>The desired output has to be passed through one of a series of </a:t>
            </a:r>
            <a:r>
              <a:rPr lang="en-US" b="1" dirty="0" smtClean="0"/>
              <a:t>render functions</a:t>
            </a:r>
            <a:r>
              <a:rPr lang="en-US" dirty="0" smtClean="0"/>
              <a:t>. The results of this render function are then passed to a list, called output, where the components are the outputs and the names of the components are unique names assigned in the </a:t>
            </a:r>
            <a:r>
              <a:rPr lang="en-US" dirty="0" err="1" smtClean="0"/>
              <a:t>server.R</a:t>
            </a:r>
            <a:r>
              <a:rPr lang="en-US" dirty="0" smtClean="0"/>
              <a:t> file.</a:t>
            </a:r>
          </a:p>
          <a:p>
            <a:pPr marL="579437" lvl="1" indent="-342900">
              <a:buFont typeface="+mj-lt"/>
              <a:buAutoNum type="arabicPeriod"/>
            </a:pPr>
            <a:r>
              <a:rPr lang="en-US" dirty="0" smtClean="0"/>
              <a:t>Each rendered output needs dedicated space in the user interface. This is done by placing an </a:t>
            </a:r>
            <a:r>
              <a:rPr lang="en-US" b="1" dirty="0" smtClean="0"/>
              <a:t>output function </a:t>
            </a:r>
            <a:r>
              <a:rPr lang="en-US" dirty="0" smtClean="0"/>
              <a:t>in </a:t>
            </a:r>
            <a:r>
              <a:rPr lang="en-US" dirty="0" err="1" smtClean="0"/>
              <a:t>ui.R</a:t>
            </a:r>
            <a:r>
              <a:rPr lang="en-US" dirty="0" smtClean="0"/>
              <a:t> file where that output should appear and passing it the unique name assigned to the output in the </a:t>
            </a:r>
            <a:r>
              <a:rPr lang="en-US" dirty="0" err="1" smtClean="0"/>
              <a:t>server.R</a:t>
            </a:r>
            <a:r>
              <a:rPr lang="en-US" dirty="0" smtClean="0"/>
              <a:t> file.</a:t>
            </a:r>
          </a:p>
          <a:p>
            <a:pPr marL="357187" indent="-342900"/>
            <a:r>
              <a:rPr lang="en-US" dirty="0" smtClean="0"/>
              <a:t>Each render function has an accompanying output function…</a:t>
            </a:r>
          </a:p>
          <a:p>
            <a:pPr lvl="1"/>
            <a:endParaRPr lang="en-US" dirty="0"/>
          </a:p>
        </p:txBody>
      </p:sp>
    </p:spTree>
    <p:extLst>
      <p:ext uri="{BB962C8B-B14F-4D97-AF65-F5344CB8AC3E}">
        <p14:creationId xmlns:p14="http://schemas.microsoft.com/office/powerpoint/2010/main" val="2380960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Inputs and Outputs (CONT’D)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5560320"/>
              </p:ext>
            </p:extLst>
          </p:nvPr>
        </p:nvGraphicFramePr>
        <p:xfrm>
          <a:off x="685800" y="1524000"/>
          <a:ext cx="8764753" cy="2865120"/>
        </p:xfrm>
        <a:graphic>
          <a:graphicData uri="http://schemas.openxmlformats.org/drawingml/2006/table">
            <a:tbl>
              <a:tblPr firstRow="1" bandRow="1">
                <a:tableStyleId>{7DF18680-E054-41AD-8BC1-D1AEF772440D}</a:tableStyleId>
              </a:tblPr>
              <a:tblGrid>
                <a:gridCol w="3506995"/>
                <a:gridCol w="2713681"/>
                <a:gridCol w="2544077"/>
              </a:tblGrid>
              <a:tr h="370840">
                <a:tc>
                  <a:txBody>
                    <a:bodyPr/>
                    <a:lstStyle/>
                    <a:p>
                      <a:pPr algn="ctr"/>
                      <a:r>
                        <a:rPr lang="en-US" dirty="0" smtClean="0">
                          <a:latin typeface="Lato" panose="020F0502020204030203" pitchFamily="34" charset="0"/>
                        </a:rPr>
                        <a:t>Type of Output</a:t>
                      </a:r>
                      <a:endParaRPr lang="en-US" dirty="0">
                        <a:latin typeface="Lato" panose="020F0502020204030203" pitchFamily="34" charset="0"/>
                      </a:endParaRPr>
                    </a:p>
                  </a:txBody>
                  <a:tcPr marL="101071" marR="101071" anchor="ctr"/>
                </a:tc>
                <a:tc>
                  <a:txBody>
                    <a:bodyPr/>
                    <a:lstStyle/>
                    <a:p>
                      <a:pPr algn="ctr"/>
                      <a:r>
                        <a:rPr lang="en-US" dirty="0" smtClean="0">
                          <a:latin typeface="Lato" panose="020F0502020204030203" pitchFamily="34" charset="0"/>
                        </a:rPr>
                        <a:t>Render Function</a:t>
                      </a:r>
                    </a:p>
                    <a:p>
                      <a:pPr algn="ctr"/>
                      <a:r>
                        <a:rPr lang="en-US" dirty="0" smtClean="0">
                          <a:latin typeface="Lato" panose="020F0502020204030203" pitchFamily="34" charset="0"/>
                        </a:rPr>
                        <a:t>(</a:t>
                      </a:r>
                      <a:r>
                        <a:rPr lang="en-US" dirty="0" err="1" smtClean="0">
                          <a:latin typeface="Lato" panose="020F0502020204030203" pitchFamily="34" charset="0"/>
                        </a:rPr>
                        <a:t>server.R</a:t>
                      </a:r>
                      <a:r>
                        <a:rPr lang="en-US" dirty="0" smtClean="0">
                          <a:latin typeface="Lato" panose="020F0502020204030203" pitchFamily="34" charset="0"/>
                        </a:rPr>
                        <a:t>)</a:t>
                      </a:r>
                      <a:endParaRPr lang="en-US" dirty="0">
                        <a:latin typeface="Lato" panose="020F0502020204030203" pitchFamily="34" charset="0"/>
                      </a:endParaRPr>
                    </a:p>
                  </a:txBody>
                  <a:tcPr marL="101071" marR="101071" anchor="ctr"/>
                </a:tc>
                <a:tc>
                  <a:txBody>
                    <a:bodyPr/>
                    <a:lstStyle/>
                    <a:p>
                      <a:pPr algn="ctr"/>
                      <a:r>
                        <a:rPr lang="en-US" dirty="0" smtClean="0">
                          <a:latin typeface="Lato" panose="020F0502020204030203" pitchFamily="34" charset="0"/>
                        </a:rPr>
                        <a:t>Output Function</a:t>
                      </a:r>
                    </a:p>
                    <a:p>
                      <a:pPr algn="ctr"/>
                      <a:r>
                        <a:rPr lang="en-US" dirty="0" smtClean="0">
                          <a:latin typeface="Lato" panose="020F0502020204030203" pitchFamily="34" charset="0"/>
                        </a:rPr>
                        <a:t>(</a:t>
                      </a:r>
                      <a:r>
                        <a:rPr lang="en-US" dirty="0" err="1" smtClean="0">
                          <a:latin typeface="Lato" panose="020F0502020204030203" pitchFamily="34" charset="0"/>
                        </a:rPr>
                        <a:t>ui.R</a:t>
                      </a:r>
                      <a:r>
                        <a:rPr lang="en-US" dirty="0" smtClean="0">
                          <a:latin typeface="Lato" panose="020F0502020204030203" pitchFamily="34" charset="0"/>
                        </a:rPr>
                        <a:t>)</a:t>
                      </a:r>
                      <a:endParaRPr lang="en-US" dirty="0">
                        <a:latin typeface="Lato" panose="020F0502020204030203" pitchFamily="34" charset="0"/>
                      </a:endParaRPr>
                    </a:p>
                  </a:txBody>
                  <a:tcPr marL="101071" marR="101071" anchor="ctr"/>
                </a:tc>
              </a:tr>
              <a:tr h="370840">
                <a:tc>
                  <a:txBody>
                    <a:bodyPr/>
                    <a:lstStyle/>
                    <a:p>
                      <a:pPr algn="ctr"/>
                      <a:r>
                        <a:rPr lang="en-US" dirty="0" smtClean="0">
                          <a:latin typeface="Lato" panose="020F0502020204030203" pitchFamily="34" charset="0"/>
                        </a:rPr>
                        <a:t>Plot</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renderPlot</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plotOutput</a:t>
                      </a:r>
                      <a:endParaRPr lang="en-US" dirty="0">
                        <a:latin typeface="Lato" panose="020F0502020204030203" pitchFamily="34" charset="0"/>
                      </a:endParaRPr>
                    </a:p>
                  </a:txBody>
                  <a:tcPr marL="101071" marR="101071" anchor="ctr"/>
                </a:tc>
              </a:tr>
              <a:tr h="370840">
                <a:tc>
                  <a:txBody>
                    <a:bodyPr/>
                    <a:lstStyle/>
                    <a:p>
                      <a:pPr algn="ctr"/>
                      <a:r>
                        <a:rPr lang="en-US" dirty="0" smtClean="0">
                          <a:latin typeface="Lato" panose="020F0502020204030203" pitchFamily="34" charset="0"/>
                        </a:rPr>
                        <a:t>Simple Table</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renderTable</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tableOutput</a:t>
                      </a:r>
                      <a:endParaRPr lang="en-US" dirty="0">
                        <a:latin typeface="Lato" panose="020F0502020204030203" pitchFamily="34" charset="0"/>
                      </a:endParaRPr>
                    </a:p>
                  </a:txBody>
                  <a:tcPr marL="101071" marR="101071" anchor="ctr"/>
                </a:tc>
              </a:tr>
              <a:tr h="370840">
                <a:tc>
                  <a:txBody>
                    <a:bodyPr/>
                    <a:lstStyle/>
                    <a:p>
                      <a:pPr algn="ctr"/>
                      <a:r>
                        <a:rPr lang="en-US" dirty="0" smtClean="0">
                          <a:latin typeface="Lato" panose="020F0502020204030203" pitchFamily="34" charset="0"/>
                        </a:rPr>
                        <a:t>Javascript-enhanced</a:t>
                      </a:r>
                      <a:r>
                        <a:rPr lang="en-US" baseline="0" dirty="0" smtClean="0">
                          <a:latin typeface="Lato" panose="020F0502020204030203" pitchFamily="34" charset="0"/>
                        </a:rPr>
                        <a:t> Table</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renderDataTable</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dataTableOuput</a:t>
                      </a:r>
                      <a:endParaRPr lang="en-US" dirty="0">
                        <a:latin typeface="Lato" panose="020F0502020204030203" pitchFamily="34" charset="0"/>
                      </a:endParaRPr>
                    </a:p>
                  </a:txBody>
                  <a:tcPr marL="101071" marR="101071" anchor="ctr"/>
                </a:tc>
              </a:tr>
              <a:tr h="370840">
                <a:tc>
                  <a:txBody>
                    <a:bodyPr/>
                    <a:lstStyle/>
                    <a:p>
                      <a:pPr algn="ctr"/>
                      <a:r>
                        <a:rPr lang="en-US" dirty="0" smtClean="0">
                          <a:latin typeface="Lato" panose="020F0502020204030203" pitchFamily="34" charset="0"/>
                        </a:rPr>
                        <a:t>Image</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renderImage</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imageOutput</a:t>
                      </a:r>
                      <a:endParaRPr lang="en-US" dirty="0">
                        <a:latin typeface="Lato" panose="020F0502020204030203" pitchFamily="34" charset="0"/>
                      </a:endParaRPr>
                    </a:p>
                  </a:txBody>
                  <a:tcPr marL="101071" marR="101071" anchor="ctr"/>
                </a:tc>
              </a:tr>
              <a:tr h="370840">
                <a:tc>
                  <a:txBody>
                    <a:bodyPr/>
                    <a:lstStyle/>
                    <a:p>
                      <a:pPr algn="ctr"/>
                      <a:r>
                        <a:rPr lang="en-US" dirty="0" smtClean="0">
                          <a:latin typeface="Lato" panose="020F0502020204030203" pitchFamily="34" charset="0"/>
                        </a:rPr>
                        <a:t>Text</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renderPrint</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verbatimTextOutput</a:t>
                      </a:r>
                      <a:endParaRPr lang="en-US" dirty="0">
                        <a:latin typeface="Lato" panose="020F0502020204030203" pitchFamily="34" charset="0"/>
                      </a:endParaRPr>
                    </a:p>
                  </a:txBody>
                  <a:tcPr marL="101071" marR="101071" anchor="ctr"/>
                </a:tc>
              </a:tr>
              <a:tr h="370840">
                <a:tc>
                  <a:txBody>
                    <a:bodyPr/>
                    <a:lstStyle/>
                    <a:p>
                      <a:pPr algn="ctr"/>
                      <a:r>
                        <a:rPr lang="en-US" dirty="0" smtClean="0">
                          <a:latin typeface="Lato" panose="020F0502020204030203" pitchFamily="34" charset="0"/>
                        </a:rPr>
                        <a:t>User</a:t>
                      </a:r>
                      <a:r>
                        <a:rPr lang="en-US" baseline="0" dirty="0" smtClean="0">
                          <a:latin typeface="Lato" panose="020F0502020204030203" pitchFamily="34" charset="0"/>
                        </a:rPr>
                        <a:t> Interface elements</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render</a:t>
                      </a:r>
                      <a:r>
                        <a:rPr lang="en-US" baseline="0" dirty="0" err="1" smtClean="0">
                          <a:latin typeface="Lato" panose="020F0502020204030203" pitchFamily="34" charset="0"/>
                        </a:rPr>
                        <a:t>UI</a:t>
                      </a:r>
                      <a:endParaRPr lang="en-US" dirty="0">
                        <a:latin typeface="Lato" panose="020F0502020204030203" pitchFamily="34" charset="0"/>
                      </a:endParaRPr>
                    </a:p>
                  </a:txBody>
                  <a:tcPr marL="101071" marR="101071" anchor="ctr"/>
                </a:tc>
                <a:tc>
                  <a:txBody>
                    <a:bodyPr/>
                    <a:lstStyle/>
                    <a:p>
                      <a:pPr algn="ctr"/>
                      <a:r>
                        <a:rPr lang="en-US" dirty="0" err="1" smtClean="0">
                          <a:latin typeface="Lato" panose="020F0502020204030203" pitchFamily="34" charset="0"/>
                        </a:rPr>
                        <a:t>uiOutput</a:t>
                      </a:r>
                      <a:endParaRPr lang="en-US" dirty="0">
                        <a:latin typeface="Lato" panose="020F0502020204030203" pitchFamily="34" charset="0"/>
                      </a:endParaRPr>
                    </a:p>
                  </a:txBody>
                  <a:tcPr marL="101071" marR="101071" anchor="ctr"/>
                </a:tc>
              </a:tr>
            </a:tbl>
          </a:graphicData>
        </a:graphic>
      </p:graphicFrame>
      <p:sp>
        <p:nvSpPr>
          <p:cNvPr id="5" name="TextBox 4"/>
          <p:cNvSpPr txBox="1"/>
          <p:nvPr/>
        </p:nvSpPr>
        <p:spPr>
          <a:xfrm>
            <a:off x="684212" y="4572000"/>
            <a:ext cx="8758238" cy="954107"/>
          </a:xfrm>
          <a:prstGeom prst="rect">
            <a:avLst/>
          </a:prstGeom>
          <a:noFill/>
        </p:spPr>
        <p:txBody>
          <a:bodyPr wrap="square" rtlCol="0">
            <a:spAutoFit/>
          </a:bodyPr>
          <a:lstStyle/>
          <a:p>
            <a:pPr marL="171450" indent="-171450" algn="l">
              <a:buFont typeface="Arial" panose="020B0604020202020204" pitchFamily="34" charset="0"/>
              <a:buChar char="•"/>
            </a:pPr>
            <a:r>
              <a:rPr lang="en-US" sz="1400" dirty="0" smtClean="0">
                <a:latin typeface="Lato" panose="020F0502020204030203" pitchFamily="34" charset="0"/>
              </a:rPr>
              <a:t>Be sure to pass to correct type of output to correct render and output functions otherwise it will not display correctly.</a:t>
            </a:r>
          </a:p>
          <a:p>
            <a:pPr marL="171450" indent="-171450" algn="l">
              <a:buFont typeface="Arial" panose="020B0604020202020204" pitchFamily="34" charset="0"/>
              <a:buChar char="•"/>
            </a:pPr>
            <a:r>
              <a:rPr lang="en-US" sz="1400" dirty="0" smtClean="0">
                <a:latin typeface="Lato" panose="020F0502020204030203" pitchFamily="34" charset="0"/>
              </a:rPr>
              <a:t>A </a:t>
            </a:r>
            <a:r>
              <a:rPr lang="en-US" sz="1400" dirty="0" err="1" smtClean="0">
                <a:latin typeface="Lato" panose="020F0502020204030203" pitchFamily="34" charset="0"/>
              </a:rPr>
              <a:t>javascript</a:t>
            </a:r>
            <a:r>
              <a:rPr lang="en-US" sz="1400" dirty="0" smtClean="0">
                <a:latin typeface="Lato" panose="020F0502020204030203" pitchFamily="34" charset="0"/>
              </a:rPr>
              <a:t>-enhanced table is a </a:t>
            </a:r>
            <a:r>
              <a:rPr lang="en-US" sz="1400" dirty="0" err="1" smtClean="0">
                <a:latin typeface="Lato" panose="020F0502020204030203" pitchFamily="34" charset="0"/>
              </a:rPr>
              <a:t>DataTable</a:t>
            </a:r>
            <a:r>
              <a:rPr lang="en-US" sz="1400" dirty="0" smtClean="0">
                <a:latin typeface="Lato" panose="020F0502020204030203" pitchFamily="34" charset="0"/>
              </a:rPr>
              <a:t> which you can learn more about here: </a:t>
            </a:r>
            <a:r>
              <a:rPr lang="en-US" sz="1400" dirty="0" smtClean="0">
                <a:latin typeface="Lato" panose="020F0502020204030203" pitchFamily="34" charset="0"/>
                <a:hlinkClick r:id="rId2"/>
              </a:rPr>
              <a:t>http</a:t>
            </a:r>
            <a:r>
              <a:rPr lang="en-US" sz="1400" dirty="0">
                <a:latin typeface="Lato" panose="020F0502020204030203" pitchFamily="34" charset="0"/>
                <a:hlinkClick r:id="rId2"/>
              </a:rPr>
              <a:t>://www.datatables.net</a:t>
            </a:r>
            <a:r>
              <a:rPr lang="en-US" sz="1400" dirty="0" smtClean="0">
                <a:latin typeface="Lato" panose="020F0502020204030203" pitchFamily="34" charset="0"/>
                <a:hlinkClick r:id="rId2"/>
              </a:rPr>
              <a:t>/</a:t>
            </a:r>
            <a:r>
              <a:rPr lang="en-US" sz="1400" dirty="0" smtClean="0">
                <a:latin typeface="Lato" panose="020F0502020204030203" pitchFamily="34" charset="0"/>
              </a:rPr>
              <a:t> </a:t>
            </a:r>
          </a:p>
          <a:p>
            <a:pPr marL="171450" indent="-171450" algn="l">
              <a:buFont typeface="Arial" panose="020B0604020202020204" pitchFamily="34" charset="0"/>
              <a:buChar char="•"/>
            </a:pPr>
            <a:r>
              <a:rPr lang="en-US" sz="1400" dirty="0" smtClean="0">
                <a:latin typeface="Lato" panose="020F0502020204030203" pitchFamily="34" charset="0"/>
              </a:rPr>
              <a:t>That last render and output function are used for creating reactive UI elements </a:t>
            </a:r>
            <a:r>
              <a:rPr lang="en-US" sz="1400" i="1" dirty="0" smtClean="0">
                <a:latin typeface="Lato" panose="020F0502020204030203" pitchFamily="34" charset="0"/>
              </a:rPr>
              <a:t>(more on that later)</a:t>
            </a:r>
            <a:r>
              <a:rPr lang="en-US" sz="1400" dirty="0" smtClean="0">
                <a:latin typeface="Lato" panose="020F0502020204030203" pitchFamily="34" charset="0"/>
              </a:rPr>
              <a:t>.</a:t>
            </a:r>
            <a:endParaRPr lang="en-US" sz="1400" dirty="0">
              <a:latin typeface="Lato" panose="020F0502020204030203" pitchFamily="34" charset="0"/>
            </a:endParaRPr>
          </a:p>
        </p:txBody>
      </p:sp>
    </p:spTree>
    <p:extLst>
      <p:ext uri="{BB962C8B-B14F-4D97-AF65-F5344CB8AC3E}">
        <p14:creationId xmlns:p14="http://schemas.microsoft.com/office/powerpoint/2010/main" val="39152877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a:t>
            </a:r>
            <a:r>
              <a:rPr lang="en-US" dirty="0"/>
              <a:t>Coding the </a:t>
            </a:r>
            <a:r>
              <a:rPr lang="en-US" dirty="0" smtClean="0"/>
              <a:t>Output</a:t>
            </a:r>
            <a:endParaRPr lang="en-US" dirty="0"/>
          </a:p>
        </p:txBody>
      </p:sp>
      <p:sp>
        <p:nvSpPr>
          <p:cNvPr id="3" name="Content Placeholder 2"/>
          <p:cNvSpPr>
            <a:spLocks noGrp="1"/>
          </p:cNvSpPr>
          <p:nvPr>
            <p:ph idx="1"/>
          </p:nvPr>
        </p:nvSpPr>
        <p:spPr/>
        <p:txBody>
          <a:bodyPr/>
          <a:lstStyle/>
          <a:p>
            <a:r>
              <a:rPr lang="en-US" dirty="0" smtClean="0"/>
              <a:t>Per the application plan, we’re going to add output for a plot (the segment plot) and some text (the list of change points)…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Notice that the render functions have parentheses and curly braces.</a:t>
            </a:r>
          </a:p>
          <a:p>
            <a:endParaRPr lang="en-US" dirty="0"/>
          </a:p>
          <a:p>
            <a:endParaRPr lang="en-US" dirty="0"/>
          </a:p>
        </p:txBody>
      </p:sp>
      <p:grpSp>
        <p:nvGrpSpPr>
          <p:cNvPr id="23" name="Group 22"/>
          <p:cNvGrpSpPr/>
          <p:nvPr/>
        </p:nvGrpSpPr>
        <p:grpSpPr>
          <a:xfrm>
            <a:off x="744929" y="2057400"/>
            <a:ext cx="8409791" cy="3491429"/>
            <a:chOff x="879504" y="2110648"/>
            <a:chExt cx="8409791" cy="3491429"/>
          </a:xfrm>
        </p:grpSpPr>
        <p:grpSp>
          <p:nvGrpSpPr>
            <p:cNvPr id="8" name="Group 7"/>
            <p:cNvGrpSpPr/>
            <p:nvPr/>
          </p:nvGrpSpPr>
          <p:grpSpPr>
            <a:xfrm>
              <a:off x="879504" y="2110648"/>
              <a:ext cx="3741008" cy="3465723"/>
              <a:chOff x="989012" y="2096877"/>
              <a:chExt cx="3741008" cy="3465723"/>
            </a:xfrm>
          </p:grpSpPr>
          <p:pic>
            <p:nvPicPr>
              <p:cNvPr id="4" name="Picture 3"/>
              <p:cNvPicPr>
                <a:picLocks noChangeAspect="1"/>
              </p:cNvPicPr>
              <p:nvPr/>
            </p:nvPicPr>
            <p:blipFill>
              <a:blip r:embed="rId2"/>
              <a:stretch>
                <a:fillRect/>
              </a:stretch>
            </p:blipFill>
            <p:spPr>
              <a:xfrm>
                <a:off x="989012" y="2362200"/>
                <a:ext cx="3741008" cy="3200400"/>
              </a:xfrm>
              <a:prstGeom prst="rect">
                <a:avLst/>
              </a:prstGeom>
            </p:spPr>
          </p:pic>
          <p:sp>
            <p:nvSpPr>
              <p:cNvPr id="6" name="TextBox 5"/>
              <p:cNvSpPr txBox="1"/>
              <p:nvPr/>
            </p:nvSpPr>
            <p:spPr>
              <a:xfrm>
                <a:off x="2173716" y="2096877"/>
                <a:ext cx="1371600" cy="276999"/>
              </a:xfrm>
              <a:prstGeom prst="rect">
                <a:avLst/>
              </a:prstGeom>
              <a:noFill/>
            </p:spPr>
            <p:txBody>
              <a:bodyPr wrap="square" rtlCol="0">
                <a:spAutoFit/>
              </a:bodyPr>
              <a:lstStyle/>
              <a:p>
                <a:r>
                  <a:rPr lang="en-US" b="1" dirty="0" err="1" smtClean="0">
                    <a:latin typeface="Lato" panose="020F0502020204030203" pitchFamily="34" charset="0"/>
                  </a:rPr>
                  <a:t>ui.R</a:t>
                </a:r>
                <a:endParaRPr lang="en-US" b="1" dirty="0">
                  <a:latin typeface="Lato" panose="020F0502020204030203" pitchFamily="34" charset="0"/>
                </a:endParaRPr>
              </a:p>
            </p:txBody>
          </p:sp>
        </p:grpSp>
        <p:grpSp>
          <p:nvGrpSpPr>
            <p:cNvPr id="9" name="Group 8"/>
            <p:cNvGrpSpPr/>
            <p:nvPr/>
          </p:nvGrpSpPr>
          <p:grpSpPr>
            <a:xfrm>
              <a:off x="5256212" y="2150125"/>
              <a:ext cx="4033083" cy="3451952"/>
              <a:chOff x="5256212" y="2110648"/>
              <a:chExt cx="4033083" cy="3451952"/>
            </a:xfrm>
          </p:grpSpPr>
          <p:pic>
            <p:nvPicPr>
              <p:cNvPr id="5" name="Picture 4"/>
              <p:cNvPicPr>
                <a:picLocks noChangeAspect="1"/>
              </p:cNvPicPr>
              <p:nvPr/>
            </p:nvPicPr>
            <p:blipFill>
              <a:blip r:embed="rId3"/>
              <a:stretch>
                <a:fillRect/>
              </a:stretch>
            </p:blipFill>
            <p:spPr>
              <a:xfrm>
                <a:off x="5256212" y="2362200"/>
                <a:ext cx="4033083" cy="3200400"/>
              </a:xfrm>
              <a:prstGeom prst="rect">
                <a:avLst/>
              </a:prstGeom>
            </p:spPr>
          </p:pic>
          <p:sp>
            <p:nvSpPr>
              <p:cNvPr id="7" name="TextBox 6"/>
              <p:cNvSpPr txBox="1"/>
              <p:nvPr/>
            </p:nvSpPr>
            <p:spPr>
              <a:xfrm>
                <a:off x="6586953" y="2110648"/>
                <a:ext cx="1371600" cy="276999"/>
              </a:xfrm>
              <a:prstGeom prst="rect">
                <a:avLst/>
              </a:prstGeom>
              <a:noFill/>
            </p:spPr>
            <p:txBody>
              <a:bodyPr wrap="square" rtlCol="0">
                <a:spAutoFit/>
              </a:bodyPr>
              <a:lstStyle/>
              <a:p>
                <a:r>
                  <a:rPr lang="en-US" b="1" dirty="0" err="1" smtClean="0">
                    <a:latin typeface="Lato" panose="020F0502020204030203" pitchFamily="34" charset="0"/>
                  </a:rPr>
                  <a:t>server.R</a:t>
                </a:r>
                <a:endParaRPr lang="en-US" b="1" dirty="0">
                  <a:latin typeface="Lato" panose="020F0502020204030203" pitchFamily="34" charset="0"/>
                </a:endParaRPr>
              </a:p>
            </p:txBody>
          </p:sp>
        </p:grpSp>
      </p:grpSp>
    </p:spTree>
    <p:extLst>
      <p:ext uri="{BB962C8B-B14F-4D97-AF65-F5344CB8AC3E}">
        <p14:creationId xmlns:p14="http://schemas.microsoft.com/office/powerpoint/2010/main" val="3343828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a:t>
            </a:r>
            <a:r>
              <a:rPr lang="en-US" dirty="0"/>
              <a:t>Coding the </a:t>
            </a:r>
            <a:r>
              <a:rPr lang="en-US" dirty="0" smtClean="0"/>
              <a:t>Output (CONT’D)</a:t>
            </a:r>
            <a:endParaRPr lang="en-US" dirty="0"/>
          </a:p>
        </p:txBody>
      </p:sp>
      <p:sp>
        <p:nvSpPr>
          <p:cNvPr id="3" name="Content Placeholder 2"/>
          <p:cNvSpPr>
            <a:spLocks noGrp="1"/>
          </p:cNvSpPr>
          <p:nvPr>
            <p:ph idx="1"/>
          </p:nvPr>
        </p:nvSpPr>
        <p:spPr/>
        <p:txBody>
          <a:bodyPr/>
          <a:lstStyle/>
          <a:p>
            <a:r>
              <a:rPr lang="en-US" dirty="0" smtClean="0"/>
              <a:t>This code yields the application we outlined at the beginning…</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While this application works as intended, the aesthetics leave something to be desired. Additionally, there is duplicative code in the </a:t>
            </a:r>
            <a:r>
              <a:rPr lang="en-US" b="1" dirty="0" err="1" smtClean="0"/>
              <a:t>server.R</a:t>
            </a:r>
            <a:r>
              <a:rPr lang="en-US" dirty="0" smtClean="0"/>
              <a:t> file that creates the </a:t>
            </a:r>
            <a:r>
              <a:rPr lang="en-US" dirty="0" err="1" smtClean="0"/>
              <a:t>mlondon</a:t>
            </a:r>
            <a:r>
              <a:rPr lang="en-US" dirty="0" smtClean="0"/>
              <a:t> object twice (once for each output).</a:t>
            </a:r>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p:txBody>
      </p:sp>
      <p:pic>
        <p:nvPicPr>
          <p:cNvPr id="10" name="Picture 9"/>
          <p:cNvPicPr>
            <a:picLocks noChangeAspect="1"/>
          </p:cNvPicPr>
          <p:nvPr/>
        </p:nvPicPr>
        <p:blipFill>
          <a:blip r:embed="rId2"/>
          <a:stretch>
            <a:fillRect/>
          </a:stretch>
        </p:blipFill>
        <p:spPr>
          <a:xfrm>
            <a:off x="903767" y="1981200"/>
            <a:ext cx="8327065" cy="2819400"/>
          </a:xfrm>
          <a:prstGeom prst="rect">
            <a:avLst/>
          </a:prstGeom>
        </p:spPr>
      </p:pic>
    </p:spTree>
    <p:extLst>
      <p:ext uri="{BB962C8B-B14F-4D97-AF65-F5344CB8AC3E}">
        <p14:creationId xmlns:p14="http://schemas.microsoft.com/office/powerpoint/2010/main" val="2326168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Some UI Polish</a:t>
            </a:r>
            <a:endParaRPr lang="en-US" dirty="0"/>
          </a:p>
        </p:txBody>
      </p:sp>
      <p:sp>
        <p:nvSpPr>
          <p:cNvPr id="3" name="Content Placeholder 2"/>
          <p:cNvSpPr>
            <a:spLocks noGrp="1"/>
          </p:cNvSpPr>
          <p:nvPr>
            <p:ph idx="1"/>
          </p:nvPr>
        </p:nvSpPr>
        <p:spPr/>
        <p:txBody>
          <a:bodyPr/>
          <a:lstStyle/>
          <a:p>
            <a:r>
              <a:rPr lang="en-US" dirty="0" smtClean="0"/>
              <a:t>Let’s deal with the aesthetics first. The outputs in the main panel are misaligned to the user inputs in the side panel. To address this, we will add some length to side panel by adding some information about the application and the data being displayed. </a:t>
            </a:r>
          </a:p>
          <a:p>
            <a:pPr lvl="1"/>
            <a:r>
              <a:rPr lang="en-US" dirty="0" smtClean="0"/>
              <a:t>For explanatory text, shiny provides a </a:t>
            </a:r>
            <a:r>
              <a:rPr lang="en-US" b="1" dirty="0" err="1" smtClean="0"/>
              <a:t>helpText</a:t>
            </a:r>
            <a:r>
              <a:rPr lang="en-US" b="1" dirty="0" smtClean="0"/>
              <a:t>()</a:t>
            </a:r>
            <a:r>
              <a:rPr lang="en-US" dirty="0" smtClean="0"/>
              <a:t> function that formats this type of text nicely in the side panel. </a:t>
            </a:r>
          </a:p>
          <a:p>
            <a:r>
              <a:rPr lang="en-US" dirty="0" smtClean="0"/>
              <a:t>Next, we’ll change the size of the graphic to align with the side panel by passing the </a:t>
            </a:r>
            <a:r>
              <a:rPr lang="en-US" b="1" dirty="0" err="1" smtClean="0"/>
              <a:t>plotOutput</a:t>
            </a:r>
            <a:r>
              <a:rPr lang="en-US" dirty="0" smtClean="0"/>
              <a:t> function a height parameter in pixels, abbreviated as </a:t>
            </a:r>
            <a:r>
              <a:rPr lang="en-US" dirty="0" err="1" smtClean="0"/>
              <a:t>px</a:t>
            </a:r>
            <a:r>
              <a:rPr lang="en-US" dirty="0"/>
              <a:t> </a:t>
            </a:r>
            <a:r>
              <a:rPr lang="en-US" i="1" dirty="0" smtClean="0"/>
              <a:t>(</a:t>
            </a:r>
            <a:r>
              <a:rPr lang="en-US" i="1" dirty="0"/>
              <a:t>t</a:t>
            </a:r>
            <a:r>
              <a:rPr lang="en-US" i="1" dirty="0" smtClean="0"/>
              <a:t>he default size of plots in shiny is 400px). </a:t>
            </a:r>
            <a:r>
              <a:rPr lang="en-US" dirty="0" smtClean="0"/>
              <a:t>After some trial and error, the ideal plot size appears to be about 325px.</a:t>
            </a:r>
          </a:p>
          <a:p>
            <a:r>
              <a:rPr lang="en-US" dirty="0" smtClean="0"/>
              <a:t>Finally, the main panel could some visual structure and organization. By placing our outputs in a tab panel with two tabs (one for the plot and one for the change points), the application looks much better.</a:t>
            </a:r>
            <a:endParaRPr lang="en-US" dirty="0"/>
          </a:p>
        </p:txBody>
      </p:sp>
    </p:spTree>
    <p:extLst>
      <p:ext uri="{BB962C8B-B14F-4D97-AF65-F5344CB8AC3E}">
        <p14:creationId xmlns:p14="http://schemas.microsoft.com/office/powerpoint/2010/main" val="1630352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shiny?</a:t>
            </a:r>
            <a:endParaRPr lang="en-US" dirty="0"/>
          </a:p>
        </p:txBody>
      </p:sp>
      <p:sp>
        <p:nvSpPr>
          <p:cNvPr id="3" name="Content Placeholder 2"/>
          <p:cNvSpPr>
            <a:spLocks noGrp="1"/>
          </p:cNvSpPr>
          <p:nvPr>
            <p:ph idx="1"/>
          </p:nvPr>
        </p:nvSpPr>
        <p:spPr/>
        <p:txBody>
          <a:bodyPr/>
          <a:lstStyle/>
          <a:p>
            <a:r>
              <a:rPr lang="en-US" b="1" dirty="0" smtClean="0"/>
              <a:t>shiny </a:t>
            </a:r>
            <a:r>
              <a:rPr lang="en-US" dirty="0"/>
              <a:t>is a package designed to </a:t>
            </a:r>
            <a:r>
              <a:rPr lang="en-US" dirty="0" smtClean="0"/>
              <a:t>allow R users to develop interactive web applications without the need for HTML, CSS, or Javascript.</a:t>
            </a:r>
          </a:p>
          <a:p>
            <a:pPr lvl="1"/>
            <a:r>
              <a:rPr lang="en-US" dirty="0"/>
              <a:t>Shiny Gallery - </a:t>
            </a:r>
            <a:r>
              <a:rPr lang="en-US" dirty="0">
                <a:hlinkClick r:id="rId2"/>
              </a:rPr>
              <a:t>http://shiny.rstudio.com/gallery</a:t>
            </a:r>
            <a:r>
              <a:rPr lang="en-US" dirty="0" smtClean="0">
                <a:hlinkClick r:id="rId2"/>
              </a:rPr>
              <a:t>/</a:t>
            </a:r>
            <a:r>
              <a:rPr lang="en-US" dirty="0" smtClean="0"/>
              <a:t> </a:t>
            </a:r>
          </a:p>
          <a:p>
            <a:r>
              <a:rPr lang="en-US" dirty="0" smtClean="0"/>
              <a:t>It is especially well suited to rapid prototyping as building a polished web application can be done in as short as an hour using the templates included in the library.</a:t>
            </a:r>
            <a:endParaRPr lang="en-US" dirty="0"/>
          </a:p>
          <a:p>
            <a:endParaRPr lang="en-US" dirty="0"/>
          </a:p>
          <a:p>
            <a:endParaRPr lang="en-US" dirty="0"/>
          </a:p>
        </p:txBody>
      </p:sp>
      <p:pic>
        <p:nvPicPr>
          <p:cNvPr id="5" name="Picture 4"/>
          <p:cNvPicPr>
            <a:picLocks noChangeAspect="1"/>
          </p:cNvPicPr>
          <p:nvPr/>
        </p:nvPicPr>
        <p:blipFill>
          <a:blip r:embed="rId3"/>
          <a:stretch>
            <a:fillRect/>
          </a:stretch>
        </p:blipFill>
        <p:spPr>
          <a:xfrm>
            <a:off x="2948596" y="3352800"/>
            <a:ext cx="4002458" cy="2667000"/>
          </a:xfrm>
          <a:prstGeom prst="rect">
            <a:avLst/>
          </a:prstGeom>
        </p:spPr>
      </p:pic>
    </p:spTree>
    <p:extLst>
      <p:ext uri="{BB962C8B-B14F-4D97-AF65-F5344CB8AC3E}">
        <p14:creationId xmlns:p14="http://schemas.microsoft.com/office/powerpoint/2010/main" val="1183339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Some UI Polish: Code </a:t>
            </a:r>
            <a:endParaRPr lang="en-US" dirty="0"/>
          </a:p>
        </p:txBody>
      </p:sp>
      <p:grpSp>
        <p:nvGrpSpPr>
          <p:cNvPr id="13" name="Group 12"/>
          <p:cNvGrpSpPr/>
          <p:nvPr/>
        </p:nvGrpSpPr>
        <p:grpSpPr>
          <a:xfrm>
            <a:off x="268961" y="1600200"/>
            <a:ext cx="9364903" cy="3630066"/>
            <a:chOff x="510308" y="1600200"/>
            <a:chExt cx="9364903" cy="3630066"/>
          </a:xfrm>
        </p:grpSpPr>
        <p:pic>
          <p:nvPicPr>
            <p:cNvPr id="4" name="Picture 3"/>
            <p:cNvPicPr>
              <a:picLocks noChangeAspect="1"/>
            </p:cNvPicPr>
            <p:nvPr/>
          </p:nvPicPr>
          <p:blipFill>
            <a:blip r:embed="rId3"/>
            <a:stretch>
              <a:fillRect/>
            </a:stretch>
          </p:blipFill>
          <p:spPr>
            <a:xfrm>
              <a:off x="3088368" y="1600200"/>
              <a:ext cx="3722914" cy="3474720"/>
            </a:xfrm>
            <a:prstGeom prst="rect">
              <a:avLst/>
            </a:prstGeom>
          </p:spPr>
        </p:pic>
        <p:cxnSp>
          <p:nvCxnSpPr>
            <p:cNvPr id="6" name="Straight Arrow Connector 5"/>
            <p:cNvCxnSpPr/>
            <p:nvPr/>
          </p:nvCxnSpPr>
          <p:spPr bwMode="auto">
            <a:xfrm flipV="1">
              <a:off x="2284412" y="2895600"/>
              <a:ext cx="772072" cy="30480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8" name="TextBox 7"/>
            <p:cNvSpPr txBox="1"/>
            <p:nvPr/>
          </p:nvSpPr>
          <p:spPr>
            <a:xfrm>
              <a:off x="531812" y="2901108"/>
              <a:ext cx="1905000" cy="1015663"/>
            </a:xfrm>
            <a:prstGeom prst="rect">
              <a:avLst/>
            </a:prstGeom>
            <a:noFill/>
          </p:spPr>
          <p:txBody>
            <a:bodyPr wrap="square" rtlCol="0">
              <a:spAutoFit/>
            </a:bodyPr>
            <a:lstStyle/>
            <a:p>
              <a:r>
                <a:rPr lang="en-US" dirty="0" smtClean="0">
                  <a:latin typeface="Lato" panose="020F0502020204030203" pitchFamily="34" charset="0"/>
                </a:rPr>
                <a:t>Splitting the explanatory text into two separate </a:t>
              </a:r>
              <a:r>
                <a:rPr lang="en-US" dirty="0" err="1" smtClean="0">
                  <a:latin typeface="Lato" panose="020F0502020204030203" pitchFamily="34" charset="0"/>
                </a:rPr>
                <a:t>helpText</a:t>
              </a:r>
              <a:r>
                <a:rPr lang="en-US" dirty="0" smtClean="0">
                  <a:latin typeface="Lato" panose="020F0502020204030203" pitchFamily="34" charset="0"/>
                </a:rPr>
                <a:t> functions will create a paragraph break between them.</a:t>
              </a:r>
              <a:endParaRPr lang="en-US" dirty="0">
                <a:latin typeface="Lato" panose="020F0502020204030203" pitchFamily="34" charset="0"/>
              </a:endParaRPr>
            </a:p>
          </p:txBody>
        </p:sp>
        <p:cxnSp>
          <p:nvCxnSpPr>
            <p:cNvPr id="9" name="Straight Arrow Connector 8"/>
            <p:cNvCxnSpPr/>
            <p:nvPr/>
          </p:nvCxnSpPr>
          <p:spPr bwMode="auto">
            <a:xfrm flipH="1" flipV="1">
              <a:off x="6811282" y="3032760"/>
              <a:ext cx="772072" cy="30480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0" name="TextBox 9"/>
            <p:cNvSpPr txBox="1"/>
            <p:nvPr/>
          </p:nvSpPr>
          <p:spPr>
            <a:xfrm>
              <a:off x="7429116" y="3048000"/>
              <a:ext cx="2446095" cy="646331"/>
            </a:xfrm>
            <a:prstGeom prst="rect">
              <a:avLst/>
            </a:prstGeom>
            <a:noFill/>
          </p:spPr>
          <p:txBody>
            <a:bodyPr wrap="square" rtlCol="0">
              <a:spAutoFit/>
            </a:bodyPr>
            <a:lstStyle/>
            <a:p>
              <a:r>
                <a:rPr lang="en-US" dirty="0" smtClean="0">
                  <a:latin typeface="Lato" panose="020F0502020204030203" pitchFamily="34" charset="0"/>
                </a:rPr>
                <a:t>The </a:t>
              </a:r>
              <a:r>
                <a:rPr lang="en-US" b="1" dirty="0" err="1" smtClean="0">
                  <a:latin typeface="Lato" panose="020F0502020204030203" pitchFamily="34" charset="0"/>
                </a:rPr>
                <a:t>br</a:t>
              </a:r>
              <a:r>
                <a:rPr lang="en-US" b="1" dirty="0" smtClean="0">
                  <a:latin typeface="Lato" panose="020F0502020204030203" pitchFamily="34" charset="0"/>
                </a:rPr>
                <a:t>() function </a:t>
              </a:r>
              <a:r>
                <a:rPr lang="en-US" dirty="0" smtClean="0">
                  <a:latin typeface="Lato" panose="020F0502020204030203" pitchFamily="34" charset="0"/>
                </a:rPr>
                <a:t>adds a line break between text and/or widgets.</a:t>
              </a:r>
              <a:endParaRPr lang="en-US" dirty="0">
                <a:latin typeface="Lato" panose="020F0502020204030203" pitchFamily="34" charset="0"/>
              </a:endParaRPr>
            </a:p>
          </p:txBody>
        </p:sp>
        <p:cxnSp>
          <p:nvCxnSpPr>
            <p:cNvPr id="11" name="Straight Arrow Connector 10"/>
            <p:cNvCxnSpPr/>
            <p:nvPr/>
          </p:nvCxnSpPr>
          <p:spPr bwMode="auto">
            <a:xfrm flipV="1">
              <a:off x="2283494" y="4572000"/>
              <a:ext cx="772072" cy="30480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2" name="TextBox 11"/>
            <p:cNvSpPr txBox="1"/>
            <p:nvPr/>
          </p:nvSpPr>
          <p:spPr>
            <a:xfrm>
              <a:off x="510308" y="4583935"/>
              <a:ext cx="1905000" cy="646331"/>
            </a:xfrm>
            <a:prstGeom prst="rect">
              <a:avLst/>
            </a:prstGeom>
            <a:noFill/>
          </p:spPr>
          <p:txBody>
            <a:bodyPr wrap="square" rtlCol="0">
              <a:spAutoFit/>
            </a:bodyPr>
            <a:lstStyle/>
            <a:p>
              <a:r>
                <a:rPr lang="en-US" dirty="0" smtClean="0">
                  <a:latin typeface="Lato" panose="020F0502020204030203" pitchFamily="34" charset="0"/>
                </a:rPr>
                <a:t>The first parameter of </a:t>
              </a:r>
              <a:r>
                <a:rPr lang="en-US" dirty="0" err="1" smtClean="0">
                  <a:latin typeface="Lato" panose="020F0502020204030203" pitchFamily="34" charset="0"/>
                </a:rPr>
                <a:t>tabPanel</a:t>
              </a:r>
              <a:r>
                <a:rPr lang="en-US" dirty="0" smtClean="0">
                  <a:latin typeface="Lato" panose="020F0502020204030203" pitchFamily="34" charset="0"/>
                </a:rPr>
                <a:t> is the display name for the tab.</a:t>
              </a:r>
              <a:endParaRPr lang="en-US" dirty="0">
                <a:latin typeface="Lato" panose="020F0502020204030203" pitchFamily="34" charset="0"/>
              </a:endParaRPr>
            </a:p>
          </p:txBody>
        </p:sp>
      </p:grpSp>
    </p:spTree>
    <p:extLst>
      <p:ext uri="{BB962C8B-B14F-4D97-AF65-F5344CB8AC3E}">
        <p14:creationId xmlns:p14="http://schemas.microsoft.com/office/powerpoint/2010/main" val="408693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Some UI Polish: Results</a:t>
            </a:r>
            <a:endParaRPr lang="en-US" dirty="0"/>
          </a:p>
        </p:txBody>
      </p:sp>
      <p:sp>
        <p:nvSpPr>
          <p:cNvPr id="4" name="Content Placeholder 3"/>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5" name="Picture 4"/>
          <p:cNvPicPr>
            <a:picLocks noChangeAspect="1"/>
          </p:cNvPicPr>
          <p:nvPr/>
        </p:nvPicPr>
        <p:blipFill>
          <a:blip r:embed="rId2"/>
          <a:stretch>
            <a:fillRect/>
          </a:stretch>
        </p:blipFill>
        <p:spPr>
          <a:xfrm>
            <a:off x="1598612" y="3852599"/>
            <a:ext cx="7076262" cy="2011680"/>
          </a:xfrm>
          <a:prstGeom prst="rect">
            <a:avLst/>
          </a:prstGeom>
        </p:spPr>
      </p:pic>
      <p:pic>
        <p:nvPicPr>
          <p:cNvPr id="7" name="Picture 6"/>
          <p:cNvPicPr>
            <a:picLocks noChangeAspect="1"/>
          </p:cNvPicPr>
          <p:nvPr/>
        </p:nvPicPr>
        <p:blipFill>
          <a:blip r:embed="rId3"/>
          <a:stretch>
            <a:fillRect/>
          </a:stretch>
        </p:blipFill>
        <p:spPr>
          <a:xfrm>
            <a:off x="1979088" y="1524000"/>
            <a:ext cx="5941474" cy="2011680"/>
          </a:xfrm>
          <a:prstGeom prst="rect">
            <a:avLst/>
          </a:prstGeom>
        </p:spPr>
      </p:pic>
      <p:sp>
        <p:nvSpPr>
          <p:cNvPr id="8" name="TextBox 7"/>
          <p:cNvSpPr txBox="1"/>
          <p:nvPr/>
        </p:nvSpPr>
        <p:spPr>
          <a:xfrm>
            <a:off x="3960812" y="1295400"/>
            <a:ext cx="2133600" cy="307777"/>
          </a:xfrm>
          <a:prstGeom prst="rect">
            <a:avLst/>
          </a:prstGeom>
          <a:noFill/>
        </p:spPr>
        <p:txBody>
          <a:bodyPr wrap="square" rtlCol="0">
            <a:spAutoFit/>
          </a:bodyPr>
          <a:lstStyle/>
          <a:p>
            <a:r>
              <a:rPr lang="en-US" sz="1400" b="1" dirty="0" smtClean="0">
                <a:latin typeface="Lato" panose="020F0502020204030203" pitchFamily="34" charset="0"/>
              </a:rPr>
              <a:t>Before</a:t>
            </a:r>
            <a:endParaRPr lang="en-US" sz="1400" b="1" dirty="0">
              <a:latin typeface="Lato" panose="020F0502020204030203" pitchFamily="34" charset="0"/>
            </a:endParaRPr>
          </a:p>
        </p:txBody>
      </p:sp>
      <p:sp>
        <p:nvSpPr>
          <p:cNvPr id="9" name="TextBox 8"/>
          <p:cNvSpPr txBox="1"/>
          <p:nvPr/>
        </p:nvSpPr>
        <p:spPr>
          <a:xfrm>
            <a:off x="4000500" y="3619500"/>
            <a:ext cx="2133600" cy="307777"/>
          </a:xfrm>
          <a:prstGeom prst="rect">
            <a:avLst/>
          </a:prstGeom>
          <a:noFill/>
        </p:spPr>
        <p:txBody>
          <a:bodyPr wrap="square" rtlCol="0">
            <a:spAutoFit/>
          </a:bodyPr>
          <a:lstStyle/>
          <a:p>
            <a:r>
              <a:rPr lang="en-US" sz="1400" b="1" dirty="0" smtClean="0">
                <a:latin typeface="Lato" panose="020F0502020204030203" pitchFamily="34" charset="0"/>
              </a:rPr>
              <a:t>After</a:t>
            </a:r>
            <a:endParaRPr lang="en-US" sz="1400" b="1" dirty="0">
              <a:latin typeface="Lato" panose="020F0502020204030203" pitchFamily="34" charset="0"/>
            </a:endParaRPr>
          </a:p>
        </p:txBody>
      </p:sp>
      <p:cxnSp>
        <p:nvCxnSpPr>
          <p:cNvPr id="11" name="Straight Connector 10"/>
          <p:cNvCxnSpPr/>
          <p:nvPr/>
        </p:nvCxnSpPr>
        <p:spPr bwMode="auto">
          <a:xfrm>
            <a:off x="685800" y="3592417"/>
            <a:ext cx="8763000" cy="0"/>
          </a:xfrm>
          <a:prstGeom prst="line">
            <a:avLst/>
          </a:prstGeom>
          <a:solidFill>
            <a:schemeClr val="bg1"/>
          </a:solidFill>
          <a:ln w="12700" cap="flat" cmpd="sng" algn="ctr">
            <a:solidFill>
              <a:schemeClr val="tx1"/>
            </a:solidFill>
            <a:prstDash val="sysDash"/>
            <a:round/>
            <a:headEnd type="none" w="med" len="med"/>
            <a:tailEnd type="none" w="med" len="med"/>
          </a:ln>
          <a:effectLst/>
        </p:spPr>
      </p:cxnSp>
    </p:spTree>
    <p:extLst>
      <p:ext uri="{BB962C8B-B14F-4D97-AF65-F5344CB8AC3E}">
        <p14:creationId xmlns:p14="http://schemas.microsoft.com/office/powerpoint/2010/main" val="1843192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Optimizing the Outputs: Reactive Functions</a:t>
            </a:r>
            <a:endParaRPr lang="en-US" dirty="0"/>
          </a:p>
        </p:txBody>
      </p:sp>
      <p:sp>
        <p:nvSpPr>
          <p:cNvPr id="3" name="Content Placeholder 2"/>
          <p:cNvSpPr>
            <a:spLocks noGrp="1"/>
          </p:cNvSpPr>
          <p:nvPr>
            <p:ph idx="1"/>
          </p:nvPr>
        </p:nvSpPr>
        <p:spPr/>
        <p:txBody>
          <a:bodyPr/>
          <a:lstStyle/>
          <a:p>
            <a:r>
              <a:rPr lang="en-US" dirty="0" smtClean="0"/>
              <a:t>Now for the </a:t>
            </a:r>
            <a:r>
              <a:rPr lang="en-US" b="1" dirty="0" err="1" smtClean="0"/>
              <a:t>server.R</a:t>
            </a:r>
            <a:r>
              <a:rPr lang="en-US" dirty="0" smtClean="0"/>
              <a:t> file improvements. The fact that the </a:t>
            </a:r>
            <a:r>
              <a:rPr lang="en-US" dirty="0" err="1" smtClean="0"/>
              <a:t>mlondon</a:t>
            </a:r>
            <a:r>
              <a:rPr lang="en-US" dirty="0" smtClean="0"/>
              <a:t> object is being calculated separately in both render functions is inefficient. Depending on the size of the time series data, this could greatly slow down the application and hamper the interactivity.</a:t>
            </a:r>
          </a:p>
          <a:p>
            <a:r>
              <a:rPr lang="en-US" dirty="0" smtClean="0"/>
              <a:t>Fortunately, shiny provides a solution for this with </a:t>
            </a:r>
            <a:r>
              <a:rPr lang="en-US" b="1" dirty="0" smtClean="0"/>
              <a:t>reactive </a:t>
            </a:r>
            <a:r>
              <a:rPr lang="en-US" dirty="0" smtClean="0"/>
              <a:t>functions which handle the processing of user inputs once for the different render functions. Reactive functions will perform this processing once and can return the results to multiple render functions.</a:t>
            </a:r>
          </a:p>
          <a:p>
            <a:r>
              <a:rPr lang="en-US" dirty="0" smtClean="0"/>
              <a:t>Like render functions, reactive functions also use a combination of parentheses and curly braces.</a:t>
            </a:r>
          </a:p>
          <a:p>
            <a:r>
              <a:rPr lang="en-US" dirty="0" smtClean="0"/>
              <a:t>An effective reactive function will not only optimize the generation of the outputs, but will also make the code much more readable.</a:t>
            </a:r>
          </a:p>
          <a:p>
            <a:r>
              <a:rPr lang="en-US" dirty="0" smtClean="0"/>
              <a:t>Be careful not to overload reactive functions as they will be rerun each time a user changes the inputs. It may take some experimenting to figure the optimal placement of calculations between the reactive and render functions.</a:t>
            </a:r>
          </a:p>
          <a:p>
            <a:pPr lvl="1"/>
            <a:endParaRPr lang="en-US" dirty="0" smtClean="0"/>
          </a:p>
        </p:txBody>
      </p:sp>
    </p:spTree>
    <p:extLst>
      <p:ext uri="{BB962C8B-B14F-4D97-AF65-F5344CB8AC3E}">
        <p14:creationId xmlns:p14="http://schemas.microsoft.com/office/powerpoint/2010/main" val="2113576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Optimizing the Outputs: Code</a:t>
            </a:r>
            <a:endParaRPr lang="en-US" dirty="0"/>
          </a:p>
        </p:txBody>
      </p:sp>
      <p:grpSp>
        <p:nvGrpSpPr>
          <p:cNvPr id="23" name="Group 22"/>
          <p:cNvGrpSpPr/>
          <p:nvPr/>
        </p:nvGrpSpPr>
        <p:grpSpPr>
          <a:xfrm>
            <a:off x="654407" y="1551801"/>
            <a:ext cx="8594011" cy="3843159"/>
            <a:chOff x="884951" y="1551801"/>
            <a:chExt cx="8594011" cy="3843159"/>
          </a:xfrm>
        </p:grpSpPr>
        <p:pic>
          <p:nvPicPr>
            <p:cNvPr id="4" name="Picture 3"/>
            <p:cNvPicPr>
              <a:picLocks noChangeAspect="1"/>
            </p:cNvPicPr>
            <p:nvPr/>
          </p:nvPicPr>
          <p:blipFill>
            <a:blip r:embed="rId2"/>
            <a:stretch>
              <a:fillRect/>
            </a:stretch>
          </p:blipFill>
          <p:spPr>
            <a:xfrm>
              <a:off x="5382299" y="1828800"/>
              <a:ext cx="4096663" cy="3566160"/>
            </a:xfrm>
            <a:prstGeom prst="rect">
              <a:avLst/>
            </a:prstGeom>
          </p:spPr>
        </p:pic>
        <p:pic>
          <p:nvPicPr>
            <p:cNvPr id="20" name="Picture 19"/>
            <p:cNvPicPr>
              <a:picLocks noChangeAspect="1"/>
            </p:cNvPicPr>
            <p:nvPr/>
          </p:nvPicPr>
          <p:blipFill>
            <a:blip r:embed="rId3"/>
            <a:stretch>
              <a:fillRect/>
            </a:stretch>
          </p:blipFill>
          <p:spPr>
            <a:xfrm>
              <a:off x="884951" y="1828800"/>
              <a:ext cx="4033083" cy="3200400"/>
            </a:xfrm>
            <a:prstGeom prst="rect">
              <a:avLst/>
            </a:prstGeom>
          </p:spPr>
        </p:pic>
        <p:sp>
          <p:nvSpPr>
            <p:cNvPr id="21" name="TextBox 20"/>
            <p:cNvSpPr txBox="1"/>
            <p:nvPr/>
          </p:nvSpPr>
          <p:spPr>
            <a:xfrm>
              <a:off x="2215692" y="1577248"/>
              <a:ext cx="1371600" cy="276999"/>
            </a:xfrm>
            <a:prstGeom prst="rect">
              <a:avLst/>
            </a:prstGeom>
            <a:noFill/>
          </p:spPr>
          <p:txBody>
            <a:bodyPr wrap="square" rtlCol="0">
              <a:spAutoFit/>
            </a:bodyPr>
            <a:lstStyle/>
            <a:p>
              <a:r>
                <a:rPr lang="en-US" b="1" dirty="0" smtClean="0">
                  <a:latin typeface="Lato" panose="020F0502020204030203" pitchFamily="34" charset="0"/>
                </a:rPr>
                <a:t>BEFORE</a:t>
              </a:r>
              <a:endParaRPr lang="en-US" b="1" dirty="0">
                <a:latin typeface="Lato" panose="020F0502020204030203" pitchFamily="34" charset="0"/>
              </a:endParaRPr>
            </a:p>
          </p:txBody>
        </p:sp>
        <p:sp>
          <p:nvSpPr>
            <p:cNvPr id="22" name="TextBox 21"/>
            <p:cNvSpPr txBox="1"/>
            <p:nvPr/>
          </p:nvSpPr>
          <p:spPr>
            <a:xfrm>
              <a:off x="6744830" y="1551801"/>
              <a:ext cx="1371600" cy="276999"/>
            </a:xfrm>
            <a:prstGeom prst="rect">
              <a:avLst/>
            </a:prstGeom>
            <a:noFill/>
          </p:spPr>
          <p:txBody>
            <a:bodyPr wrap="square" rtlCol="0">
              <a:spAutoFit/>
            </a:bodyPr>
            <a:lstStyle/>
            <a:p>
              <a:r>
                <a:rPr lang="en-US" b="1" dirty="0" smtClean="0">
                  <a:latin typeface="Lato" panose="020F0502020204030203" pitchFamily="34" charset="0"/>
                </a:rPr>
                <a:t>AFTER</a:t>
              </a:r>
              <a:endParaRPr lang="en-US" b="1" dirty="0">
                <a:latin typeface="Lato" panose="020F0502020204030203" pitchFamily="34" charset="0"/>
              </a:endParaRPr>
            </a:p>
          </p:txBody>
        </p:sp>
      </p:grpSp>
    </p:spTree>
    <p:extLst>
      <p:ext uri="{BB962C8B-B14F-4D97-AF65-F5344CB8AC3E}">
        <p14:creationId xmlns:p14="http://schemas.microsoft.com/office/powerpoint/2010/main" val="6690263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Reactive UI Elements</a:t>
            </a:r>
            <a:endParaRPr lang="en-US" dirty="0"/>
          </a:p>
        </p:txBody>
      </p:sp>
      <p:sp>
        <p:nvSpPr>
          <p:cNvPr id="3" name="Content Placeholder 2"/>
          <p:cNvSpPr>
            <a:spLocks noGrp="1"/>
          </p:cNvSpPr>
          <p:nvPr>
            <p:ph idx="1"/>
          </p:nvPr>
        </p:nvSpPr>
        <p:spPr/>
        <p:txBody>
          <a:bodyPr/>
          <a:lstStyle/>
          <a:p>
            <a:r>
              <a:rPr lang="en-US" dirty="0" smtClean="0"/>
              <a:t>Now that the function is aesthetically pleasing and optimized, we can take the time to further build on the functionality of the application using reactive user interface elements. This is done using the combination of the </a:t>
            </a:r>
            <a:r>
              <a:rPr lang="en-US" b="1" dirty="0" err="1" smtClean="0"/>
              <a:t>renderUI</a:t>
            </a:r>
            <a:r>
              <a:rPr lang="en-US" dirty="0" smtClean="0"/>
              <a:t> function in the </a:t>
            </a:r>
            <a:r>
              <a:rPr lang="en-US" b="1" dirty="0" err="1" smtClean="0"/>
              <a:t>server.R</a:t>
            </a:r>
            <a:r>
              <a:rPr lang="en-US" dirty="0" smtClean="0"/>
              <a:t> file and the </a:t>
            </a:r>
            <a:r>
              <a:rPr lang="en-US" b="1" dirty="0" err="1" smtClean="0"/>
              <a:t>uiOutput</a:t>
            </a:r>
            <a:r>
              <a:rPr lang="en-US" dirty="0" smtClean="0"/>
              <a:t> function in the UI file.</a:t>
            </a:r>
          </a:p>
          <a:p>
            <a:r>
              <a:rPr lang="en-US" dirty="0" smtClean="0"/>
              <a:t>These functions work similarly to the others, but instead of returning a plot the </a:t>
            </a:r>
            <a:r>
              <a:rPr lang="en-US" b="1" dirty="0" err="1" smtClean="0"/>
              <a:t>renderUI</a:t>
            </a:r>
            <a:r>
              <a:rPr lang="en-US" dirty="0" smtClean="0"/>
              <a:t> function will return code to place in the </a:t>
            </a:r>
            <a:r>
              <a:rPr lang="en-US" b="1" dirty="0" err="1" smtClean="0"/>
              <a:t>ui.R</a:t>
            </a:r>
            <a:r>
              <a:rPr lang="en-US" dirty="0" smtClean="0"/>
              <a:t> file (</a:t>
            </a:r>
            <a:r>
              <a:rPr lang="en-US" i="1" dirty="0" smtClean="0"/>
              <a:t>E.g. a new input widget</a:t>
            </a:r>
            <a:r>
              <a:rPr lang="en-US" dirty="0" smtClean="0"/>
              <a:t>). Just place any code that you would include in the </a:t>
            </a:r>
            <a:r>
              <a:rPr lang="en-US" b="1" dirty="0" err="1" smtClean="0"/>
              <a:t>ui.R</a:t>
            </a:r>
            <a:r>
              <a:rPr lang="en-US" dirty="0" smtClean="0"/>
              <a:t> file inside the </a:t>
            </a:r>
            <a:r>
              <a:rPr lang="en-US" b="1" dirty="0" err="1" smtClean="0"/>
              <a:t>renderUI</a:t>
            </a:r>
            <a:r>
              <a:rPr lang="en-US" dirty="0" smtClean="0"/>
              <a:t> function.</a:t>
            </a:r>
          </a:p>
          <a:p>
            <a:r>
              <a:rPr lang="en-US" dirty="0" smtClean="0"/>
              <a:t>The advantage of doing this is that you can have the user interface react with the user’s input choices. In our case, we are going to have the application give the user an additional input widget (a slider) when they choose a specific algorithm to give them further control over how many changepoints to detect. </a:t>
            </a:r>
          </a:p>
        </p:txBody>
      </p:sp>
    </p:spTree>
    <p:extLst>
      <p:ext uri="{BB962C8B-B14F-4D97-AF65-F5344CB8AC3E}">
        <p14:creationId xmlns:p14="http://schemas.microsoft.com/office/powerpoint/2010/main" val="18285897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Reactive UI Elements: Code</a:t>
            </a:r>
            <a:endParaRPr lang="en-US" dirty="0"/>
          </a:p>
        </p:txBody>
      </p:sp>
      <p:sp>
        <p:nvSpPr>
          <p:cNvPr id="10" name="TextBox 9"/>
          <p:cNvSpPr txBox="1"/>
          <p:nvPr/>
        </p:nvSpPr>
        <p:spPr>
          <a:xfrm>
            <a:off x="2252408" y="1427913"/>
            <a:ext cx="1371600" cy="276999"/>
          </a:xfrm>
          <a:prstGeom prst="rect">
            <a:avLst/>
          </a:prstGeom>
          <a:noFill/>
        </p:spPr>
        <p:txBody>
          <a:bodyPr wrap="square" rtlCol="0">
            <a:spAutoFit/>
          </a:bodyPr>
          <a:lstStyle/>
          <a:p>
            <a:r>
              <a:rPr lang="en-US" b="1" dirty="0" err="1" smtClean="0">
                <a:latin typeface="Lato" panose="020F0502020204030203" pitchFamily="34" charset="0"/>
              </a:rPr>
              <a:t>ui.R</a:t>
            </a:r>
            <a:endParaRPr lang="en-US" b="1" dirty="0">
              <a:latin typeface="Lato" panose="020F0502020204030203" pitchFamily="34" charset="0"/>
            </a:endParaRPr>
          </a:p>
        </p:txBody>
      </p:sp>
      <p:sp>
        <p:nvSpPr>
          <p:cNvPr id="8" name="TextBox 7"/>
          <p:cNvSpPr txBox="1"/>
          <p:nvPr/>
        </p:nvSpPr>
        <p:spPr>
          <a:xfrm>
            <a:off x="6399211" y="1399757"/>
            <a:ext cx="1371600" cy="276999"/>
          </a:xfrm>
          <a:prstGeom prst="rect">
            <a:avLst/>
          </a:prstGeom>
          <a:noFill/>
        </p:spPr>
        <p:txBody>
          <a:bodyPr wrap="square" rtlCol="0">
            <a:spAutoFit/>
          </a:bodyPr>
          <a:lstStyle/>
          <a:p>
            <a:r>
              <a:rPr lang="en-US" b="1" dirty="0" err="1" smtClean="0">
                <a:latin typeface="Lato" panose="020F0502020204030203" pitchFamily="34" charset="0"/>
              </a:rPr>
              <a:t>server.R</a:t>
            </a:r>
            <a:endParaRPr lang="en-US" b="1" dirty="0">
              <a:latin typeface="Lato" panose="020F0502020204030203" pitchFamily="34" charset="0"/>
            </a:endParaRPr>
          </a:p>
        </p:txBody>
      </p:sp>
      <p:pic>
        <p:nvPicPr>
          <p:cNvPr id="11" name="Picture 10"/>
          <p:cNvPicPr>
            <a:picLocks noChangeAspect="1"/>
          </p:cNvPicPr>
          <p:nvPr/>
        </p:nvPicPr>
        <p:blipFill>
          <a:blip r:embed="rId2"/>
          <a:stretch>
            <a:fillRect/>
          </a:stretch>
        </p:blipFill>
        <p:spPr>
          <a:xfrm>
            <a:off x="5290192" y="1744661"/>
            <a:ext cx="3589639" cy="4114800"/>
          </a:xfrm>
          <a:prstGeom prst="rect">
            <a:avLst/>
          </a:prstGeom>
        </p:spPr>
      </p:pic>
      <p:pic>
        <p:nvPicPr>
          <p:cNvPr id="12" name="Picture 11"/>
          <p:cNvPicPr>
            <a:picLocks noChangeAspect="1"/>
          </p:cNvPicPr>
          <p:nvPr/>
        </p:nvPicPr>
        <p:blipFill>
          <a:blip r:embed="rId3"/>
          <a:stretch>
            <a:fillRect/>
          </a:stretch>
        </p:blipFill>
        <p:spPr>
          <a:xfrm>
            <a:off x="1141412" y="2022296"/>
            <a:ext cx="3593592" cy="3559529"/>
          </a:xfrm>
          <a:prstGeom prst="rect">
            <a:avLst/>
          </a:prstGeom>
        </p:spPr>
      </p:pic>
    </p:spTree>
    <p:extLst>
      <p:ext uri="{BB962C8B-B14F-4D97-AF65-F5344CB8AC3E}">
        <p14:creationId xmlns:p14="http://schemas.microsoft.com/office/powerpoint/2010/main" val="30453267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Reactive UI Elements: Results</a:t>
            </a:r>
            <a:endParaRPr lang="en-US" dirty="0"/>
          </a:p>
        </p:txBody>
      </p:sp>
      <p:grpSp>
        <p:nvGrpSpPr>
          <p:cNvPr id="9" name="Group 8"/>
          <p:cNvGrpSpPr/>
          <p:nvPr/>
        </p:nvGrpSpPr>
        <p:grpSpPr>
          <a:xfrm>
            <a:off x="835025" y="1600200"/>
            <a:ext cx="8229600" cy="3492141"/>
            <a:chOff x="835025" y="1828800"/>
            <a:chExt cx="8229600" cy="3492141"/>
          </a:xfrm>
        </p:grpSpPr>
        <p:pic>
          <p:nvPicPr>
            <p:cNvPr id="3" name="Picture 2"/>
            <p:cNvPicPr>
              <a:picLocks noChangeAspect="1"/>
            </p:cNvPicPr>
            <p:nvPr/>
          </p:nvPicPr>
          <p:blipFill>
            <a:blip r:embed="rId2"/>
            <a:stretch>
              <a:fillRect/>
            </a:stretch>
          </p:blipFill>
          <p:spPr>
            <a:xfrm>
              <a:off x="835025" y="1828800"/>
              <a:ext cx="8229600" cy="2817235"/>
            </a:xfrm>
            <a:prstGeom prst="rect">
              <a:avLst/>
            </a:prstGeom>
          </p:spPr>
        </p:pic>
        <p:cxnSp>
          <p:nvCxnSpPr>
            <p:cNvPr id="5" name="Straight Arrow Connector 4"/>
            <p:cNvCxnSpPr/>
            <p:nvPr/>
          </p:nvCxnSpPr>
          <p:spPr bwMode="auto">
            <a:xfrm flipH="1" flipV="1">
              <a:off x="3579812" y="4343400"/>
              <a:ext cx="533400" cy="53340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7" name="TextBox 6"/>
            <p:cNvSpPr txBox="1"/>
            <p:nvPr/>
          </p:nvSpPr>
          <p:spPr>
            <a:xfrm>
              <a:off x="4037012" y="4674610"/>
              <a:ext cx="2668587" cy="646331"/>
            </a:xfrm>
            <a:prstGeom prst="rect">
              <a:avLst/>
            </a:prstGeom>
            <a:noFill/>
          </p:spPr>
          <p:txBody>
            <a:bodyPr wrap="square" rtlCol="0">
              <a:spAutoFit/>
            </a:bodyPr>
            <a:lstStyle/>
            <a:p>
              <a:r>
                <a:rPr lang="en-US" dirty="0" smtClean="0">
                  <a:latin typeface="Lato" panose="020F0502020204030203" pitchFamily="34" charset="0"/>
                </a:rPr>
                <a:t>Because the </a:t>
              </a:r>
              <a:r>
                <a:rPr lang="en-US" dirty="0" err="1" smtClean="0">
                  <a:latin typeface="Lato" panose="020F0502020204030203" pitchFamily="34" charset="0"/>
                </a:rPr>
                <a:t>renderUI</a:t>
              </a:r>
              <a:r>
                <a:rPr lang="en-US" dirty="0" smtClean="0">
                  <a:latin typeface="Lato" panose="020F0502020204030203" pitchFamily="34" charset="0"/>
                </a:rPr>
                <a:t> contained an if statement, this slider only appears for certain choices of algorithms.</a:t>
              </a:r>
              <a:endParaRPr lang="en-US" dirty="0">
                <a:latin typeface="Lato" panose="020F0502020204030203" pitchFamily="34" charset="0"/>
              </a:endParaRPr>
            </a:p>
          </p:txBody>
        </p:sp>
      </p:grpSp>
    </p:spTree>
    <p:extLst>
      <p:ext uri="{BB962C8B-B14F-4D97-AF65-F5344CB8AC3E}">
        <p14:creationId xmlns:p14="http://schemas.microsoft.com/office/powerpoint/2010/main" val="2490915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Steps to Developing A Shiny App </a:t>
            </a:r>
            <a:endParaRPr lang="en-US" dirty="0"/>
          </a:p>
        </p:txBody>
      </p:sp>
      <p:sp>
        <p:nvSpPr>
          <p:cNvPr id="3" name="Content Placeholder 2"/>
          <p:cNvSpPr>
            <a:spLocks noGrp="1"/>
          </p:cNvSpPr>
          <p:nvPr>
            <p:ph idx="1"/>
          </p:nvPr>
        </p:nvSpPr>
        <p:spPr/>
        <p:txBody>
          <a:bodyPr>
            <a:normAutofit fontScale="92500" lnSpcReduction="10000"/>
          </a:bodyPr>
          <a:lstStyle/>
          <a:p>
            <a:pPr marL="342900" indent="-342900">
              <a:buFont typeface="+mj-lt"/>
              <a:buAutoNum type="arabicPeriod"/>
            </a:pPr>
            <a:r>
              <a:rPr lang="en-US" b="1" u="sng" dirty="0" smtClean="0"/>
              <a:t>Before coding</a:t>
            </a:r>
            <a:r>
              <a:rPr lang="en-US" dirty="0" smtClean="0"/>
              <a:t>, design and plan your application’s layout and desired functionality.</a:t>
            </a:r>
          </a:p>
          <a:p>
            <a:pPr marL="342900" indent="-342900">
              <a:buFont typeface="+mj-lt"/>
              <a:buAutoNum type="arabicPeriod"/>
            </a:pPr>
            <a:r>
              <a:rPr lang="en-US" dirty="0" smtClean="0"/>
              <a:t>Create the </a:t>
            </a:r>
            <a:r>
              <a:rPr lang="en-US" b="1" dirty="0" err="1" smtClean="0"/>
              <a:t>ui.R</a:t>
            </a:r>
            <a:r>
              <a:rPr lang="en-US" dirty="0" smtClean="0"/>
              <a:t> file. Then, drop in the user interface layout, panels, and input widgets that fit your application’s needs.</a:t>
            </a:r>
          </a:p>
          <a:p>
            <a:pPr marL="342900" indent="-342900">
              <a:buFont typeface="+mj-lt"/>
              <a:buAutoNum type="arabicPeriod"/>
            </a:pPr>
            <a:r>
              <a:rPr lang="en-US" dirty="0" smtClean="0"/>
              <a:t>Create a blank </a:t>
            </a:r>
            <a:r>
              <a:rPr lang="en-US" b="1" dirty="0" err="1" smtClean="0"/>
              <a:t>server.R</a:t>
            </a:r>
            <a:r>
              <a:rPr lang="en-US" dirty="0" smtClean="0"/>
              <a:t> file and run the application to make sure that the user interface displays properly and that there are no syntax errors.</a:t>
            </a:r>
          </a:p>
          <a:p>
            <a:pPr marL="342900" indent="-342900">
              <a:buFont typeface="+mj-lt"/>
              <a:buAutoNum type="arabicPeriod"/>
            </a:pPr>
            <a:r>
              <a:rPr lang="en-US" dirty="0" smtClean="0"/>
              <a:t>Fill out the </a:t>
            </a:r>
            <a:r>
              <a:rPr lang="en-US" b="1" dirty="0" err="1" smtClean="0"/>
              <a:t>server.R</a:t>
            </a:r>
            <a:r>
              <a:rPr lang="en-US" dirty="0" smtClean="0"/>
              <a:t> and </a:t>
            </a:r>
            <a:r>
              <a:rPr lang="en-US" b="1" dirty="0" err="1" smtClean="0"/>
              <a:t>ui.R</a:t>
            </a:r>
            <a:r>
              <a:rPr lang="en-US" dirty="0" smtClean="0"/>
              <a:t> files with the render and output functions necessary to implement the desired functionality at the most basic level.</a:t>
            </a:r>
          </a:p>
          <a:p>
            <a:pPr marL="342900" indent="-342900">
              <a:buFont typeface="+mj-lt"/>
              <a:buAutoNum type="arabicPeriod"/>
            </a:pPr>
            <a:r>
              <a:rPr lang="en-US" dirty="0" smtClean="0"/>
              <a:t>Try running the application with the newly coded outputs and debug if necessary.</a:t>
            </a:r>
          </a:p>
          <a:p>
            <a:pPr marL="342900" indent="-342900">
              <a:buFont typeface="+mj-lt"/>
              <a:buAutoNum type="arabicPeriod"/>
            </a:pPr>
            <a:r>
              <a:rPr lang="en-US" dirty="0" smtClean="0"/>
              <a:t>Add a layer of polish to your application by moving around the user interface elements to give the application a professional look.</a:t>
            </a:r>
          </a:p>
          <a:p>
            <a:pPr marL="342900" indent="-342900">
              <a:buFont typeface="+mj-lt"/>
              <a:buAutoNum type="arabicPeriod"/>
            </a:pPr>
            <a:r>
              <a:rPr lang="en-US" dirty="0" smtClean="0"/>
              <a:t>Optimize the </a:t>
            </a:r>
            <a:r>
              <a:rPr lang="en-US" b="1" dirty="0" err="1" smtClean="0"/>
              <a:t>server.R</a:t>
            </a:r>
            <a:r>
              <a:rPr lang="en-US" dirty="0" smtClean="0"/>
              <a:t> file by looking for duplicative code and adding reactive functions.</a:t>
            </a:r>
          </a:p>
          <a:p>
            <a:pPr marL="342900" indent="-342900">
              <a:buFont typeface="+mj-lt"/>
              <a:buAutoNum type="arabicPeriod"/>
            </a:pPr>
            <a:r>
              <a:rPr lang="en-US" dirty="0" smtClean="0"/>
              <a:t>(Optional) Add reactive user interface elements to improve functionality and reactivity.</a:t>
            </a:r>
          </a:p>
        </p:txBody>
      </p:sp>
    </p:spTree>
    <p:extLst>
      <p:ext uri="{BB962C8B-B14F-4D97-AF65-F5344CB8AC3E}">
        <p14:creationId xmlns:p14="http://schemas.microsoft.com/office/powerpoint/2010/main" val="33373981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Thoughts</a:t>
            </a:r>
            <a:endParaRPr lang="en-US" dirty="0"/>
          </a:p>
        </p:txBody>
      </p:sp>
      <p:sp>
        <p:nvSpPr>
          <p:cNvPr id="3" name="Content Placeholder 2"/>
          <p:cNvSpPr>
            <a:spLocks noGrp="1"/>
          </p:cNvSpPr>
          <p:nvPr>
            <p:ph idx="1"/>
          </p:nvPr>
        </p:nvSpPr>
        <p:spPr/>
        <p:txBody>
          <a:bodyPr/>
          <a:lstStyle/>
          <a:p>
            <a:r>
              <a:rPr lang="en-US" dirty="0" smtClean="0"/>
              <a:t>This presentation only scratched the surface of what is possible with shiny. For more information and tutorials on different topics </a:t>
            </a:r>
            <a:r>
              <a:rPr lang="en-US" i="1" dirty="0" smtClean="0"/>
              <a:t>(E.g. building custom input widgets)</a:t>
            </a:r>
            <a:r>
              <a:rPr lang="en-US" dirty="0" smtClean="0"/>
              <a:t>, check out the official Shiny </a:t>
            </a:r>
            <a:r>
              <a:rPr lang="en-US" dirty="0"/>
              <a:t>site at </a:t>
            </a:r>
            <a:r>
              <a:rPr lang="en-US" dirty="0">
                <a:hlinkClick r:id="rId2"/>
              </a:rPr>
              <a:t>http://shiny.rstudio.com/articles</a:t>
            </a:r>
            <a:r>
              <a:rPr lang="en-US" dirty="0" smtClean="0">
                <a:hlinkClick r:id="rId2"/>
              </a:rPr>
              <a:t>/</a:t>
            </a:r>
            <a:r>
              <a:rPr lang="en-US" dirty="0" smtClean="0"/>
              <a:t>.</a:t>
            </a:r>
          </a:p>
          <a:p>
            <a:r>
              <a:rPr lang="en-US" dirty="0" smtClean="0"/>
              <a:t>While knowing HTML, CSS, and Javascript are not necessary, they can greatly improve the appearance of shiny applications. Shiny supports most major HTML5 tags and the inclusion of custom CSS.</a:t>
            </a:r>
          </a:p>
          <a:p>
            <a:r>
              <a:rPr lang="en-US" dirty="0" smtClean="0"/>
              <a:t>The popularity of the shiny package has also created a cottage industry of R packages that add additional functionality to shiny applications </a:t>
            </a:r>
            <a:r>
              <a:rPr lang="en-US" i="1" dirty="0" smtClean="0"/>
              <a:t>(E.g. the ability to embed D3.js visualizations)</a:t>
            </a:r>
            <a:r>
              <a:rPr lang="en-US" dirty="0" smtClean="0"/>
              <a:t>. These R packages are listed on the official Shiny site as well.</a:t>
            </a:r>
          </a:p>
          <a:p>
            <a:r>
              <a:rPr lang="en-US" dirty="0" smtClean="0"/>
              <a:t>Developing a shiny application from scratch can sometimes be daunting at first, so it may be easiest to edit the code for an existing shiny application. Over time, you’ll end up recycling code from your own shiny applications.</a:t>
            </a:r>
            <a:endParaRPr lang="en-US" dirty="0"/>
          </a:p>
        </p:txBody>
      </p:sp>
    </p:spTree>
    <p:extLst>
      <p:ext uri="{BB962C8B-B14F-4D97-AF65-F5344CB8AC3E}">
        <p14:creationId xmlns:p14="http://schemas.microsoft.com/office/powerpoint/2010/main" val="40141620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Materials</a:t>
            </a:r>
            <a:endParaRPr lang="en-US" dirty="0"/>
          </a:p>
        </p:txBody>
      </p:sp>
      <p:sp>
        <p:nvSpPr>
          <p:cNvPr id="3" name="Content Placeholder 2"/>
          <p:cNvSpPr>
            <a:spLocks noGrp="1"/>
          </p:cNvSpPr>
          <p:nvPr>
            <p:ph idx="1"/>
          </p:nvPr>
        </p:nvSpPr>
        <p:spPr/>
        <p:txBody>
          <a:bodyPr/>
          <a:lstStyle/>
          <a:p>
            <a:r>
              <a:rPr lang="en-US" dirty="0" smtClean="0"/>
              <a:t>Official </a:t>
            </a:r>
            <a:r>
              <a:rPr lang="en-US" dirty="0"/>
              <a:t>R Shiny Tutorial - </a:t>
            </a:r>
            <a:r>
              <a:rPr lang="en-US" dirty="0">
                <a:hlinkClick r:id="rId2"/>
              </a:rPr>
              <a:t>http://shiny.rstudio.com/tutorial</a:t>
            </a:r>
            <a:r>
              <a:rPr lang="en-US" dirty="0" smtClean="0">
                <a:hlinkClick r:id="rId2"/>
              </a:rPr>
              <a:t>/</a:t>
            </a:r>
            <a:r>
              <a:rPr lang="en-US" dirty="0" smtClean="0"/>
              <a:t> </a:t>
            </a:r>
          </a:p>
          <a:p>
            <a:r>
              <a:rPr lang="en-US" dirty="0" smtClean="0"/>
              <a:t>Shiny Application </a:t>
            </a:r>
            <a:r>
              <a:rPr lang="en-US" dirty="0"/>
              <a:t>Layout Guide - </a:t>
            </a:r>
            <a:r>
              <a:rPr lang="en-US" dirty="0">
                <a:hlinkClick r:id="rId3"/>
              </a:rPr>
              <a:t>http://</a:t>
            </a:r>
            <a:r>
              <a:rPr lang="en-US" dirty="0" smtClean="0">
                <a:hlinkClick r:id="rId3"/>
              </a:rPr>
              <a:t>shiny.rstudio.com/articles/layout-guide.html</a:t>
            </a:r>
            <a:endParaRPr lang="en-US" dirty="0" smtClean="0"/>
          </a:p>
          <a:p>
            <a:r>
              <a:rPr lang="en-US" dirty="0"/>
              <a:t>Shiny Cheatsheet - </a:t>
            </a:r>
            <a:r>
              <a:rPr lang="en-US" dirty="0">
                <a:hlinkClick r:id="rId4"/>
              </a:rPr>
              <a:t>http://</a:t>
            </a:r>
            <a:r>
              <a:rPr lang="en-US" dirty="0" smtClean="0">
                <a:hlinkClick r:id="rId4"/>
              </a:rPr>
              <a:t>shiny.rstudio.com/articles/cheatsheet.html</a:t>
            </a:r>
            <a:r>
              <a:rPr lang="en-US" dirty="0" smtClean="0"/>
              <a:t>  </a:t>
            </a:r>
            <a:endParaRPr lang="en-US" dirty="0"/>
          </a:p>
        </p:txBody>
      </p:sp>
    </p:spTree>
    <p:extLst>
      <p:ext uri="{BB962C8B-B14F-4D97-AF65-F5344CB8AC3E}">
        <p14:creationId xmlns:p14="http://schemas.microsoft.com/office/powerpoint/2010/main" val="3177631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Shiny 101</a:t>
            </a:r>
            <a:endParaRPr lang="en-US" dirty="0"/>
          </a:p>
        </p:txBody>
      </p:sp>
      <p:sp>
        <p:nvSpPr>
          <p:cNvPr id="3" name="Content Placeholder 2"/>
          <p:cNvSpPr>
            <a:spLocks noGrp="1"/>
          </p:cNvSpPr>
          <p:nvPr>
            <p:ph idx="1"/>
          </p:nvPr>
        </p:nvSpPr>
        <p:spPr/>
        <p:txBody>
          <a:bodyPr/>
          <a:lstStyle/>
          <a:p>
            <a:r>
              <a:rPr lang="en-US" dirty="0" smtClean="0"/>
              <a:t>Shiny applications are made up of two components…</a:t>
            </a:r>
          </a:p>
          <a:p>
            <a:pPr lvl="1"/>
            <a:r>
              <a:rPr lang="en-US" dirty="0" smtClean="0"/>
              <a:t>A visual template, or </a:t>
            </a:r>
            <a:r>
              <a:rPr lang="en-US" b="1" dirty="0" smtClean="0"/>
              <a:t>user interface</a:t>
            </a:r>
            <a:r>
              <a:rPr lang="en-US" dirty="0" smtClean="0"/>
              <a:t>, for their application and create toggles/buttons for user interaction.</a:t>
            </a:r>
          </a:p>
          <a:p>
            <a:pPr lvl="1"/>
            <a:r>
              <a:rPr lang="en-US" dirty="0" smtClean="0"/>
              <a:t>The </a:t>
            </a:r>
            <a:r>
              <a:rPr lang="en-US" dirty="0"/>
              <a:t>functionality of the application as part of the backend, or </a:t>
            </a:r>
            <a:r>
              <a:rPr lang="en-US" b="1" dirty="0"/>
              <a:t>server</a:t>
            </a:r>
            <a:r>
              <a:rPr lang="en-US" dirty="0"/>
              <a:t>, </a:t>
            </a:r>
            <a:r>
              <a:rPr lang="en-US" dirty="0" smtClean="0"/>
              <a:t>which stores functions that use all of statistical </a:t>
            </a:r>
            <a:r>
              <a:rPr lang="en-US" dirty="0"/>
              <a:t>libraries (e.g. </a:t>
            </a:r>
            <a:r>
              <a:rPr lang="en-US" dirty="0" smtClean="0"/>
              <a:t>hypothesis </a:t>
            </a:r>
            <a:r>
              <a:rPr lang="en-US" dirty="0"/>
              <a:t>testing</a:t>
            </a:r>
            <a:r>
              <a:rPr lang="en-US" dirty="0" smtClean="0"/>
              <a:t>).</a:t>
            </a:r>
          </a:p>
          <a:p>
            <a:r>
              <a:rPr lang="en-US" dirty="0" smtClean="0"/>
              <a:t>These components are stored in two separate R files (</a:t>
            </a:r>
            <a:r>
              <a:rPr lang="en-US" b="1" dirty="0" err="1" smtClean="0"/>
              <a:t>ui.R</a:t>
            </a:r>
            <a:r>
              <a:rPr lang="en-US" dirty="0" smtClean="0"/>
              <a:t> and </a:t>
            </a:r>
            <a:r>
              <a:rPr lang="en-US" b="1" dirty="0" err="1" smtClean="0"/>
              <a:t>server.R</a:t>
            </a:r>
            <a:r>
              <a:rPr lang="en-US" dirty="0" smtClean="0"/>
              <a:t>) which govern the user interface and server for the application respectively. </a:t>
            </a:r>
          </a:p>
          <a:p>
            <a:r>
              <a:rPr lang="en-US" dirty="0" smtClean="0"/>
              <a:t>Even though these files are separate, be sure to coordinate development between the two files as a user interface is nothing without functionality behind it and functionality is nothing without the ability for the user to access it.</a:t>
            </a:r>
          </a:p>
          <a:p>
            <a:r>
              <a:rPr lang="en-US" dirty="0" smtClean="0"/>
              <a:t>When beginning an R shiny application, you should create a new folder in your current working directory to contain the </a:t>
            </a:r>
            <a:r>
              <a:rPr lang="en-US" b="1" dirty="0" err="1" smtClean="0"/>
              <a:t>ui</a:t>
            </a:r>
            <a:r>
              <a:rPr lang="en-US" dirty="0" smtClean="0"/>
              <a:t> and </a:t>
            </a:r>
            <a:r>
              <a:rPr lang="en-US" b="1" dirty="0" smtClean="0"/>
              <a:t>server</a:t>
            </a:r>
            <a:r>
              <a:rPr lang="en-US" dirty="0" smtClean="0"/>
              <a:t> files as this keeps development process organized and will prevent any issues with running the application later on.</a:t>
            </a:r>
          </a:p>
        </p:txBody>
      </p:sp>
    </p:spTree>
    <p:extLst>
      <p:ext uri="{BB962C8B-B14F-4D97-AF65-F5344CB8AC3E}">
        <p14:creationId xmlns:p14="http://schemas.microsoft.com/office/powerpoint/2010/main" val="547407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Steps</a:t>
            </a:r>
            <a:endParaRPr lang="en-US" dirty="0"/>
          </a:p>
        </p:txBody>
      </p:sp>
      <p:sp>
        <p:nvSpPr>
          <p:cNvPr id="3" name="Content Placeholder 2"/>
          <p:cNvSpPr>
            <a:spLocks noGrp="1"/>
          </p:cNvSpPr>
          <p:nvPr>
            <p:ph idx="1"/>
          </p:nvPr>
        </p:nvSpPr>
        <p:spPr/>
        <p:txBody>
          <a:bodyPr/>
          <a:lstStyle/>
          <a:p>
            <a:r>
              <a:rPr lang="en-US" b="1" u="sng" dirty="0" smtClean="0"/>
              <a:t>Before writing any code</a:t>
            </a:r>
            <a:r>
              <a:rPr lang="en-US" dirty="0" smtClean="0"/>
              <a:t>, it is important to map out your desired application both in terms of user interface and server functionality. This could be a hand-drawn sketch or an outline of the application’s features. While the plan might change during the development, it will be much easier to develop a pre-defined application than to develop one on the fly.</a:t>
            </a:r>
          </a:p>
          <a:p>
            <a:r>
              <a:rPr lang="en-US" dirty="0" smtClean="0"/>
              <a:t>For our purposes, let’s try to create a simple web application that lets users perform changepoint detection on time series data. The user interface will allow the user to choose an algorithmic approach using a radio button and the results will be displayed graphically (as a plot of the detected segments) and numerically (listing the changepoints).</a:t>
            </a:r>
          </a:p>
          <a:p>
            <a:r>
              <a:rPr lang="en-US" dirty="0" smtClean="0"/>
              <a:t>To begin, create a folder in your working directory with the name of your application </a:t>
            </a:r>
            <a:r>
              <a:rPr lang="en-US" i="1" dirty="0" smtClean="0"/>
              <a:t>(try to avoid spaces or special characters in the name)</a:t>
            </a:r>
            <a:r>
              <a:rPr lang="en-US" dirty="0"/>
              <a:t> </a:t>
            </a:r>
            <a:r>
              <a:rPr lang="en-US" b="1" dirty="0" smtClean="0"/>
              <a:t>and create two blank R files called “</a:t>
            </a:r>
            <a:r>
              <a:rPr lang="en-US" b="1" dirty="0" err="1" smtClean="0"/>
              <a:t>ui.R</a:t>
            </a:r>
            <a:r>
              <a:rPr lang="en-US" b="1" dirty="0" smtClean="0"/>
              <a:t>” and “</a:t>
            </a:r>
            <a:r>
              <a:rPr lang="en-US" b="1" dirty="0" err="1" smtClean="0"/>
              <a:t>server.R</a:t>
            </a:r>
            <a:r>
              <a:rPr lang="en-US" b="1" dirty="0" smtClean="0"/>
              <a:t>” which will house the user interface and server components.</a:t>
            </a:r>
          </a:p>
          <a:p>
            <a:endParaRPr lang="en-US" dirty="0" smtClean="0"/>
          </a:p>
          <a:p>
            <a:endParaRPr lang="en-US" dirty="0" smtClean="0"/>
          </a:p>
          <a:p>
            <a:endParaRPr lang="en-US" i="1" dirty="0"/>
          </a:p>
        </p:txBody>
      </p:sp>
    </p:spTree>
    <p:extLst>
      <p:ext uri="{BB962C8B-B14F-4D97-AF65-F5344CB8AC3E}">
        <p14:creationId xmlns:p14="http://schemas.microsoft.com/office/powerpoint/2010/main" val="4091604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Layouts and Panels</a:t>
            </a:r>
            <a:endParaRPr lang="en-US" dirty="0"/>
          </a:p>
        </p:txBody>
      </p:sp>
      <p:sp>
        <p:nvSpPr>
          <p:cNvPr id="3" name="Content Placeholder 2"/>
          <p:cNvSpPr>
            <a:spLocks noGrp="1"/>
          </p:cNvSpPr>
          <p:nvPr>
            <p:ph idx="1"/>
          </p:nvPr>
        </p:nvSpPr>
        <p:spPr/>
        <p:txBody>
          <a:bodyPr/>
          <a:lstStyle/>
          <a:p>
            <a:r>
              <a:rPr lang="en-US" dirty="0" smtClean="0"/>
              <a:t>Shiny provides several templates for the </a:t>
            </a:r>
            <a:r>
              <a:rPr lang="en-US" dirty="0"/>
              <a:t>user interface for you the choose </a:t>
            </a:r>
            <a:r>
              <a:rPr lang="en-US" dirty="0" smtClean="0"/>
              <a:t>from. These templates are made up of </a:t>
            </a:r>
            <a:r>
              <a:rPr lang="en-US" b="1" dirty="0" smtClean="0"/>
              <a:t>layouts </a:t>
            </a:r>
            <a:r>
              <a:rPr lang="en-US" dirty="0" smtClean="0"/>
              <a:t>(a visual design for the entire page) and </a:t>
            </a:r>
            <a:r>
              <a:rPr lang="en-US" b="1" dirty="0" smtClean="0"/>
              <a:t>panels</a:t>
            </a:r>
            <a:r>
              <a:rPr lang="en-US" dirty="0" smtClean="0"/>
              <a:t> (selected elements that are placed inside of a layout).</a:t>
            </a:r>
          </a:p>
          <a:p>
            <a:r>
              <a:rPr lang="en-US" dirty="0" smtClean="0"/>
              <a:t>Here’s an example of a simple </a:t>
            </a:r>
            <a:r>
              <a:rPr lang="en-US" b="1" dirty="0" smtClean="0"/>
              <a:t>sidebar layout </a:t>
            </a:r>
            <a:r>
              <a:rPr lang="en-US" dirty="0" smtClean="0"/>
              <a:t>with a few panels…</a:t>
            </a:r>
            <a:endParaRPr lang="en-US" dirty="0"/>
          </a:p>
        </p:txBody>
      </p:sp>
      <p:grpSp>
        <p:nvGrpSpPr>
          <p:cNvPr id="13" name="Group 12"/>
          <p:cNvGrpSpPr/>
          <p:nvPr/>
        </p:nvGrpSpPr>
        <p:grpSpPr>
          <a:xfrm>
            <a:off x="872602" y="2985801"/>
            <a:ext cx="8083064" cy="2997276"/>
            <a:chOff x="531811" y="2551386"/>
            <a:chExt cx="8628790" cy="3199636"/>
          </a:xfrm>
        </p:grpSpPr>
        <p:pic>
          <p:nvPicPr>
            <p:cNvPr id="2050" name="Picture 2" descr="Sidebar Lay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703" y="2551386"/>
              <a:ext cx="5324244" cy="3199636"/>
            </a:xfrm>
            <a:prstGeom prst="rect">
              <a:avLst/>
            </a:prstGeom>
            <a:noFill/>
            <a:extLst>
              <a:ext uri="{909E8E84-426E-40DD-AFC4-6F175D3DCCD1}">
                <a14:hiddenFill xmlns:a14="http://schemas.microsoft.com/office/drawing/2010/main">
                  <a:solidFill>
                    <a:srgbClr val="FFFFFF"/>
                  </a:solidFill>
                </a14:hiddenFill>
              </a:ext>
            </a:extLst>
          </p:spPr>
        </p:pic>
        <p:sp>
          <p:nvSpPr>
            <p:cNvPr id="5" name="Left Brace 4"/>
            <p:cNvSpPr/>
            <p:nvPr/>
          </p:nvSpPr>
          <p:spPr bwMode="auto">
            <a:xfrm>
              <a:off x="1827212" y="3124199"/>
              <a:ext cx="460491" cy="523009"/>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cxnSp>
          <p:nvCxnSpPr>
            <p:cNvPr id="7" name="Straight Arrow Connector 6"/>
            <p:cNvCxnSpPr>
              <a:stCxn id="9" idx="3"/>
            </p:cNvCxnSpPr>
            <p:nvPr/>
          </p:nvCxnSpPr>
          <p:spPr bwMode="auto">
            <a:xfrm flipV="1">
              <a:off x="1789111" y="2895601"/>
              <a:ext cx="498592" cy="99448"/>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0" name="Left Brace 9"/>
            <p:cNvSpPr/>
            <p:nvPr/>
          </p:nvSpPr>
          <p:spPr bwMode="auto">
            <a:xfrm flipH="1">
              <a:off x="7633310" y="3200400"/>
              <a:ext cx="460491" cy="2133600"/>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9" name="TextBox 8"/>
            <p:cNvSpPr txBox="1"/>
            <p:nvPr/>
          </p:nvSpPr>
          <p:spPr>
            <a:xfrm>
              <a:off x="608012" y="2847198"/>
              <a:ext cx="1181099" cy="295700"/>
            </a:xfrm>
            <a:prstGeom prst="rect">
              <a:avLst/>
            </a:prstGeom>
            <a:noFill/>
          </p:spPr>
          <p:txBody>
            <a:bodyPr wrap="square" rtlCol="0">
              <a:spAutoFit/>
            </a:bodyPr>
            <a:lstStyle/>
            <a:p>
              <a:r>
                <a:rPr lang="en-US" dirty="0" err="1" smtClean="0">
                  <a:solidFill>
                    <a:srgbClr val="FF0000"/>
                  </a:solidFill>
                  <a:latin typeface="Consolas" panose="020B0609020204030204" pitchFamily="49" charset="0"/>
                  <a:cs typeface="Consolas" panose="020B0609020204030204" pitchFamily="49" charset="0"/>
                </a:rPr>
                <a:t>titlePanel</a:t>
              </a:r>
              <a:endParaRPr lang="en-US" dirty="0">
                <a:solidFill>
                  <a:srgbClr val="FF0000"/>
                </a:solidFill>
                <a:latin typeface="Consolas" panose="020B0609020204030204" pitchFamily="49" charset="0"/>
                <a:cs typeface="Consolas" panose="020B0609020204030204" pitchFamily="49" charset="0"/>
              </a:endParaRPr>
            </a:p>
          </p:txBody>
        </p:sp>
        <p:sp>
          <p:nvSpPr>
            <p:cNvPr id="12" name="TextBox 11"/>
            <p:cNvSpPr txBox="1"/>
            <p:nvPr/>
          </p:nvSpPr>
          <p:spPr>
            <a:xfrm>
              <a:off x="531811" y="3247204"/>
              <a:ext cx="1295400" cy="276999"/>
            </a:xfrm>
            <a:prstGeom prst="rect">
              <a:avLst/>
            </a:prstGeom>
            <a:noFill/>
          </p:spPr>
          <p:txBody>
            <a:bodyPr wrap="square" rtlCol="0">
              <a:spAutoFit/>
            </a:bodyPr>
            <a:lstStyle/>
            <a:p>
              <a:r>
                <a:rPr lang="en-US" dirty="0" err="1" smtClean="0">
                  <a:solidFill>
                    <a:srgbClr val="FF0000"/>
                  </a:solidFill>
                  <a:latin typeface="Consolas" panose="020B0609020204030204" pitchFamily="49" charset="0"/>
                  <a:cs typeface="Consolas" panose="020B0609020204030204" pitchFamily="49" charset="0"/>
                </a:rPr>
                <a:t>sidebarPanel</a:t>
              </a:r>
              <a:endParaRPr lang="en-US" dirty="0">
                <a:solidFill>
                  <a:srgbClr val="FF0000"/>
                </a:solidFill>
                <a:latin typeface="Consolas" panose="020B0609020204030204" pitchFamily="49" charset="0"/>
                <a:cs typeface="Consolas" panose="020B0609020204030204" pitchFamily="49" charset="0"/>
              </a:endParaRPr>
            </a:p>
          </p:txBody>
        </p:sp>
        <p:sp>
          <p:nvSpPr>
            <p:cNvPr id="14" name="TextBox 13"/>
            <p:cNvSpPr txBox="1"/>
            <p:nvPr/>
          </p:nvSpPr>
          <p:spPr>
            <a:xfrm>
              <a:off x="8093801" y="4128700"/>
              <a:ext cx="1066800" cy="276999"/>
            </a:xfrm>
            <a:prstGeom prst="rect">
              <a:avLst/>
            </a:prstGeom>
            <a:noFill/>
          </p:spPr>
          <p:txBody>
            <a:bodyPr wrap="square" rtlCol="0">
              <a:spAutoFit/>
            </a:bodyPr>
            <a:lstStyle/>
            <a:p>
              <a:r>
                <a:rPr lang="en-US" dirty="0" err="1" smtClean="0">
                  <a:solidFill>
                    <a:srgbClr val="FF0000"/>
                  </a:solidFill>
                  <a:latin typeface="Consolas" panose="020B0609020204030204" pitchFamily="49" charset="0"/>
                  <a:cs typeface="Consolas" panose="020B0609020204030204" pitchFamily="49" charset="0"/>
                </a:rPr>
                <a:t>mainPanel</a:t>
              </a:r>
              <a:endParaRPr lang="en-US" dirty="0" smtClean="0">
                <a:solidFill>
                  <a:srgbClr val="FF0000"/>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246951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Layouts and Panels (CONT’D)</a:t>
            </a:r>
            <a:endParaRPr lang="en-US" dirty="0"/>
          </a:p>
        </p:txBody>
      </p:sp>
      <p:sp>
        <p:nvSpPr>
          <p:cNvPr id="3" name="Content Placeholder 2"/>
          <p:cNvSpPr>
            <a:spLocks noGrp="1"/>
          </p:cNvSpPr>
          <p:nvPr>
            <p:ph idx="1"/>
          </p:nvPr>
        </p:nvSpPr>
        <p:spPr/>
        <p:txBody>
          <a:bodyPr/>
          <a:lstStyle/>
          <a:p>
            <a:r>
              <a:rPr lang="en-US" dirty="0" smtClean="0"/>
              <a:t>Sidebar layouts are the most popular for shiny applications as they are easy to implement and visually appealing, but there are also other types of layouts (e.g. grid layout, split layout). </a:t>
            </a:r>
          </a:p>
          <a:p>
            <a:pPr lvl="1"/>
            <a:r>
              <a:rPr lang="en-US" dirty="0" smtClean="0"/>
              <a:t>For more information about available layouts, check out the Shiny Application Layout Guide </a:t>
            </a:r>
            <a:r>
              <a:rPr lang="en-US" dirty="0" smtClean="0">
                <a:hlinkClick r:id="rId2"/>
              </a:rPr>
              <a:t>–</a:t>
            </a:r>
            <a:r>
              <a:rPr lang="en-US" dirty="0" smtClean="0"/>
              <a:t> (</a:t>
            </a:r>
            <a:r>
              <a:rPr lang="en-US" dirty="0" smtClean="0">
                <a:hlinkClick r:id="rId2"/>
              </a:rPr>
              <a:t>http</a:t>
            </a:r>
            <a:r>
              <a:rPr lang="en-US" dirty="0">
                <a:hlinkClick r:id="rId2"/>
              </a:rPr>
              <a:t>://</a:t>
            </a:r>
            <a:r>
              <a:rPr lang="en-US" dirty="0" smtClean="0">
                <a:hlinkClick r:id="rId2"/>
              </a:rPr>
              <a:t>shiny.rstudio.com/articles/layout-guide.html</a:t>
            </a:r>
            <a:r>
              <a:rPr lang="en-US" dirty="0" smtClean="0"/>
              <a:t>)  </a:t>
            </a:r>
          </a:p>
          <a:p>
            <a:r>
              <a:rPr lang="en-US" dirty="0" smtClean="0"/>
              <a:t>No matter what layout you choose to build your user interface around, you can mix and match panels within that layout as you see fit.</a:t>
            </a:r>
          </a:p>
          <a:p>
            <a:r>
              <a:rPr lang="en-US" dirty="0" smtClean="0"/>
              <a:t>There are several types of panels in shiny</a:t>
            </a:r>
          </a:p>
          <a:p>
            <a:pPr lvl="1"/>
            <a:r>
              <a:rPr lang="en-US" dirty="0" err="1" smtClean="0">
                <a:solidFill>
                  <a:srgbClr val="FF0000"/>
                </a:solidFill>
                <a:latin typeface="Consolas" panose="020B0609020204030204" pitchFamily="49" charset="0"/>
                <a:cs typeface="Consolas" panose="020B0609020204030204" pitchFamily="49" charset="0"/>
              </a:rPr>
              <a:t>sidebarPanel</a:t>
            </a:r>
            <a:r>
              <a:rPr lang="en-US" dirty="0" smtClean="0"/>
              <a:t> – A general panel that contains the visual elements for the side of the page, usually the toggles for user interactivity.</a:t>
            </a:r>
          </a:p>
          <a:p>
            <a:pPr lvl="1"/>
            <a:r>
              <a:rPr lang="en-US" dirty="0" err="1">
                <a:solidFill>
                  <a:srgbClr val="FF0000"/>
                </a:solidFill>
                <a:latin typeface="Consolas" panose="020B0609020204030204" pitchFamily="49" charset="0"/>
                <a:cs typeface="Consolas" panose="020B0609020204030204" pitchFamily="49" charset="0"/>
              </a:rPr>
              <a:t>titlePanel</a:t>
            </a:r>
            <a:r>
              <a:rPr lang="en-US" dirty="0">
                <a:solidFill>
                  <a:srgbClr val="FF0000"/>
                </a:solidFill>
                <a:latin typeface="Consolas" panose="020B0609020204030204" pitchFamily="49" charset="0"/>
                <a:cs typeface="Consolas" panose="020B0609020204030204" pitchFamily="49" charset="0"/>
              </a:rPr>
              <a:t> </a:t>
            </a:r>
            <a:r>
              <a:rPr lang="en-US" dirty="0" smtClean="0"/>
              <a:t>– A simple panel that generates a large piece of text which usually contains the title for the application.</a:t>
            </a:r>
          </a:p>
          <a:p>
            <a:pPr lvl="1"/>
            <a:r>
              <a:rPr lang="en-US" dirty="0" err="1">
                <a:solidFill>
                  <a:srgbClr val="FF0000"/>
                </a:solidFill>
                <a:latin typeface="Consolas" panose="020B0609020204030204" pitchFamily="49" charset="0"/>
                <a:cs typeface="Consolas" panose="020B0609020204030204" pitchFamily="49" charset="0"/>
              </a:rPr>
              <a:t>mainPanel</a:t>
            </a:r>
            <a:r>
              <a:rPr lang="en-US" dirty="0" smtClean="0"/>
              <a:t> – This panel normally contains the outputs or primary functionality of the application (e.g. plots, tables).</a:t>
            </a:r>
          </a:p>
        </p:txBody>
      </p:sp>
    </p:spTree>
    <p:extLst>
      <p:ext uri="{BB962C8B-B14F-4D97-AF65-F5344CB8AC3E}">
        <p14:creationId xmlns:p14="http://schemas.microsoft.com/office/powerpoint/2010/main" val="2106116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Layouts and Panels (CONT’D)</a:t>
            </a:r>
            <a:endParaRPr lang="en-US" dirty="0"/>
          </a:p>
        </p:txBody>
      </p:sp>
      <p:sp>
        <p:nvSpPr>
          <p:cNvPr id="3" name="Content Placeholder 2"/>
          <p:cNvSpPr>
            <a:spLocks noGrp="1"/>
          </p:cNvSpPr>
          <p:nvPr>
            <p:ph idx="1"/>
          </p:nvPr>
        </p:nvSpPr>
        <p:spPr/>
        <p:txBody>
          <a:bodyPr/>
          <a:lstStyle/>
          <a:p>
            <a:pPr marL="234950" lvl="1" indent="-234950">
              <a:lnSpc>
                <a:spcPct val="100000"/>
              </a:lnSpc>
              <a:spcBef>
                <a:spcPct val="100000"/>
              </a:spcBef>
              <a:buFont typeface="Webdings" pitchFamily="18" charset="2"/>
              <a:buChar char="4"/>
            </a:pPr>
            <a:r>
              <a:rPr lang="en-US" dirty="0" err="1">
                <a:solidFill>
                  <a:srgbClr val="FF0000"/>
                </a:solidFill>
                <a:latin typeface="Consolas" panose="020B0609020204030204" pitchFamily="49" charset="0"/>
                <a:cs typeface="Consolas" panose="020B0609020204030204" pitchFamily="49" charset="0"/>
              </a:rPr>
              <a:t>tabsetPanel</a:t>
            </a:r>
            <a:r>
              <a:rPr lang="en-US" dirty="0"/>
              <a:t> and </a:t>
            </a:r>
            <a:r>
              <a:rPr lang="en-US" dirty="0" err="1">
                <a:solidFill>
                  <a:srgbClr val="FF0000"/>
                </a:solidFill>
                <a:latin typeface="Consolas" panose="020B0609020204030204" pitchFamily="49" charset="0"/>
                <a:cs typeface="Consolas" panose="020B0609020204030204" pitchFamily="49" charset="0"/>
              </a:rPr>
              <a:t>tabPanel</a:t>
            </a:r>
            <a:r>
              <a:rPr lang="en-US" dirty="0"/>
              <a:t> – These panels </a:t>
            </a:r>
            <a:r>
              <a:rPr lang="en-US" dirty="0" smtClean="0"/>
              <a:t>work </a:t>
            </a:r>
            <a:r>
              <a:rPr lang="en-US" dirty="0"/>
              <a:t>together to create </a:t>
            </a:r>
            <a:r>
              <a:rPr lang="en-US" dirty="0" smtClean="0"/>
              <a:t>tabs for the user to navigate between different pieces of output.</a:t>
            </a:r>
            <a:endParaRPr lang="en-US" dirty="0"/>
          </a:p>
        </p:txBody>
      </p:sp>
      <p:grpSp>
        <p:nvGrpSpPr>
          <p:cNvPr id="17" name="Group 16"/>
          <p:cNvGrpSpPr/>
          <p:nvPr/>
        </p:nvGrpSpPr>
        <p:grpSpPr>
          <a:xfrm>
            <a:off x="1722704" y="2098472"/>
            <a:ext cx="6457416" cy="3941526"/>
            <a:chOff x="1104945" y="2098472"/>
            <a:chExt cx="6457416" cy="3941526"/>
          </a:xfrm>
        </p:grpSpPr>
        <p:grpSp>
          <p:nvGrpSpPr>
            <p:cNvPr id="12" name="Group 11"/>
            <p:cNvGrpSpPr/>
            <p:nvPr/>
          </p:nvGrpSpPr>
          <p:grpSpPr>
            <a:xfrm>
              <a:off x="2337289" y="2098472"/>
              <a:ext cx="5225072" cy="3941526"/>
              <a:chOff x="2337289" y="2069093"/>
              <a:chExt cx="5225072" cy="3941526"/>
            </a:xfrm>
          </p:grpSpPr>
          <p:sp>
            <p:nvSpPr>
              <p:cNvPr id="8" name="TextBox 7"/>
              <p:cNvSpPr txBox="1"/>
              <p:nvPr/>
            </p:nvSpPr>
            <p:spPr>
              <a:xfrm>
                <a:off x="2430127" y="2069093"/>
                <a:ext cx="1285448" cy="261610"/>
              </a:xfrm>
              <a:prstGeom prst="rect">
                <a:avLst/>
              </a:prstGeom>
              <a:noFill/>
            </p:spPr>
            <p:txBody>
              <a:bodyPr wrap="square" rtlCol="0">
                <a:spAutoFit/>
              </a:bodyPr>
              <a:lstStyle/>
              <a:p>
                <a:r>
                  <a:rPr lang="en-US" sz="1100" dirty="0" err="1" smtClean="0">
                    <a:solidFill>
                      <a:srgbClr val="FF0000"/>
                    </a:solidFill>
                    <a:latin typeface="Consolas" panose="020B0609020204030204" pitchFamily="49" charset="0"/>
                    <a:cs typeface="Consolas" panose="020B0609020204030204" pitchFamily="49" charset="0"/>
                  </a:rPr>
                  <a:t>tabsetPanel</a:t>
                </a:r>
                <a:endParaRPr lang="en-US" sz="1100" dirty="0" smtClean="0">
                  <a:solidFill>
                    <a:srgbClr val="FF0000"/>
                  </a:solidFill>
                  <a:latin typeface="Consolas" panose="020B0609020204030204" pitchFamily="49" charset="0"/>
                  <a:cs typeface="Consolas" panose="020B0609020204030204" pitchFamily="49" charset="0"/>
                </a:endParaRPr>
              </a:p>
            </p:txBody>
          </p:sp>
          <p:grpSp>
            <p:nvGrpSpPr>
              <p:cNvPr id="11" name="Group 10"/>
              <p:cNvGrpSpPr/>
              <p:nvPr/>
            </p:nvGrpSpPr>
            <p:grpSpPr>
              <a:xfrm>
                <a:off x="2337289" y="2610194"/>
                <a:ext cx="5225072" cy="3400425"/>
                <a:chOff x="3233737" y="2321502"/>
                <a:chExt cx="5225072" cy="3400425"/>
              </a:xfrm>
            </p:grpSpPr>
            <p:pic>
              <p:nvPicPr>
                <p:cNvPr id="4" name="Picture 3"/>
                <p:cNvPicPr>
                  <a:picLocks noChangeAspect="1"/>
                </p:cNvPicPr>
                <p:nvPr/>
              </p:nvPicPr>
              <p:blipFill>
                <a:blip r:embed="rId2"/>
                <a:stretch>
                  <a:fillRect/>
                </a:stretch>
              </p:blipFill>
              <p:spPr>
                <a:xfrm>
                  <a:off x="3233737" y="2321502"/>
                  <a:ext cx="3667125" cy="3400425"/>
                </a:xfrm>
                <a:prstGeom prst="rect">
                  <a:avLst/>
                </a:prstGeom>
              </p:spPr>
            </p:pic>
            <p:sp>
              <p:nvSpPr>
                <p:cNvPr id="9" name="Left Brace 8"/>
                <p:cNvSpPr/>
                <p:nvPr/>
              </p:nvSpPr>
              <p:spPr bwMode="auto">
                <a:xfrm flipH="1">
                  <a:off x="7028112" y="2438401"/>
                  <a:ext cx="431367" cy="3280064"/>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0" name="TextBox 9"/>
                <p:cNvSpPr txBox="1"/>
                <p:nvPr/>
              </p:nvSpPr>
              <p:spPr>
                <a:xfrm>
                  <a:off x="7459479" y="3948693"/>
                  <a:ext cx="999330" cy="276999"/>
                </a:xfrm>
                <a:prstGeom prst="rect">
                  <a:avLst/>
                </a:prstGeom>
                <a:noFill/>
              </p:spPr>
              <p:txBody>
                <a:bodyPr wrap="square" rtlCol="0">
                  <a:spAutoFit/>
                </a:bodyPr>
                <a:lstStyle/>
                <a:p>
                  <a:r>
                    <a:rPr lang="en-US" dirty="0" err="1" smtClean="0">
                      <a:solidFill>
                        <a:srgbClr val="FF0000"/>
                      </a:solidFill>
                      <a:latin typeface="Consolas" panose="020B0609020204030204" pitchFamily="49" charset="0"/>
                      <a:cs typeface="Consolas" panose="020B0609020204030204" pitchFamily="49" charset="0"/>
                    </a:rPr>
                    <a:t>mainPanel</a:t>
                  </a:r>
                  <a:endParaRPr lang="en-US" sz="1100" dirty="0" smtClean="0">
                    <a:solidFill>
                      <a:srgbClr val="FF0000"/>
                    </a:solidFill>
                    <a:latin typeface="Consolas" panose="020B0609020204030204" pitchFamily="49" charset="0"/>
                    <a:cs typeface="Consolas" panose="020B0609020204030204" pitchFamily="49" charset="0"/>
                  </a:endParaRPr>
                </a:p>
              </p:txBody>
            </p:sp>
          </p:grpSp>
          <p:sp>
            <p:nvSpPr>
              <p:cNvPr id="6" name="Left Brace 5"/>
              <p:cNvSpPr/>
              <p:nvPr/>
            </p:nvSpPr>
            <p:spPr bwMode="auto">
              <a:xfrm rot="5400000">
                <a:off x="2882351" y="1801031"/>
                <a:ext cx="381000" cy="1471123"/>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grpSp>
        <p:cxnSp>
          <p:nvCxnSpPr>
            <p:cNvPr id="14" name="Straight Arrow Connector 13"/>
            <p:cNvCxnSpPr/>
            <p:nvPr/>
          </p:nvCxnSpPr>
          <p:spPr bwMode="auto">
            <a:xfrm flipV="1">
              <a:off x="1871260" y="2896131"/>
              <a:ext cx="609600" cy="45720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5" name="TextBox 14"/>
            <p:cNvSpPr txBox="1"/>
            <p:nvPr/>
          </p:nvSpPr>
          <p:spPr>
            <a:xfrm>
              <a:off x="1104945" y="3353331"/>
              <a:ext cx="999330" cy="276999"/>
            </a:xfrm>
            <a:prstGeom prst="rect">
              <a:avLst/>
            </a:prstGeom>
            <a:noFill/>
          </p:spPr>
          <p:txBody>
            <a:bodyPr wrap="square" rtlCol="0">
              <a:spAutoFit/>
            </a:bodyPr>
            <a:lstStyle/>
            <a:p>
              <a:r>
                <a:rPr lang="en-US" dirty="0" err="1" smtClean="0">
                  <a:solidFill>
                    <a:srgbClr val="FF0000"/>
                  </a:solidFill>
                  <a:latin typeface="Consolas" panose="020B0609020204030204" pitchFamily="49" charset="0"/>
                  <a:cs typeface="Consolas" panose="020B0609020204030204" pitchFamily="49" charset="0"/>
                </a:rPr>
                <a:t>tabPanel</a:t>
              </a:r>
              <a:endParaRPr lang="en-US" sz="1100" dirty="0" smtClean="0">
                <a:solidFill>
                  <a:srgbClr val="FF0000"/>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2720493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Layouts and Panels (CONT’D)</a:t>
            </a:r>
            <a:endParaRPr lang="en-US" dirty="0"/>
          </a:p>
        </p:txBody>
      </p:sp>
      <p:sp>
        <p:nvSpPr>
          <p:cNvPr id="3" name="Content Placeholder 2"/>
          <p:cNvSpPr>
            <a:spLocks noGrp="1"/>
          </p:cNvSpPr>
          <p:nvPr>
            <p:ph idx="1"/>
          </p:nvPr>
        </p:nvSpPr>
        <p:spPr/>
        <p:txBody>
          <a:bodyPr/>
          <a:lstStyle/>
          <a:p>
            <a:pPr marL="234950" lvl="1" indent="-234950">
              <a:lnSpc>
                <a:spcPct val="100000"/>
              </a:lnSpc>
              <a:spcBef>
                <a:spcPct val="100000"/>
              </a:spcBef>
              <a:buFont typeface="Webdings" pitchFamily="18" charset="2"/>
              <a:buChar char="4"/>
            </a:pPr>
            <a:r>
              <a:rPr lang="en-US" dirty="0" err="1" smtClean="0">
                <a:solidFill>
                  <a:srgbClr val="FF0000"/>
                </a:solidFill>
                <a:latin typeface="Consolas" panose="020B0609020204030204" pitchFamily="49" charset="0"/>
                <a:cs typeface="Consolas" panose="020B0609020204030204" pitchFamily="49" charset="0"/>
              </a:rPr>
              <a:t>navlistPanel</a:t>
            </a:r>
            <a:r>
              <a:rPr lang="en-US" dirty="0" smtClean="0"/>
              <a:t> </a:t>
            </a:r>
            <a:r>
              <a:rPr lang="en-US" dirty="0"/>
              <a:t>and </a:t>
            </a:r>
            <a:r>
              <a:rPr lang="en-US" dirty="0" err="1" smtClean="0">
                <a:solidFill>
                  <a:srgbClr val="FF0000"/>
                </a:solidFill>
                <a:latin typeface="Consolas" panose="020B0609020204030204" pitchFamily="49" charset="0"/>
                <a:cs typeface="Consolas" panose="020B0609020204030204" pitchFamily="49" charset="0"/>
              </a:rPr>
              <a:t>navbarPanel</a:t>
            </a:r>
            <a:r>
              <a:rPr lang="en-US" dirty="0" smtClean="0"/>
              <a:t> </a:t>
            </a:r>
            <a:r>
              <a:rPr lang="en-US" dirty="0"/>
              <a:t>– </a:t>
            </a:r>
            <a:r>
              <a:rPr lang="en-US" dirty="0" smtClean="0"/>
              <a:t>Similar to the tab oriented panels, these panels create a list of links to the side of an application or a top-level horizontal bar for users to navigate between different outputs.</a:t>
            </a:r>
            <a:endParaRPr lang="en-US" dirty="0"/>
          </a:p>
        </p:txBody>
      </p:sp>
      <p:grpSp>
        <p:nvGrpSpPr>
          <p:cNvPr id="23" name="Group 22"/>
          <p:cNvGrpSpPr/>
          <p:nvPr/>
        </p:nvGrpSpPr>
        <p:grpSpPr>
          <a:xfrm>
            <a:off x="432286" y="2514600"/>
            <a:ext cx="9038252" cy="2754193"/>
            <a:chOff x="295276" y="2488705"/>
            <a:chExt cx="9038252" cy="2754193"/>
          </a:xfrm>
        </p:grpSpPr>
        <p:grpSp>
          <p:nvGrpSpPr>
            <p:cNvPr id="13" name="Group 12"/>
            <p:cNvGrpSpPr/>
            <p:nvPr/>
          </p:nvGrpSpPr>
          <p:grpSpPr>
            <a:xfrm>
              <a:off x="295276" y="2488705"/>
              <a:ext cx="2999401" cy="2754193"/>
              <a:chOff x="295276" y="2488705"/>
              <a:chExt cx="2999401" cy="2754193"/>
            </a:xfrm>
          </p:grpSpPr>
          <p:pic>
            <p:nvPicPr>
              <p:cNvPr id="5" name="Picture 4"/>
              <p:cNvPicPr>
                <a:picLocks noChangeAspect="1"/>
              </p:cNvPicPr>
              <p:nvPr/>
            </p:nvPicPr>
            <p:blipFill>
              <a:blip r:embed="rId2"/>
              <a:stretch>
                <a:fillRect/>
              </a:stretch>
            </p:blipFill>
            <p:spPr>
              <a:xfrm>
                <a:off x="1522412" y="3109298"/>
                <a:ext cx="1772265" cy="2133600"/>
              </a:xfrm>
              <a:prstGeom prst="rect">
                <a:avLst/>
              </a:prstGeom>
            </p:spPr>
          </p:pic>
          <p:sp>
            <p:nvSpPr>
              <p:cNvPr id="16" name="Left Brace 15"/>
              <p:cNvSpPr/>
              <p:nvPr/>
            </p:nvSpPr>
            <p:spPr bwMode="auto">
              <a:xfrm>
                <a:off x="1106082" y="3499996"/>
                <a:ext cx="431367" cy="1590502"/>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7" name="TextBox 16"/>
              <p:cNvSpPr txBox="1"/>
              <p:nvPr/>
            </p:nvSpPr>
            <p:spPr>
              <a:xfrm flipH="1">
                <a:off x="295276" y="4156747"/>
                <a:ext cx="999330" cy="276999"/>
              </a:xfrm>
              <a:prstGeom prst="rect">
                <a:avLst/>
              </a:prstGeom>
              <a:noFill/>
            </p:spPr>
            <p:txBody>
              <a:bodyPr wrap="square" rtlCol="0">
                <a:spAutoFit/>
              </a:bodyPr>
              <a:lstStyle/>
              <a:p>
                <a:r>
                  <a:rPr lang="en-US" dirty="0" err="1" smtClean="0">
                    <a:solidFill>
                      <a:srgbClr val="FF0000"/>
                    </a:solidFill>
                    <a:latin typeface="Consolas" panose="020B0609020204030204" pitchFamily="49" charset="0"/>
                    <a:cs typeface="Consolas" panose="020B0609020204030204" pitchFamily="49" charset="0"/>
                  </a:rPr>
                  <a:t>navList</a:t>
                </a:r>
                <a:endParaRPr lang="en-US" sz="1100" dirty="0" smtClean="0">
                  <a:solidFill>
                    <a:srgbClr val="FF0000"/>
                  </a:solidFill>
                  <a:latin typeface="Consolas" panose="020B0609020204030204" pitchFamily="49" charset="0"/>
                  <a:cs typeface="Consolas" panose="020B0609020204030204" pitchFamily="49" charset="0"/>
                </a:endParaRPr>
              </a:p>
            </p:txBody>
          </p:sp>
          <p:sp>
            <p:nvSpPr>
              <p:cNvPr id="18" name="TextBox 17"/>
              <p:cNvSpPr txBox="1"/>
              <p:nvPr/>
            </p:nvSpPr>
            <p:spPr>
              <a:xfrm>
                <a:off x="1638647" y="2488705"/>
                <a:ext cx="1535442" cy="276999"/>
              </a:xfrm>
              <a:prstGeom prst="rect">
                <a:avLst/>
              </a:prstGeom>
              <a:noFill/>
            </p:spPr>
            <p:txBody>
              <a:bodyPr wrap="square" rtlCol="0">
                <a:spAutoFit/>
              </a:bodyPr>
              <a:lstStyle/>
              <a:p>
                <a:r>
                  <a:rPr lang="en-US" dirty="0" err="1" smtClean="0">
                    <a:solidFill>
                      <a:srgbClr val="FF0000"/>
                    </a:solidFill>
                    <a:latin typeface="Consolas" panose="020B0609020204030204" pitchFamily="49" charset="0"/>
                    <a:cs typeface="Consolas" panose="020B0609020204030204" pitchFamily="49" charset="0"/>
                  </a:rPr>
                  <a:t>sidebarPanel</a:t>
                </a:r>
                <a:endParaRPr lang="en-US" dirty="0" smtClean="0">
                  <a:solidFill>
                    <a:srgbClr val="FF0000"/>
                  </a:solidFill>
                  <a:latin typeface="Consolas" panose="020B0609020204030204" pitchFamily="49" charset="0"/>
                  <a:cs typeface="Consolas" panose="020B0609020204030204" pitchFamily="49" charset="0"/>
                </a:endParaRPr>
              </a:p>
            </p:txBody>
          </p:sp>
          <p:sp>
            <p:nvSpPr>
              <p:cNvPr id="19" name="Left Brace 18"/>
              <p:cNvSpPr/>
              <p:nvPr/>
            </p:nvSpPr>
            <p:spPr bwMode="auto">
              <a:xfrm rot="5400000">
                <a:off x="2244266" y="2058890"/>
                <a:ext cx="343594" cy="1757227"/>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grpSp>
        <p:grpSp>
          <p:nvGrpSpPr>
            <p:cNvPr id="22" name="Group 21"/>
            <p:cNvGrpSpPr/>
            <p:nvPr/>
          </p:nvGrpSpPr>
          <p:grpSpPr>
            <a:xfrm>
              <a:off x="4131289" y="2943045"/>
              <a:ext cx="5202239" cy="1814857"/>
              <a:chOff x="4131289" y="2932741"/>
              <a:chExt cx="5202239" cy="1814857"/>
            </a:xfrm>
          </p:grpSpPr>
          <p:pic>
            <p:nvPicPr>
              <p:cNvPr id="7" name="Picture 6"/>
              <p:cNvPicPr>
                <a:picLocks noChangeAspect="1"/>
              </p:cNvPicPr>
              <p:nvPr/>
            </p:nvPicPr>
            <p:blipFill>
              <a:blip r:embed="rId3"/>
              <a:stretch>
                <a:fillRect/>
              </a:stretch>
            </p:blipFill>
            <p:spPr>
              <a:xfrm>
                <a:off x="4131289" y="3619500"/>
                <a:ext cx="5202238" cy="1128098"/>
              </a:xfrm>
              <a:prstGeom prst="rect">
                <a:avLst/>
              </a:prstGeom>
            </p:spPr>
          </p:pic>
          <p:sp>
            <p:nvSpPr>
              <p:cNvPr id="20" name="TextBox 19"/>
              <p:cNvSpPr txBox="1"/>
              <p:nvPr/>
            </p:nvSpPr>
            <p:spPr>
              <a:xfrm>
                <a:off x="5964687" y="2932741"/>
                <a:ext cx="1535442" cy="276999"/>
              </a:xfrm>
              <a:prstGeom prst="rect">
                <a:avLst/>
              </a:prstGeom>
              <a:noFill/>
            </p:spPr>
            <p:txBody>
              <a:bodyPr wrap="square" rtlCol="0">
                <a:spAutoFit/>
              </a:bodyPr>
              <a:lstStyle/>
              <a:p>
                <a:r>
                  <a:rPr lang="en-US" dirty="0" err="1" smtClean="0">
                    <a:solidFill>
                      <a:srgbClr val="FF0000"/>
                    </a:solidFill>
                    <a:latin typeface="Consolas" panose="020B0609020204030204" pitchFamily="49" charset="0"/>
                    <a:cs typeface="Consolas" panose="020B0609020204030204" pitchFamily="49" charset="0"/>
                  </a:rPr>
                  <a:t>navbarPanel</a:t>
                </a:r>
                <a:endParaRPr lang="en-US" dirty="0" smtClean="0">
                  <a:solidFill>
                    <a:srgbClr val="FF0000"/>
                  </a:solidFill>
                  <a:latin typeface="Consolas" panose="020B0609020204030204" pitchFamily="49" charset="0"/>
                  <a:cs typeface="Consolas" panose="020B0609020204030204" pitchFamily="49" charset="0"/>
                </a:endParaRPr>
              </a:p>
            </p:txBody>
          </p:sp>
          <p:sp>
            <p:nvSpPr>
              <p:cNvPr id="21" name="Left Brace 20"/>
              <p:cNvSpPr/>
              <p:nvPr/>
            </p:nvSpPr>
            <p:spPr bwMode="auto">
              <a:xfrm rot="5400000">
                <a:off x="6535046" y="821020"/>
                <a:ext cx="409761" cy="5187202"/>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grpSp>
      </p:grpSp>
    </p:spTree>
    <p:extLst>
      <p:ext uri="{BB962C8B-B14F-4D97-AF65-F5344CB8AC3E}">
        <p14:creationId xmlns:p14="http://schemas.microsoft.com/office/powerpoint/2010/main" val="3715933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Coding the Layout and Panels</a:t>
            </a:r>
            <a:endParaRPr lang="en-US" dirty="0"/>
          </a:p>
        </p:txBody>
      </p:sp>
      <p:sp>
        <p:nvSpPr>
          <p:cNvPr id="3" name="Content Placeholder 2"/>
          <p:cNvSpPr>
            <a:spLocks noGrp="1"/>
          </p:cNvSpPr>
          <p:nvPr>
            <p:ph idx="1"/>
          </p:nvPr>
        </p:nvSpPr>
        <p:spPr/>
        <p:txBody>
          <a:bodyPr/>
          <a:lstStyle/>
          <a:p>
            <a:r>
              <a:rPr lang="en-US" dirty="0" smtClean="0"/>
              <a:t>Most </a:t>
            </a:r>
            <a:r>
              <a:rPr lang="en-US" dirty="0" err="1" smtClean="0"/>
              <a:t>ui.R</a:t>
            </a:r>
            <a:r>
              <a:rPr lang="en-US" dirty="0" smtClean="0"/>
              <a:t> files will have the same general structure…</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Feel free to use this exact code to start any </a:t>
            </a:r>
            <a:r>
              <a:rPr lang="en-US" dirty="0" err="1" smtClean="0"/>
              <a:t>ui.R</a:t>
            </a:r>
            <a:r>
              <a:rPr lang="en-US" dirty="0" smtClean="0"/>
              <a:t> file you develop. </a:t>
            </a:r>
          </a:p>
          <a:p>
            <a:endParaRPr lang="en-US" dirty="0" smtClean="0"/>
          </a:p>
        </p:txBody>
      </p:sp>
      <p:grpSp>
        <p:nvGrpSpPr>
          <p:cNvPr id="20" name="Group 19"/>
          <p:cNvGrpSpPr/>
          <p:nvPr/>
        </p:nvGrpSpPr>
        <p:grpSpPr>
          <a:xfrm>
            <a:off x="860425" y="2057400"/>
            <a:ext cx="8178799" cy="2867025"/>
            <a:chOff x="912812" y="1981200"/>
            <a:chExt cx="8178799" cy="2867025"/>
          </a:xfrm>
        </p:grpSpPr>
        <p:pic>
          <p:nvPicPr>
            <p:cNvPr id="9" name="Picture 8"/>
            <p:cNvPicPr>
              <a:picLocks noChangeAspect="1"/>
            </p:cNvPicPr>
            <p:nvPr/>
          </p:nvPicPr>
          <p:blipFill>
            <a:blip r:embed="rId2"/>
            <a:stretch>
              <a:fillRect/>
            </a:stretch>
          </p:blipFill>
          <p:spPr>
            <a:xfrm>
              <a:off x="3451225" y="1981200"/>
              <a:ext cx="3000375" cy="2867025"/>
            </a:xfrm>
            <a:prstGeom prst="rect">
              <a:avLst/>
            </a:prstGeom>
          </p:spPr>
        </p:pic>
        <p:cxnSp>
          <p:nvCxnSpPr>
            <p:cNvPr id="11" name="Straight Arrow Connector 10"/>
            <p:cNvCxnSpPr/>
            <p:nvPr/>
          </p:nvCxnSpPr>
          <p:spPr bwMode="auto">
            <a:xfrm flipV="1">
              <a:off x="2665412" y="2133600"/>
              <a:ext cx="785813" cy="15240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TextBox 13"/>
            <p:cNvSpPr txBox="1"/>
            <p:nvPr/>
          </p:nvSpPr>
          <p:spPr>
            <a:xfrm>
              <a:off x="912812" y="2133600"/>
              <a:ext cx="1828800" cy="276999"/>
            </a:xfrm>
            <a:prstGeom prst="rect">
              <a:avLst/>
            </a:prstGeom>
            <a:noFill/>
          </p:spPr>
          <p:txBody>
            <a:bodyPr wrap="square" rtlCol="0">
              <a:spAutoFit/>
            </a:bodyPr>
            <a:lstStyle/>
            <a:p>
              <a:r>
                <a:rPr lang="en-US" dirty="0" smtClean="0">
                  <a:latin typeface="Lato" panose="020F0502020204030203" pitchFamily="34" charset="0"/>
                </a:rPr>
                <a:t>(Necessary page setup)</a:t>
              </a:r>
              <a:endParaRPr lang="en-US" dirty="0">
                <a:latin typeface="Lato" panose="020F0502020204030203" pitchFamily="34" charset="0"/>
              </a:endParaRPr>
            </a:p>
          </p:txBody>
        </p:sp>
        <p:sp>
          <p:nvSpPr>
            <p:cNvPr id="16" name="Right Brace 15"/>
            <p:cNvSpPr/>
            <p:nvPr/>
          </p:nvSpPr>
          <p:spPr bwMode="auto">
            <a:xfrm>
              <a:off x="6551612" y="3124200"/>
              <a:ext cx="228600" cy="49530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7" name="Right Brace 16"/>
            <p:cNvSpPr/>
            <p:nvPr/>
          </p:nvSpPr>
          <p:spPr bwMode="auto">
            <a:xfrm>
              <a:off x="6551612" y="3924300"/>
              <a:ext cx="228600" cy="49530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6702424" y="3183879"/>
              <a:ext cx="2362200" cy="461665"/>
            </a:xfrm>
            <a:prstGeom prst="rect">
              <a:avLst/>
            </a:prstGeom>
            <a:noFill/>
          </p:spPr>
          <p:txBody>
            <a:bodyPr wrap="square" rtlCol="0">
              <a:spAutoFit/>
            </a:bodyPr>
            <a:lstStyle/>
            <a:p>
              <a:r>
                <a:rPr lang="en-US" dirty="0" smtClean="0">
                  <a:latin typeface="Lato" panose="020F0502020204030203" pitchFamily="34" charset="0"/>
                </a:rPr>
                <a:t>All of the toggles (e.g. buttons, sliders) will go here.</a:t>
              </a:r>
              <a:endParaRPr lang="en-US" dirty="0">
                <a:latin typeface="Lato" panose="020F0502020204030203" pitchFamily="34" charset="0"/>
              </a:endParaRPr>
            </a:p>
          </p:txBody>
        </p:sp>
        <p:sp>
          <p:nvSpPr>
            <p:cNvPr id="19" name="TextBox 18"/>
            <p:cNvSpPr txBox="1"/>
            <p:nvPr/>
          </p:nvSpPr>
          <p:spPr>
            <a:xfrm>
              <a:off x="6729411" y="3943350"/>
              <a:ext cx="2362200" cy="461665"/>
            </a:xfrm>
            <a:prstGeom prst="rect">
              <a:avLst/>
            </a:prstGeom>
            <a:noFill/>
          </p:spPr>
          <p:txBody>
            <a:bodyPr wrap="square" rtlCol="0">
              <a:spAutoFit/>
            </a:bodyPr>
            <a:lstStyle/>
            <a:p>
              <a:r>
                <a:rPr lang="en-US" dirty="0" smtClean="0">
                  <a:latin typeface="Lato" panose="020F0502020204030203" pitchFamily="34" charset="0"/>
                </a:rPr>
                <a:t>All of the server outputs (e.g. plots, tables) will go here.</a:t>
              </a:r>
              <a:endParaRPr lang="en-US" dirty="0">
                <a:latin typeface="Lato" panose="020F0502020204030203" pitchFamily="34" charset="0"/>
              </a:endParaRPr>
            </a:p>
          </p:txBody>
        </p:sp>
      </p:grpSp>
      <p:sp>
        <p:nvSpPr>
          <p:cNvPr id="21" name="TextBox 20"/>
          <p:cNvSpPr txBox="1"/>
          <p:nvPr/>
        </p:nvSpPr>
        <p:spPr>
          <a:xfrm>
            <a:off x="658812" y="3316841"/>
            <a:ext cx="2232025" cy="646331"/>
          </a:xfrm>
          <a:prstGeom prst="rect">
            <a:avLst/>
          </a:prstGeom>
          <a:noFill/>
        </p:spPr>
        <p:txBody>
          <a:bodyPr wrap="square" rtlCol="0">
            <a:spAutoFit/>
          </a:bodyPr>
          <a:lstStyle/>
          <a:p>
            <a:r>
              <a:rPr lang="en-US" i="1" dirty="0" smtClean="0">
                <a:latin typeface="Lato" panose="020F0502020204030203" pitchFamily="34" charset="0"/>
              </a:rPr>
              <a:t>Indenting your code makes it easier to recognize errors and organizes your code nicely.</a:t>
            </a:r>
            <a:endParaRPr lang="en-US" i="1" dirty="0">
              <a:latin typeface="Lato" panose="020F0502020204030203" pitchFamily="34" charset="0"/>
            </a:endParaRPr>
          </a:p>
        </p:txBody>
      </p:sp>
      <p:cxnSp>
        <p:nvCxnSpPr>
          <p:cNvPr id="22" name="Straight Arrow Connector 21"/>
          <p:cNvCxnSpPr/>
          <p:nvPr/>
        </p:nvCxnSpPr>
        <p:spPr bwMode="auto">
          <a:xfrm flipV="1">
            <a:off x="2787252" y="3316841"/>
            <a:ext cx="561580" cy="239436"/>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359391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3945</TotalTime>
  <Pages>8</Pages>
  <Words>2765</Words>
  <Application>Microsoft Office PowerPoint</Application>
  <PresentationFormat>Custom</PresentationFormat>
  <Paragraphs>272</Paragraphs>
  <Slides>29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Webdings</vt:lpstr>
      <vt:lpstr>Consolas</vt:lpstr>
      <vt:lpstr>Arial</vt:lpstr>
      <vt:lpstr>Lato Black</vt:lpstr>
      <vt:lpstr>Lato</vt:lpstr>
      <vt:lpstr>Office Theme</vt:lpstr>
      <vt:lpstr>PowerPoint Presentation</vt:lpstr>
      <vt:lpstr>What is shiny?</vt:lpstr>
      <vt:lpstr>Shiny 101</vt:lpstr>
      <vt:lpstr>First Steps</vt:lpstr>
      <vt:lpstr>UI: Layouts and Panels</vt:lpstr>
      <vt:lpstr>UI: Layouts and Panels (CONT’D)</vt:lpstr>
      <vt:lpstr>UI: Layouts and Panels (CONT’D)</vt:lpstr>
      <vt:lpstr>UI: Layouts and Panels (CONT’D)</vt:lpstr>
      <vt:lpstr>UI: Coding the Layout and Panels</vt:lpstr>
      <vt:lpstr>UI: Input Widgets</vt:lpstr>
      <vt:lpstr>UI: Input Widgets (CONT’D)</vt:lpstr>
      <vt:lpstr>UI: Coding the Input Widgets</vt:lpstr>
      <vt:lpstr>UI: Testing the UI Elements</vt:lpstr>
      <vt:lpstr>UI: Testing the UI Elements (CONT’D)</vt:lpstr>
      <vt:lpstr>Server: Inputs and Outputs</vt:lpstr>
      <vt:lpstr>Server: Inputs and Outputs (CONT’D)</vt:lpstr>
      <vt:lpstr>Server: Coding the Output</vt:lpstr>
      <vt:lpstr>Server: Coding the Output (CONT’D)</vt:lpstr>
      <vt:lpstr>Adding Some UI Polish</vt:lpstr>
      <vt:lpstr>Adding Some UI Polish: Code </vt:lpstr>
      <vt:lpstr>Adding Some UI Polish: Results</vt:lpstr>
      <vt:lpstr>Optimizing the Outputs: Reactive Functions</vt:lpstr>
      <vt:lpstr>Optimizing the Outputs: Code</vt:lpstr>
      <vt:lpstr>Adding Reactive UI Elements</vt:lpstr>
      <vt:lpstr>Adding Reactive UI Elements: Code</vt:lpstr>
      <vt:lpstr>Adding Reactive UI Elements: Results</vt:lpstr>
      <vt:lpstr>Recap: Steps to Developing A Shiny App </vt:lpstr>
      <vt:lpstr>Closing Thoughts</vt:lpstr>
      <vt:lpstr>Source Materials</vt:lpstr>
    </vt:vector>
  </TitlesOfParts>
  <Company>BA&amp;H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Friedman, Douglas [USA]</dc:creator>
  <cp:lastModifiedBy>Dell'Omo, Nicholas [USA]</cp:lastModifiedBy>
  <cp:revision>486</cp:revision>
  <cp:lastPrinted>2001-09-28T15:01:44Z</cp:lastPrinted>
  <dcterms:created xsi:type="dcterms:W3CDTF">2001-12-04T14:26:41Z</dcterms:created>
  <dcterms:modified xsi:type="dcterms:W3CDTF">2015-03-03T12:30:47Z</dcterms:modified>
</cp:coreProperties>
</file>