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D99694"/>
    <a:srgbClr val="000000"/>
    <a:srgbClr val="CBCBCB"/>
    <a:srgbClr val="CAF2FF"/>
    <a:srgbClr val="BF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708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0797C-F546-4369-9B31-4E9671A0F31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1CE60-1059-4CA6-88D9-14789C119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0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03A3-86C9-4F63-B083-307ED06A8DE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DD54-C87B-4EA6-ADB9-F6912DAA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4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03A3-86C9-4F63-B083-307ED06A8DE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DD54-C87B-4EA6-ADB9-F6912DAA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8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03A3-86C9-4F63-B083-307ED06A8DE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DD54-C87B-4EA6-ADB9-F6912DAA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8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03A3-86C9-4F63-B083-307ED06A8DE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DD54-C87B-4EA6-ADB9-F6912DAA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03A3-86C9-4F63-B083-307ED06A8DE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DD54-C87B-4EA6-ADB9-F6912DAA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4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03A3-86C9-4F63-B083-307ED06A8DE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DD54-C87B-4EA6-ADB9-F6912DAA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03A3-86C9-4F63-B083-307ED06A8DE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DD54-C87B-4EA6-ADB9-F6912DAA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9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03A3-86C9-4F63-B083-307ED06A8DE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DD54-C87B-4EA6-ADB9-F6912DAA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03A3-86C9-4F63-B083-307ED06A8DE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DD54-C87B-4EA6-ADB9-F6912DAA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4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03A3-86C9-4F63-B083-307ED06A8DE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DD54-C87B-4EA6-ADB9-F6912DAA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5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03A3-86C9-4F63-B083-307ED06A8DE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DD54-C87B-4EA6-ADB9-F6912DAA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5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203A3-86C9-4F63-B083-307ED06A8DEF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6DD54-C87B-4EA6-ADB9-F6912DAAB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R601006\AppData\Local\Temp\PK3C5.tmp\piggybank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00150"/>
            <a:ext cx="5769907" cy="22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00350"/>
            <a:ext cx="6400800" cy="131445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 financial education app for kids and parents</a:t>
            </a:r>
            <a:endParaRPr lang="en-US" sz="16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8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019800" y="1276350"/>
            <a:ext cx="2430780" cy="2346960"/>
            <a:chOff x="6019800" y="1276350"/>
            <a:chExt cx="2430780" cy="2346960"/>
          </a:xfrm>
        </p:grpSpPr>
        <p:sp>
          <p:nvSpPr>
            <p:cNvPr id="6" name="Oval 5"/>
            <p:cNvSpPr/>
            <p:nvPr/>
          </p:nvSpPr>
          <p:spPr>
            <a:xfrm>
              <a:off x="6019800" y="1276350"/>
              <a:ext cx="2430780" cy="2346960"/>
            </a:xfrm>
            <a:prstGeom prst="ellipse">
              <a:avLst/>
            </a:prstGeom>
            <a:solidFill>
              <a:srgbClr val="F79646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00800" y="1704022"/>
              <a:ext cx="17526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80% of parents </a:t>
              </a:r>
              <a:r>
                <a:rPr lang="en-US" sz="1500" dirty="0" smtClean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don't think schools are doing enough to teach kids about financial matters</a:t>
              </a:r>
              <a:r>
                <a:rPr lang="en-US" sz="1500" baseline="30000" dirty="0" smtClean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The Problem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693420" y="1291590"/>
            <a:ext cx="2430780" cy="2346960"/>
            <a:chOff x="693420" y="1291590"/>
            <a:chExt cx="2430780" cy="2346960"/>
          </a:xfrm>
        </p:grpSpPr>
        <p:sp>
          <p:nvSpPr>
            <p:cNvPr id="4" name="Oval 3"/>
            <p:cNvSpPr/>
            <p:nvPr/>
          </p:nvSpPr>
          <p:spPr>
            <a:xfrm>
              <a:off x="693420" y="1291590"/>
              <a:ext cx="2430780" cy="2346960"/>
            </a:xfrm>
            <a:prstGeom prst="ellipse">
              <a:avLst/>
            </a:prstGeom>
            <a:solidFill>
              <a:srgbClr val="F79646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4400" y="1653391"/>
              <a:ext cx="1905000" cy="198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A total of 69% of parents are very/extremely concerned with setting a good financial example for their kids</a:t>
              </a:r>
              <a:r>
                <a:rPr lang="en-US" sz="1400" baseline="30000" dirty="0" smtClean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</a:p>
            <a:p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444490" y="4705350"/>
            <a:ext cx="3581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1. T Rowe Price Parents and Kids Report 2015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438400" y="2952750"/>
            <a:ext cx="1660255" cy="1603005"/>
            <a:chOff x="693420" y="1291590"/>
            <a:chExt cx="2430780" cy="2346960"/>
          </a:xfrm>
        </p:grpSpPr>
        <p:sp>
          <p:nvSpPr>
            <p:cNvPr id="14" name="Oval 13"/>
            <p:cNvSpPr/>
            <p:nvPr/>
          </p:nvSpPr>
          <p:spPr>
            <a:xfrm>
              <a:off x="693420" y="1291590"/>
              <a:ext cx="2430780" cy="2346960"/>
            </a:xfrm>
            <a:prstGeom prst="ellipse">
              <a:avLst/>
            </a:prstGeom>
            <a:solidFill>
              <a:schemeClr val="bg1">
                <a:alpha val="8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4400" y="1815029"/>
              <a:ext cx="1905000" cy="1396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“Children don’t know the value of money anymore.”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45345" y="2952750"/>
            <a:ext cx="1660255" cy="1603005"/>
            <a:chOff x="693420" y="1291590"/>
            <a:chExt cx="2430780" cy="2346960"/>
          </a:xfrm>
        </p:grpSpPr>
        <p:sp>
          <p:nvSpPr>
            <p:cNvPr id="17" name="Oval 16"/>
            <p:cNvSpPr/>
            <p:nvPr/>
          </p:nvSpPr>
          <p:spPr>
            <a:xfrm>
              <a:off x="693420" y="1291590"/>
              <a:ext cx="2430780" cy="2346960"/>
            </a:xfrm>
            <a:prstGeom prst="ellipse">
              <a:avLst/>
            </a:prstGeom>
            <a:solidFill>
              <a:schemeClr val="bg1">
                <a:alpha val="8509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14400" y="1815029"/>
              <a:ext cx="1905000" cy="45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60420" y="1266315"/>
            <a:ext cx="2430780" cy="2346960"/>
            <a:chOff x="3360420" y="1266315"/>
            <a:chExt cx="2430780" cy="2346960"/>
          </a:xfrm>
        </p:grpSpPr>
        <p:sp>
          <p:nvSpPr>
            <p:cNvPr id="5" name="Oval 4"/>
            <p:cNvSpPr/>
            <p:nvPr/>
          </p:nvSpPr>
          <p:spPr>
            <a:xfrm>
              <a:off x="3360420" y="1266315"/>
              <a:ext cx="2430780" cy="2346960"/>
            </a:xfrm>
            <a:prstGeom prst="ellipse">
              <a:avLst/>
            </a:prstGeom>
            <a:solidFill>
              <a:srgbClr val="D99694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61410" y="1581150"/>
              <a:ext cx="1828800" cy="198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77% of parents </a:t>
              </a:r>
              <a:r>
                <a:rPr lang="en-US" sz="1500" dirty="0" smtClean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wish there were more resources available to help them teach their kids about financial matters</a:t>
              </a:r>
              <a:r>
                <a:rPr lang="en-US" sz="1500" baseline="30000" dirty="0" smtClean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</a:p>
            <a:p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227653" y="3370243"/>
            <a:ext cx="1301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“Children don’t know the value of money anymore.”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854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The Solution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60% of parents think that kids should earn their allowance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63% of allowances are weekly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9720" y="2571750"/>
            <a:ext cx="6004560" cy="1307306"/>
            <a:chOff x="1569720" y="2571750"/>
            <a:chExt cx="6004560" cy="1307306"/>
          </a:xfrm>
        </p:grpSpPr>
        <p:grpSp>
          <p:nvGrpSpPr>
            <p:cNvPr id="7" name="Group 6"/>
            <p:cNvGrpSpPr/>
            <p:nvPr/>
          </p:nvGrpSpPr>
          <p:grpSpPr>
            <a:xfrm>
              <a:off x="1569720" y="2571750"/>
              <a:ext cx="6004560" cy="1066800"/>
              <a:chOff x="1569720" y="2571750"/>
              <a:chExt cx="6004560" cy="1066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569720" y="2571750"/>
                <a:ext cx="2011680" cy="1066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66160" y="2571750"/>
                <a:ext cx="2011680" cy="1066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562600" y="2571750"/>
                <a:ext cx="2011680" cy="10668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752600" y="2724151"/>
              <a:ext cx="1676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70% of parents </a:t>
              </a:r>
              <a:endParaRPr lang="en-US" sz="1400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r>
                <a:rPr lang="en-US" sz="1400" dirty="0" smtClean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in </a:t>
              </a:r>
              <a:r>
                <a:rPr lang="en-US" sz="1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2015 gave allowances </a:t>
              </a:r>
            </a:p>
            <a:p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33800" y="2647950"/>
              <a:ext cx="1676400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63% </a:t>
              </a:r>
              <a:r>
                <a:rPr lang="en-US" sz="1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of parents </a:t>
              </a:r>
              <a:r>
                <a:rPr lang="en-US" sz="1400" dirty="0" smtClean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think that kids should earn their allowances</a:t>
              </a:r>
              <a:endParaRPr lang="en-US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30240" y="2729755"/>
              <a:ext cx="1676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63% </a:t>
              </a:r>
              <a:r>
                <a:rPr lang="en-US" sz="140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of </a:t>
              </a:r>
              <a:r>
                <a:rPr lang="en-US" sz="1400" smtClean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allowances are weekly</a:t>
              </a:r>
              <a:endParaRPr lang="en-US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31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Projections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139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The Problem</vt:lpstr>
      <vt:lpstr>The Solution</vt:lpstr>
      <vt:lpstr>Projections</vt:lpstr>
    </vt:vector>
  </TitlesOfParts>
  <Company>JPMorgan Chase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Jayanti, Amritha N</dc:creator>
  <cp:lastModifiedBy>Jayanti, Amritha N</cp:lastModifiedBy>
  <cp:revision>12</cp:revision>
  <dcterms:created xsi:type="dcterms:W3CDTF">2016-06-23T19:18:16Z</dcterms:created>
  <dcterms:modified xsi:type="dcterms:W3CDTF">2016-06-23T21:16:17Z</dcterms:modified>
</cp:coreProperties>
</file>