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55448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>
        <p:scale>
          <a:sx n="66" d="100"/>
          <a:sy n="66" d="100"/>
        </p:scale>
        <p:origin x="590" y="1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5860" y="1646133"/>
            <a:ext cx="13213080" cy="3501813"/>
          </a:xfrm>
        </p:spPr>
        <p:txBody>
          <a:bodyPr anchor="b"/>
          <a:lstStyle>
            <a:lvl1pPr algn="ctr"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3100" y="5282989"/>
            <a:ext cx="11658600" cy="2428451"/>
          </a:xfrm>
        </p:spPr>
        <p:txBody>
          <a:bodyPr/>
          <a:lstStyle>
            <a:lvl1pPr marL="0" indent="0" algn="ctr">
              <a:buNone/>
              <a:defRPr sz="3520"/>
            </a:lvl1pPr>
            <a:lvl2pPr marL="670575" indent="0" algn="ctr">
              <a:buNone/>
              <a:defRPr sz="2933"/>
            </a:lvl2pPr>
            <a:lvl3pPr marL="1341150" indent="0" algn="ctr">
              <a:buNone/>
              <a:defRPr sz="2640"/>
            </a:lvl3pPr>
            <a:lvl4pPr marL="2011726" indent="0" algn="ctr">
              <a:buNone/>
              <a:defRPr sz="2347"/>
            </a:lvl4pPr>
            <a:lvl5pPr marL="2682301" indent="0" algn="ctr">
              <a:buNone/>
              <a:defRPr sz="2347"/>
            </a:lvl5pPr>
            <a:lvl6pPr marL="3352876" indent="0" algn="ctr">
              <a:buNone/>
              <a:defRPr sz="2347"/>
            </a:lvl6pPr>
            <a:lvl7pPr marL="4023451" indent="0" algn="ctr">
              <a:buNone/>
              <a:defRPr sz="2347"/>
            </a:lvl7pPr>
            <a:lvl8pPr marL="4694027" indent="0" algn="ctr">
              <a:buNone/>
              <a:defRPr sz="2347"/>
            </a:lvl8pPr>
            <a:lvl9pPr marL="5364602" indent="0" algn="ctr">
              <a:buNone/>
              <a:defRPr sz="234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4B250-0C3F-40FE-9593-256ACF326FB3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681A0-EEBA-4A51-A853-8747CC66B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595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4B250-0C3F-40FE-9593-256ACF326FB3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681A0-EEBA-4A51-A853-8747CC66B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902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124248" y="535517"/>
            <a:ext cx="3351848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8706" y="535517"/>
            <a:ext cx="9861233" cy="852402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4B250-0C3F-40FE-9593-256ACF326FB3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681A0-EEBA-4A51-A853-8747CC66B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698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4B250-0C3F-40FE-9593-256ACF326FB3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681A0-EEBA-4A51-A853-8747CC66B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566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0610" y="2507618"/>
            <a:ext cx="13407390" cy="4184014"/>
          </a:xfrm>
        </p:spPr>
        <p:txBody>
          <a:bodyPr anchor="b"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0610" y="6731215"/>
            <a:ext cx="13407390" cy="2200274"/>
          </a:xfrm>
        </p:spPr>
        <p:txBody>
          <a:bodyPr/>
          <a:lstStyle>
            <a:lvl1pPr marL="0" indent="0">
              <a:buNone/>
              <a:defRPr sz="3520">
                <a:solidFill>
                  <a:schemeClr val="tx1"/>
                </a:solidFill>
              </a:defRPr>
            </a:lvl1pPr>
            <a:lvl2pPr marL="670575" indent="0">
              <a:buNone/>
              <a:defRPr sz="2933">
                <a:solidFill>
                  <a:schemeClr val="tx1">
                    <a:tint val="75000"/>
                  </a:schemeClr>
                </a:solidFill>
              </a:defRPr>
            </a:lvl2pPr>
            <a:lvl3pPr marL="1341150" indent="0">
              <a:buNone/>
              <a:defRPr sz="2640">
                <a:solidFill>
                  <a:schemeClr val="tx1">
                    <a:tint val="75000"/>
                  </a:schemeClr>
                </a:solidFill>
              </a:defRPr>
            </a:lvl3pPr>
            <a:lvl4pPr marL="2011726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4pPr>
            <a:lvl5pPr marL="2682301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5pPr>
            <a:lvl6pPr marL="3352876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6pPr>
            <a:lvl7pPr marL="4023451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7pPr>
            <a:lvl8pPr marL="4694027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8pPr>
            <a:lvl9pPr marL="5364602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4B250-0C3F-40FE-9593-256ACF326FB3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681A0-EEBA-4A51-A853-8747CC66B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144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8705" y="2677584"/>
            <a:ext cx="6606540" cy="63819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69555" y="2677584"/>
            <a:ext cx="6606540" cy="63819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4B250-0C3F-40FE-9593-256ACF326FB3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681A0-EEBA-4A51-A853-8747CC66B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399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535519"/>
            <a:ext cx="13407390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0731" y="2465706"/>
            <a:ext cx="6576178" cy="1208404"/>
          </a:xfrm>
        </p:spPr>
        <p:txBody>
          <a:bodyPr anchor="b"/>
          <a:lstStyle>
            <a:lvl1pPr marL="0" indent="0">
              <a:buNone/>
              <a:defRPr sz="3520" b="1"/>
            </a:lvl1pPr>
            <a:lvl2pPr marL="670575" indent="0">
              <a:buNone/>
              <a:defRPr sz="2933" b="1"/>
            </a:lvl2pPr>
            <a:lvl3pPr marL="1341150" indent="0">
              <a:buNone/>
              <a:defRPr sz="2640" b="1"/>
            </a:lvl3pPr>
            <a:lvl4pPr marL="2011726" indent="0">
              <a:buNone/>
              <a:defRPr sz="2347" b="1"/>
            </a:lvl4pPr>
            <a:lvl5pPr marL="2682301" indent="0">
              <a:buNone/>
              <a:defRPr sz="2347" b="1"/>
            </a:lvl5pPr>
            <a:lvl6pPr marL="3352876" indent="0">
              <a:buNone/>
              <a:defRPr sz="2347" b="1"/>
            </a:lvl6pPr>
            <a:lvl7pPr marL="4023451" indent="0">
              <a:buNone/>
              <a:defRPr sz="2347" b="1"/>
            </a:lvl7pPr>
            <a:lvl8pPr marL="4694027" indent="0">
              <a:buNone/>
              <a:defRPr sz="2347" b="1"/>
            </a:lvl8pPr>
            <a:lvl9pPr marL="5364602" indent="0">
              <a:buNone/>
              <a:defRPr sz="234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70731" y="3674110"/>
            <a:ext cx="6576178" cy="54040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69556" y="2465706"/>
            <a:ext cx="6608565" cy="1208404"/>
          </a:xfrm>
        </p:spPr>
        <p:txBody>
          <a:bodyPr anchor="b"/>
          <a:lstStyle>
            <a:lvl1pPr marL="0" indent="0">
              <a:buNone/>
              <a:defRPr sz="3520" b="1"/>
            </a:lvl1pPr>
            <a:lvl2pPr marL="670575" indent="0">
              <a:buNone/>
              <a:defRPr sz="2933" b="1"/>
            </a:lvl2pPr>
            <a:lvl3pPr marL="1341150" indent="0">
              <a:buNone/>
              <a:defRPr sz="2640" b="1"/>
            </a:lvl3pPr>
            <a:lvl4pPr marL="2011726" indent="0">
              <a:buNone/>
              <a:defRPr sz="2347" b="1"/>
            </a:lvl4pPr>
            <a:lvl5pPr marL="2682301" indent="0">
              <a:buNone/>
              <a:defRPr sz="2347" b="1"/>
            </a:lvl5pPr>
            <a:lvl6pPr marL="3352876" indent="0">
              <a:buNone/>
              <a:defRPr sz="2347" b="1"/>
            </a:lvl6pPr>
            <a:lvl7pPr marL="4023451" indent="0">
              <a:buNone/>
              <a:defRPr sz="2347" b="1"/>
            </a:lvl7pPr>
            <a:lvl8pPr marL="4694027" indent="0">
              <a:buNone/>
              <a:defRPr sz="2347" b="1"/>
            </a:lvl8pPr>
            <a:lvl9pPr marL="5364602" indent="0">
              <a:buNone/>
              <a:defRPr sz="234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69556" y="3674110"/>
            <a:ext cx="6608565" cy="54040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4B250-0C3F-40FE-9593-256ACF326FB3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681A0-EEBA-4A51-A853-8747CC66B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505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4B250-0C3F-40FE-9593-256ACF326FB3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681A0-EEBA-4A51-A853-8747CC66B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936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4B250-0C3F-40FE-9593-256ACF326FB3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681A0-EEBA-4A51-A853-8747CC66B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124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670560"/>
            <a:ext cx="5013603" cy="2346960"/>
          </a:xfrm>
        </p:spPr>
        <p:txBody>
          <a:bodyPr anchor="b"/>
          <a:lstStyle>
            <a:lvl1pPr>
              <a:defRPr sz="46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08565" y="1448226"/>
            <a:ext cx="7869555" cy="7147983"/>
          </a:xfrm>
        </p:spPr>
        <p:txBody>
          <a:bodyPr/>
          <a:lstStyle>
            <a:lvl1pPr>
              <a:defRPr sz="4693"/>
            </a:lvl1pPr>
            <a:lvl2pPr>
              <a:defRPr sz="4107"/>
            </a:lvl2pPr>
            <a:lvl3pPr>
              <a:defRPr sz="3520"/>
            </a:lvl3pPr>
            <a:lvl4pPr>
              <a:defRPr sz="2933"/>
            </a:lvl4pPr>
            <a:lvl5pPr>
              <a:defRPr sz="2933"/>
            </a:lvl5pPr>
            <a:lvl6pPr>
              <a:defRPr sz="2933"/>
            </a:lvl6pPr>
            <a:lvl7pPr>
              <a:defRPr sz="2933"/>
            </a:lvl7pPr>
            <a:lvl8pPr>
              <a:defRPr sz="2933"/>
            </a:lvl8pPr>
            <a:lvl9pPr>
              <a:defRPr sz="293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0730" y="3017520"/>
            <a:ext cx="5013603" cy="5590329"/>
          </a:xfrm>
        </p:spPr>
        <p:txBody>
          <a:bodyPr/>
          <a:lstStyle>
            <a:lvl1pPr marL="0" indent="0">
              <a:buNone/>
              <a:defRPr sz="2347"/>
            </a:lvl1pPr>
            <a:lvl2pPr marL="670575" indent="0">
              <a:buNone/>
              <a:defRPr sz="2053"/>
            </a:lvl2pPr>
            <a:lvl3pPr marL="1341150" indent="0">
              <a:buNone/>
              <a:defRPr sz="1760"/>
            </a:lvl3pPr>
            <a:lvl4pPr marL="2011726" indent="0">
              <a:buNone/>
              <a:defRPr sz="1467"/>
            </a:lvl4pPr>
            <a:lvl5pPr marL="2682301" indent="0">
              <a:buNone/>
              <a:defRPr sz="1467"/>
            </a:lvl5pPr>
            <a:lvl6pPr marL="3352876" indent="0">
              <a:buNone/>
              <a:defRPr sz="1467"/>
            </a:lvl6pPr>
            <a:lvl7pPr marL="4023451" indent="0">
              <a:buNone/>
              <a:defRPr sz="1467"/>
            </a:lvl7pPr>
            <a:lvl8pPr marL="4694027" indent="0">
              <a:buNone/>
              <a:defRPr sz="1467"/>
            </a:lvl8pPr>
            <a:lvl9pPr marL="5364602" indent="0">
              <a:buNone/>
              <a:defRPr sz="14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4B250-0C3F-40FE-9593-256ACF326FB3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681A0-EEBA-4A51-A853-8747CC66B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850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670560"/>
            <a:ext cx="5013603" cy="2346960"/>
          </a:xfrm>
        </p:spPr>
        <p:txBody>
          <a:bodyPr anchor="b"/>
          <a:lstStyle>
            <a:lvl1pPr>
              <a:defRPr sz="46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608565" y="1448226"/>
            <a:ext cx="7869555" cy="7147983"/>
          </a:xfrm>
        </p:spPr>
        <p:txBody>
          <a:bodyPr anchor="t"/>
          <a:lstStyle>
            <a:lvl1pPr marL="0" indent="0">
              <a:buNone/>
              <a:defRPr sz="4693"/>
            </a:lvl1pPr>
            <a:lvl2pPr marL="670575" indent="0">
              <a:buNone/>
              <a:defRPr sz="4107"/>
            </a:lvl2pPr>
            <a:lvl3pPr marL="1341150" indent="0">
              <a:buNone/>
              <a:defRPr sz="3520"/>
            </a:lvl3pPr>
            <a:lvl4pPr marL="2011726" indent="0">
              <a:buNone/>
              <a:defRPr sz="2933"/>
            </a:lvl4pPr>
            <a:lvl5pPr marL="2682301" indent="0">
              <a:buNone/>
              <a:defRPr sz="2933"/>
            </a:lvl5pPr>
            <a:lvl6pPr marL="3352876" indent="0">
              <a:buNone/>
              <a:defRPr sz="2933"/>
            </a:lvl6pPr>
            <a:lvl7pPr marL="4023451" indent="0">
              <a:buNone/>
              <a:defRPr sz="2933"/>
            </a:lvl7pPr>
            <a:lvl8pPr marL="4694027" indent="0">
              <a:buNone/>
              <a:defRPr sz="2933"/>
            </a:lvl8pPr>
            <a:lvl9pPr marL="5364602" indent="0">
              <a:buNone/>
              <a:defRPr sz="29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0730" y="3017520"/>
            <a:ext cx="5013603" cy="5590329"/>
          </a:xfrm>
        </p:spPr>
        <p:txBody>
          <a:bodyPr/>
          <a:lstStyle>
            <a:lvl1pPr marL="0" indent="0">
              <a:buNone/>
              <a:defRPr sz="2347"/>
            </a:lvl1pPr>
            <a:lvl2pPr marL="670575" indent="0">
              <a:buNone/>
              <a:defRPr sz="2053"/>
            </a:lvl2pPr>
            <a:lvl3pPr marL="1341150" indent="0">
              <a:buNone/>
              <a:defRPr sz="1760"/>
            </a:lvl3pPr>
            <a:lvl4pPr marL="2011726" indent="0">
              <a:buNone/>
              <a:defRPr sz="1467"/>
            </a:lvl4pPr>
            <a:lvl5pPr marL="2682301" indent="0">
              <a:buNone/>
              <a:defRPr sz="1467"/>
            </a:lvl5pPr>
            <a:lvl6pPr marL="3352876" indent="0">
              <a:buNone/>
              <a:defRPr sz="1467"/>
            </a:lvl6pPr>
            <a:lvl7pPr marL="4023451" indent="0">
              <a:buNone/>
              <a:defRPr sz="1467"/>
            </a:lvl7pPr>
            <a:lvl8pPr marL="4694027" indent="0">
              <a:buNone/>
              <a:defRPr sz="1467"/>
            </a:lvl8pPr>
            <a:lvl9pPr marL="5364602" indent="0">
              <a:buNone/>
              <a:defRPr sz="14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4B250-0C3F-40FE-9593-256ACF326FB3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681A0-EEBA-4A51-A853-8747CC66B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000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8705" y="535519"/>
            <a:ext cx="13407390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8705" y="2677584"/>
            <a:ext cx="13407390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8705" y="9322649"/>
            <a:ext cx="349758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74B250-0C3F-40FE-9593-256ACF326FB3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9215" y="9322649"/>
            <a:ext cx="524637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78515" y="9322649"/>
            <a:ext cx="349758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2681A0-EEBA-4A51-A853-8747CC66B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538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341150" rtl="0" eaLnBrk="1" latinLnBrk="0" hangingPunct="1">
        <a:lnSpc>
          <a:spcPct val="90000"/>
        </a:lnSpc>
        <a:spcBef>
          <a:spcPct val="0"/>
        </a:spcBef>
        <a:buNone/>
        <a:defRPr sz="645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5288" indent="-335288" algn="l" defTabSz="1341150" rtl="0" eaLnBrk="1" latinLnBrk="0" hangingPunct="1">
        <a:lnSpc>
          <a:spcPct val="90000"/>
        </a:lnSpc>
        <a:spcBef>
          <a:spcPts val="1467"/>
        </a:spcBef>
        <a:buFont typeface="Arial" panose="020B0604020202020204" pitchFamily="34" charset="0"/>
        <a:buChar char="•"/>
        <a:defRPr sz="4107" kern="1200">
          <a:solidFill>
            <a:schemeClr val="tx1"/>
          </a:solidFill>
          <a:latin typeface="+mn-lt"/>
          <a:ea typeface="+mn-ea"/>
          <a:cs typeface="+mn-cs"/>
        </a:defRPr>
      </a:lvl1pPr>
      <a:lvl2pPr marL="1005863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3520" kern="1200">
          <a:solidFill>
            <a:schemeClr val="tx1"/>
          </a:solidFill>
          <a:latin typeface="+mn-lt"/>
          <a:ea typeface="+mn-ea"/>
          <a:cs typeface="+mn-cs"/>
        </a:defRPr>
      </a:lvl2pPr>
      <a:lvl3pPr marL="1676438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933" kern="1200">
          <a:solidFill>
            <a:schemeClr val="tx1"/>
          </a:solidFill>
          <a:latin typeface="+mn-lt"/>
          <a:ea typeface="+mn-ea"/>
          <a:cs typeface="+mn-cs"/>
        </a:defRPr>
      </a:lvl3pPr>
      <a:lvl4pPr marL="2347013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4pPr>
      <a:lvl5pPr marL="3017589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5pPr>
      <a:lvl6pPr marL="3688164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6pPr>
      <a:lvl7pPr marL="4358739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7pPr>
      <a:lvl8pPr marL="5029314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8pPr>
      <a:lvl9pPr marL="5699890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1pPr>
      <a:lvl2pPr marL="670575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341150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3pPr>
      <a:lvl4pPr marL="2011726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4pPr>
      <a:lvl5pPr marL="2682301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5pPr>
      <a:lvl6pPr marL="3352876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6pPr>
      <a:lvl7pPr marL="4023451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7pPr>
      <a:lvl8pPr marL="4694027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8pPr>
      <a:lvl9pPr marL="5364602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microsoft.com/office/2007/relationships/hdphoto" Target="../media/hdphoto6.wdp"/><Relationship Id="rId3" Type="http://schemas.microsoft.com/office/2007/relationships/hdphoto" Target="../media/hdphoto1.wdp"/><Relationship Id="rId7" Type="http://schemas.microsoft.com/office/2007/relationships/hdphoto" Target="../media/hdphoto3.wdp"/><Relationship Id="rId12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microsoft.com/office/2007/relationships/hdphoto" Target="../media/hdphoto5.wdp"/><Relationship Id="rId5" Type="http://schemas.microsoft.com/office/2007/relationships/hdphoto" Target="../media/hdphoto2.wdp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microsoft.com/office/2007/relationships/hdphoto" Target="../media/hdphoto4.wdp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55F704B-DEA5-433D-A08F-A052A8B1B3F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944" r="27748" b="6807"/>
          <a:stretch/>
        </p:blipFill>
        <p:spPr>
          <a:xfrm>
            <a:off x="9160229" y="541029"/>
            <a:ext cx="5476346" cy="29900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AD7B831-5B25-40D9-832D-B6A6E32799F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944" r="27748" b="6807"/>
          <a:stretch/>
        </p:blipFill>
        <p:spPr>
          <a:xfrm>
            <a:off x="1815419" y="7068311"/>
            <a:ext cx="5476346" cy="299008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5E578B4-746C-4A19-BD77-DCE979E1257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944" r="27748" b="6807"/>
          <a:stretch/>
        </p:blipFill>
        <p:spPr>
          <a:xfrm>
            <a:off x="9160229" y="3804670"/>
            <a:ext cx="5476346" cy="299008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6B80F21-A08E-41AD-A90A-241BFEDF8566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944" r="27748" b="6807"/>
          <a:stretch/>
        </p:blipFill>
        <p:spPr>
          <a:xfrm>
            <a:off x="9208007" y="7068311"/>
            <a:ext cx="5476346" cy="299008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B93A73E-D3D1-461A-95AE-1796810A5161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944" r="27748" b="6807"/>
          <a:stretch/>
        </p:blipFill>
        <p:spPr>
          <a:xfrm>
            <a:off x="1815419" y="3804670"/>
            <a:ext cx="5476346" cy="299008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A081876-6226-49C6-AABA-241C5C6D7FC2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colorTemperature colorTemp="5450"/>
                    </a14:imgEffect>
                    <a14:imgEffect>
                      <a14:saturation sat="158000"/>
                    </a14:imgEffect>
                    <a14:imgEffect>
                      <a14:brightnessContrast bright="6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1686" t="6835" r="17855" b="5159"/>
          <a:stretch/>
        </p:blipFill>
        <p:spPr>
          <a:xfrm>
            <a:off x="1815419" y="541028"/>
            <a:ext cx="5476346" cy="299009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6278A35-873D-404B-B829-768EDF57BDE9}"/>
              </a:ext>
            </a:extLst>
          </p:cNvPr>
          <p:cNvSpPr txBox="1"/>
          <p:nvPr/>
        </p:nvSpPr>
        <p:spPr>
          <a:xfrm>
            <a:off x="7560029" y="3804670"/>
            <a:ext cx="16002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E30C36A-105F-4F3B-B973-68FD33323DA3}"/>
              </a:ext>
            </a:extLst>
          </p:cNvPr>
          <p:cNvSpPr txBox="1"/>
          <p:nvPr/>
        </p:nvSpPr>
        <p:spPr>
          <a:xfrm>
            <a:off x="7560029" y="542560"/>
            <a:ext cx="420121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chemeClr val="bg1">
                    <a:lumMod val="95000"/>
                  </a:schemeClr>
                </a:solidFill>
              </a:rPr>
              <a:t>2. Mars Orbital Insertion / Parking Orbit</a:t>
            </a:r>
          </a:p>
          <a:p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EEV Arrival Date: Jun 22, 2040</a:t>
            </a:r>
          </a:p>
          <a:p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DST Arrival Date: Jun 27, 2040</a:t>
            </a:r>
          </a:p>
          <a:p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Delta-V: 0.90 km/s</a:t>
            </a:r>
          </a:p>
          <a:p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sz="1400" u="sng" dirty="0">
                <a:solidFill>
                  <a:schemeClr val="bg1">
                    <a:lumMod val="95000"/>
                  </a:schemeClr>
                </a:solidFill>
              </a:rPr>
              <a:t>Parking Orbit Parameters:</a:t>
            </a:r>
          </a:p>
          <a:p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Period: 5.0 days</a:t>
            </a:r>
          </a:p>
          <a:p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Eccentricity: 0.84</a:t>
            </a:r>
          </a:p>
          <a:p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SMA: 59000 km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9BC14CB-A4F0-4286-A0B0-33C904956EF9}"/>
              </a:ext>
            </a:extLst>
          </p:cNvPr>
          <p:cNvSpPr txBox="1"/>
          <p:nvPr/>
        </p:nvSpPr>
        <p:spPr>
          <a:xfrm>
            <a:off x="7560029" y="3804670"/>
            <a:ext cx="250043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chemeClr val="bg1">
                    <a:lumMod val="95000"/>
                  </a:schemeClr>
                </a:solidFill>
              </a:rPr>
              <a:t>4. Return to DST</a:t>
            </a:r>
          </a:p>
          <a:p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Return Date: Jul 12, 2040</a:t>
            </a:r>
          </a:p>
          <a:p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Transfer Time: 11 hrs.</a:t>
            </a:r>
          </a:p>
          <a:p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Delta-V: 0.90 km/s</a:t>
            </a: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8808E58-47BF-4DBA-A437-EA57CBDEBF05}"/>
              </a:ext>
            </a:extLst>
          </p:cNvPr>
          <p:cNvSpPr txBox="1"/>
          <p:nvPr/>
        </p:nvSpPr>
        <p:spPr>
          <a:xfrm>
            <a:off x="7560029" y="7068311"/>
            <a:ext cx="2580668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chemeClr val="bg1">
                    <a:lumMod val="95000"/>
                  </a:schemeClr>
                </a:solidFill>
              </a:rPr>
              <a:t>6. Return to DST</a:t>
            </a:r>
          </a:p>
          <a:p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Return Date: Jul 26, 2040</a:t>
            </a:r>
          </a:p>
          <a:p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Transfer Time: 4 days</a:t>
            </a:r>
          </a:p>
          <a:p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Delta-V:  0.63 km/s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7A53D2D-83BA-4B62-AE95-91ADBA2020F5}"/>
              </a:ext>
            </a:extLst>
          </p:cNvPr>
          <p:cNvSpPr txBox="1"/>
          <p:nvPr/>
        </p:nvSpPr>
        <p:spPr>
          <a:xfrm>
            <a:off x="519482" y="541028"/>
            <a:ext cx="3010101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chemeClr val="bg1">
                    <a:lumMod val="95000"/>
                  </a:schemeClr>
                </a:solidFill>
              </a:rPr>
              <a:t>1. EEV Transfer Arc to Mars</a:t>
            </a:r>
          </a:p>
          <a:p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Launch Date: Oct 9, 2039</a:t>
            </a:r>
          </a:p>
          <a:p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Transfer Time: 256 days</a:t>
            </a:r>
          </a:p>
          <a:p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Delta-V: 4.13 km/s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F826442-6D1F-4E2E-8456-BE3651D3B63E}"/>
              </a:ext>
            </a:extLst>
          </p:cNvPr>
          <p:cNvSpPr txBox="1"/>
          <p:nvPr/>
        </p:nvSpPr>
        <p:spPr>
          <a:xfrm>
            <a:off x="519483" y="3804670"/>
            <a:ext cx="2402025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chemeClr val="bg1">
                    <a:lumMod val="95000"/>
                  </a:schemeClr>
                </a:solidFill>
              </a:rPr>
              <a:t>3. Transfer to Phobos</a:t>
            </a:r>
          </a:p>
          <a:p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Transfer Date: Jul 2, 2040</a:t>
            </a:r>
          </a:p>
          <a:p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Time on Phobos: 9.2 days</a:t>
            </a:r>
          </a:p>
          <a:p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Delta-V: 0.83 km/s</a:t>
            </a:r>
          </a:p>
          <a:p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D6C94CE-8587-4E78-9DA9-28ABF59BA3E1}"/>
              </a:ext>
            </a:extLst>
          </p:cNvPr>
          <p:cNvSpPr txBox="1"/>
          <p:nvPr/>
        </p:nvSpPr>
        <p:spPr>
          <a:xfrm>
            <a:off x="569775" y="7068311"/>
            <a:ext cx="2402025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chemeClr val="bg1">
                    <a:lumMod val="95000"/>
                  </a:schemeClr>
                </a:solidFill>
              </a:rPr>
              <a:t>5. Transfer to Deimos</a:t>
            </a:r>
          </a:p>
          <a:p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Transfer Date: Jul 15, 2040</a:t>
            </a:r>
          </a:p>
          <a:p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Time on Deimos: 4.9 days</a:t>
            </a:r>
          </a:p>
          <a:p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Delta-V: 0.59 km/s</a:t>
            </a:r>
          </a:p>
        </p:txBody>
      </p:sp>
    </p:spTree>
    <p:extLst>
      <p:ext uri="{BB962C8B-B14F-4D97-AF65-F5344CB8AC3E}">
        <p14:creationId xmlns:p14="http://schemas.microsoft.com/office/powerpoint/2010/main" val="1401646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58F6080F-AEB7-4680-87C8-1B8285714B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330" y="3314169"/>
            <a:ext cx="4778039" cy="1480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B5BE7111-7666-41FA-AE6C-659EE0FBC0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329" y="6029398"/>
            <a:ext cx="4778039" cy="1550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9E9EF510-577C-41DE-953F-2E8A979890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3370" y="4666215"/>
            <a:ext cx="4778039" cy="1715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ED101AA9-BEA6-4C91-BBCE-67A0F4CAAF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3369" y="7579887"/>
            <a:ext cx="4778039" cy="1550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52B75DD-C789-4C7A-86AD-D6A812B47BC6}"/>
                  </a:ext>
                </a:extLst>
              </p:cNvPr>
              <p:cNvSpPr txBox="1"/>
              <p:nvPr/>
            </p:nvSpPr>
            <p:spPr>
              <a:xfrm>
                <a:off x="0" y="774385"/>
                <a:ext cx="8206740" cy="19949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latin typeface="+mj-lt"/>
                  </a:rPr>
                  <a:t>Mission Logistics Optimization</a:t>
                </a:r>
              </a:p>
              <a:p>
                <a:r>
                  <a:rPr lang="en-US" dirty="0"/>
                  <a:t>	</a:t>
                </a:r>
              </a:p>
              <a:p>
                <a:r>
                  <a:rPr lang="en-US" dirty="0"/>
                  <a:t>	</a:t>
                </a:r>
                <a:r>
                  <a:rPr lang="en-US" sz="1600" b="1" dirty="0"/>
                  <a:t>Objective:</a:t>
                </a:r>
                <a:r>
                  <a:rPr lang="en-US" sz="1600" dirty="0"/>
                  <a:t> Find Trajectory that minimizes the cost function:</a:t>
                </a:r>
              </a:p>
              <a:p>
                <a:r>
                  <a:rPr lang="en-US" sz="1600" dirty="0"/>
                  <a:t>		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𝑱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1600" b="0" i="1" baseline="-2500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𝒎</m:t>
                      </m:r>
                      <m:r>
                        <a:rPr lang="en-US" sz="1600" b="1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𝑬𝑬𝑽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US" sz="1600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𝒎</m:t>
                      </m:r>
                      <m:r>
                        <a:rPr lang="en-US" sz="1600" b="1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𝑫𝑺𝑻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US" sz="1600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𝒕</m:t>
                      </m:r>
                      <m:r>
                        <a:rPr lang="en-US" sz="1600" b="1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𝑷𝒉𝒐𝒃𝒐𝒔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US" sz="1600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𝒕</m:t>
                      </m:r>
                      <m:r>
                        <a:rPr lang="en-US" sz="1600" b="1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𝑫𝒆𝒊𝒎𝒐𝒔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600" b="0" baseline="-25000" dirty="0">
                  <a:ea typeface="Cambria Math" panose="02040503050406030204" pitchFamily="18" charset="0"/>
                </a:endParaRPr>
              </a:p>
              <a:p>
                <a:pPr/>
                <a:r>
                  <a:rPr lang="en-US" sz="1600" b="0" dirty="0">
                    <a:ea typeface="Cambria Math" panose="02040503050406030204" pitchFamily="18" charset="0"/>
                  </a:rPr>
                  <a:t>	</a:t>
                </a:r>
              </a:p>
              <a:p>
                <a:pPr/>
                <a:r>
                  <a:rPr lang="en-US" sz="1600" dirty="0">
                    <a:ea typeface="Cambria Math" panose="02040503050406030204" pitchFamily="18" charset="0"/>
                  </a:rPr>
                  <a:t>	</a:t>
                </a:r>
                <a:r>
                  <a:rPr lang="en-US" sz="1600" b="0" dirty="0">
                    <a:ea typeface="Cambria Math" panose="02040503050406030204" pitchFamily="18" charset="0"/>
                  </a:rPr>
                  <a:t>Rocket Eqn. used to convert </a:t>
                </a:r>
                <a:r>
                  <a:rPr lang="el-GR" sz="1600" b="0" dirty="0">
                    <a:ea typeface="Cambria Math" panose="02040503050406030204" pitchFamily="18" charset="0"/>
                  </a:rPr>
                  <a:t>Δ</a:t>
                </a:r>
                <a:r>
                  <a:rPr lang="en-US" sz="1600" b="0" dirty="0">
                    <a:ea typeface="Cambria Math" panose="02040503050406030204" pitchFamily="18" charset="0"/>
                  </a:rPr>
                  <a:t>V to mass 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52B75DD-C789-4C7A-86AD-D6A812B47B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774385"/>
                <a:ext cx="8206740" cy="1994905"/>
              </a:xfrm>
              <a:prstGeom prst="rect">
                <a:avLst/>
              </a:prstGeom>
              <a:blipFill>
                <a:blip r:embed="rId6"/>
                <a:stretch>
                  <a:fillRect t="-2446" b="-30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3BEC90C-2B65-4856-8827-8409D7E23547}"/>
                  </a:ext>
                </a:extLst>
              </p:cNvPr>
              <p:cNvSpPr txBox="1"/>
              <p:nvPr/>
            </p:nvSpPr>
            <p:spPr>
              <a:xfrm>
                <a:off x="6332220" y="1634692"/>
                <a:ext cx="2114550" cy="21236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𝒎</m:t>
                    </m:r>
                    <m:r>
                      <a:rPr lang="en-US" sz="1200" b="1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𝑬𝑬𝑽</m:t>
                    </m:r>
                  </m:oMath>
                </a14:m>
                <a:r>
                  <a:rPr lang="en-US" sz="1200" dirty="0"/>
                  <a:t> – Required propellant mass capacity of the EEV</a:t>
                </a:r>
              </a:p>
              <a:p>
                <a:pPr/>
                <a14:m>
                  <m:oMath xmlns:m="http://schemas.openxmlformats.org/officeDocument/2006/math">
                    <m:r>
                      <a:rPr lang="en-US" sz="1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𝒎</m:t>
                    </m:r>
                    <m:r>
                      <a:rPr lang="en-US" sz="1200" b="1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𝑫𝑺𝑻</m:t>
                    </m:r>
                  </m:oMath>
                </a14:m>
                <a:r>
                  <a:rPr lang="en-US" sz="1200" dirty="0"/>
                  <a:t> – Required propellant mass capacity of the DST</a:t>
                </a:r>
              </a:p>
              <a:p>
                <a:pPr/>
                <a14:m>
                  <m:oMath xmlns:m="http://schemas.openxmlformats.org/officeDocument/2006/math">
                    <m:r>
                      <a:rPr lang="en-US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𝒕</m:t>
                    </m:r>
                    <m:r>
                      <a:rPr lang="en-US" sz="1200" b="1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𝑷𝒉𝒐𝒃𝒐𝒔</m:t>
                    </m:r>
                  </m:oMath>
                </a14:m>
                <a:r>
                  <a:rPr lang="en-US" sz="1200" dirty="0"/>
                  <a:t> – Science time on Phobos (days)</a:t>
                </a:r>
              </a:p>
              <a:p>
                <a:pPr/>
                <a14:m>
                  <m:oMath xmlns:m="http://schemas.openxmlformats.org/officeDocument/2006/math">
                    <m:r>
                      <a:rPr lang="en-US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𝒕</m:t>
                    </m:r>
                    <m:r>
                      <a:rPr lang="en-US" sz="1200" b="1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𝑫𝒆𝒊𝒎𝒐𝒔</m:t>
                    </m:r>
                  </m:oMath>
                </a14:m>
                <a:r>
                  <a:rPr lang="en-US" sz="1200" dirty="0"/>
                  <a:t> – Science time of Deimos (days)</a:t>
                </a:r>
              </a:p>
              <a:p>
                <a:pPr/>
                <a:endParaRPr lang="en-US" sz="1200" dirty="0"/>
              </a:p>
              <a:p>
                <a:pPr/>
                <a:endParaRPr lang="en-US" sz="1200" dirty="0"/>
              </a:p>
              <a:p>
                <a:pPr/>
                <a:endParaRPr lang="en-US" sz="12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3BEC90C-2B65-4856-8827-8409D7E235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2220" y="1634692"/>
                <a:ext cx="2114550" cy="2123658"/>
              </a:xfrm>
              <a:prstGeom prst="rect">
                <a:avLst/>
              </a:prstGeom>
              <a:blipFill>
                <a:blip r:embed="rId7"/>
                <a:stretch>
                  <a:fillRect l="-2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0B7DB2C-D7D7-4061-87A7-41EB2003D7A7}"/>
                  </a:ext>
                </a:extLst>
              </p:cNvPr>
              <p:cNvSpPr txBox="1"/>
              <p:nvPr/>
            </p:nvSpPr>
            <p:spPr>
              <a:xfrm>
                <a:off x="5189368" y="3325603"/>
                <a:ext cx="3482192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/>
                  <a:t>1. </a:t>
                </a:r>
                <a:r>
                  <a:rPr lang="en-US" sz="1200" dirty="0"/>
                  <a:t>Deimos to Phobos, no stop at DST.  </a:t>
                </a:r>
                <a14:m>
                  <m:oMath xmlns:m="http://schemas.openxmlformats.org/officeDocument/2006/math">
                    <m:r>
                      <a:rPr lang="en-US" sz="1200" b="1" i="1">
                        <a:latin typeface="Cambria Math" panose="02040503050406030204" pitchFamily="18" charset="0"/>
                      </a:rPr>
                      <m:t>𝑱</m:t>
                    </m:r>
                  </m:oMath>
                </a14:m>
                <a:r>
                  <a:rPr lang="en-US" sz="1200" dirty="0"/>
                  <a:t> = 16,898</a:t>
                </a:r>
              </a:p>
              <a:p>
                <a:endParaRPr lang="en-US" sz="1200" dirty="0"/>
              </a:p>
              <a:p>
                <a:r>
                  <a:rPr lang="el-GR" sz="1200" b="1" dirty="0">
                    <a:ea typeface="Cambria Math" panose="02040503050406030204" pitchFamily="18" charset="0"/>
                  </a:rPr>
                  <a:t>Δ</a:t>
                </a:r>
                <a:r>
                  <a:rPr lang="en-US" sz="1200" b="1" dirty="0">
                    <a:ea typeface="Cambria Math" panose="02040503050406030204" pitchFamily="18" charset="0"/>
                  </a:rPr>
                  <a:t>V</a:t>
                </a:r>
                <a:r>
                  <a:rPr lang="en-US" sz="1200" dirty="0">
                    <a:ea typeface="Cambria Math" panose="02040503050406030204" pitchFamily="18" charset="0"/>
                  </a:rPr>
                  <a:t> = 2.41 km/s</a:t>
                </a:r>
              </a:p>
              <a:p>
                <a14:m>
                  <m:oMath xmlns:m="http://schemas.openxmlformats.org/officeDocument/2006/math">
                    <m:r>
                      <a:rPr lang="en-US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𝒎</m:t>
                    </m:r>
                    <m:r>
                      <a:rPr lang="en-US" sz="1200" b="1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𝑬𝑬𝑽</m:t>
                    </m:r>
                  </m:oMath>
                </a14:m>
                <a:r>
                  <a:rPr lang="en-US" sz="1200" dirty="0"/>
                  <a:t> = 10,103 kg</a:t>
                </a:r>
              </a:p>
              <a:p>
                <a14:m>
                  <m:oMath xmlns:m="http://schemas.openxmlformats.org/officeDocument/2006/math">
                    <m:r>
                      <a:rPr lang="en-US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𝒎</m:t>
                    </m:r>
                    <m:r>
                      <a:rPr lang="en-US" sz="1200" b="1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𝑫𝑺𝑻</m:t>
                    </m:r>
                  </m:oMath>
                </a14:m>
                <a:r>
                  <a:rPr lang="en-US" sz="1200" dirty="0"/>
                  <a:t> = 0 kg</a:t>
                </a:r>
              </a:p>
              <a:p>
                <a14:m>
                  <m:oMath xmlns:m="http://schemas.openxmlformats.org/officeDocument/2006/math">
                    <m:r>
                      <a:rPr lang="en-US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𝒕</m:t>
                    </m:r>
                    <m:r>
                      <a:rPr lang="en-US" sz="1200" b="1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𝑷𝒉𝒐𝒃𝒐𝒔</m:t>
                    </m:r>
                  </m:oMath>
                </a14:m>
                <a:r>
                  <a:rPr lang="en-US" sz="1200" dirty="0"/>
                  <a:t> = 11.32 days</a:t>
                </a:r>
              </a:p>
              <a:p>
                <a14:m>
                  <m:oMath xmlns:m="http://schemas.openxmlformats.org/officeDocument/2006/math">
                    <m:r>
                      <a:rPr lang="en-US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𝒕</m:t>
                    </m:r>
                    <m:r>
                      <a:rPr lang="en-US" sz="1200" b="1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𝑫𝒆𝒊𝒎𝒐𝒔</m:t>
                    </m:r>
                  </m:oMath>
                </a14:m>
                <a:r>
                  <a:rPr lang="en-US" sz="1200" dirty="0"/>
                  <a:t> = 7.56 days</a:t>
                </a:r>
              </a:p>
              <a:p>
                <a:r>
                  <a:rPr lang="en-US" sz="1200" b="1" dirty="0"/>
                  <a:t>					</a:t>
                </a:r>
                <a:endParaRPr lang="en-US" sz="12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0B7DB2C-D7D7-4061-87A7-41EB2003D7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9368" y="3325603"/>
                <a:ext cx="3482192" cy="1569660"/>
              </a:xfrm>
              <a:prstGeom prst="rect">
                <a:avLst/>
              </a:prstGeom>
              <a:blipFill>
                <a:blip r:embed="rId8"/>
                <a:stretch>
                  <a:fillRect t="-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45704C6-D3CB-4486-98E9-60A1CAC1D7DB}"/>
                  </a:ext>
                </a:extLst>
              </p:cNvPr>
              <p:cNvSpPr txBox="1"/>
              <p:nvPr/>
            </p:nvSpPr>
            <p:spPr>
              <a:xfrm>
                <a:off x="621177" y="4802001"/>
                <a:ext cx="3482192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200" b="1" dirty="0"/>
                  <a:t>2. </a:t>
                </a:r>
                <a:r>
                  <a:rPr lang="en-US" sz="1200" dirty="0"/>
                  <a:t>Deimos to Phobos, refuel at DST.  </a:t>
                </a:r>
                <a14:m>
                  <m:oMath xmlns:m="http://schemas.openxmlformats.org/officeDocument/2006/math">
                    <m:r>
                      <a:rPr lang="en-US" sz="1200" b="1" i="1">
                        <a:latin typeface="Cambria Math" panose="02040503050406030204" pitchFamily="18" charset="0"/>
                      </a:rPr>
                      <m:t>𝑱</m:t>
                    </m:r>
                  </m:oMath>
                </a14:m>
                <a:r>
                  <a:rPr lang="en-US" sz="1200" dirty="0"/>
                  <a:t> = 11,897</a:t>
                </a:r>
              </a:p>
              <a:p>
                <a:pPr algn="r"/>
                <a:endParaRPr lang="en-US" sz="1200" dirty="0"/>
              </a:p>
              <a:p>
                <a:pPr algn="r"/>
                <a:r>
                  <a:rPr lang="el-GR" sz="1200" b="1" dirty="0">
                    <a:ea typeface="Cambria Math" panose="02040503050406030204" pitchFamily="18" charset="0"/>
                  </a:rPr>
                  <a:t>Δ</a:t>
                </a:r>
                <a:r>
                  <a:rPr lang="en-US" sz="1200" b="1" dirty="0">
                    <a:ea typeface="Cambria Math" panose="02040503050406030204" pitchFamily="18" charset="0"/>
                  </a:rPr>
                  <a:t>V</a:t>
                </a:r>
                <a:r>
                  <a:rPr lang="en-US" sz="1200" dirty="0">
                    <a:ea typeface="Cambria Math" panose="02040503050406030204" pitchFamily="18" charset="0"/>
                  </a:rPr>
                  <a:t> = 1.80 km/s</a:t>
                </a:r>
              </a:p>
              <a:p>
                <a:pPr algn="r"/>
                <a14:m>
                  <m:oMath xmlns:m="http://schemas.openxmlformats.org/officeDocument/2006/math">
                    <m:r>
                      <a:rPr lang="en-US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𝒎</m:t>
                    </m:r>
                    <m:r>
                      <a:rPr lang="en-US" sz="1200" b="1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𝑬𝑬𝑽</m:t>
                    </m:r>
                  </m:oMath>
                </a14:m>
                <a:r>
                  <a:rPr lang="en-US" sz="1200" dirty="0"/>
                  <a:t> = 6,727 kg</a:t>
                </a:r>
              </a:p>
              <a:p>
                <a:pPr algn="r"/>
                <a14:m>
                  <m:oMath xmlns:m="http://schemas.openxmlformats.org/officeDocument/2006/math">
                    <m:r>
                      <a:rPr lang="en-US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𝒎</m:t>
                    </m:r>
                    <m:r>
                      <a:rPr lang="en-US" sz="1200" b="1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𝑫𝑺𝑻</m:t>
                    </m:r>
                  </m:oMath>
                </a14:m>
                <a:r>
                  <a:rPr lang="en-US" sz="1200" dirty="0"/>
                  <a:t> = 3,793 kg</a:t>
                </a:r>
              </a:p>
              <a:p>
                <a:pPr algn="r"/>
                <a14:m>
                  <m:oMath xmlns:m="http://schemas.openxmlformats.org/officeDocument/2006/math">
                    <m:r>
                      <a:rPr lang="en-US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𝒕</m:t>
                    </m:r>
                    <m:r>
                      <a:rPr lang="en-US" sz="1200" b="1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𝑷𝒉𝒐𝒃𝒐𝒔</m:t>
                    </m:r>
                  </m:oMath>
                </a14:m>
                <a:r>
                  <a:rPr lang="en-US" sz="1200" dirty="0"/>
                  <a:t> = 9.25 days</a:t>
                </a:r>
              </a:p>
              <a:p>
                <a:pPr algn="r"/>
                <a14:m>
                  <m:oMath xmlns:m="http://schemas.openxmlformats.org/officeDocument/2006/math">
                    <m:r>
                      <a:rPr lang="en-US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𝒕</m:t>
                    </m:r>
                    <m:r>
                      <a:rPr lang="en-US" sz="1200" b="1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𝑫𝒆𝒊𝒎𝒐𝒔</m:t>
                    </m:r>
                  </m:oMath>
                </a14:m>
                <a:r>
                  <a:rPr lang="en-US" sz="1200" dirty="0"/>
                  <a:t> = 3.63 days</a:t>
                </a:r>
              </a:p>
              <a:p>
                <a:pPr algn="r"/>
                <a:r>
                  <a:rPr lang="en-US" sz="1200" b="1" dirty="0"/>
                  <a:t>					</a:t>
                </a:r>
                <a:endParaRPr lang="en-US" sz="12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45704C6-D3CB-4486-98E9-60A1CAC1D7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177" y="4802001"/>
                <a:ext cx="3482192" cy="1569660"/>
              </a:xfrm>
              <a:prstGeom prst="rect">
                <a:avLst/>
              </a:prstGeom>
              <a:blipFill>
                <a:blip r:embed="rId9"/>
                <a:stretch>
                  <a:fillRect t="-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BE895B8-023C-4807-941F-95933F4BD3B7}"/>
                  </a:ext>
                </a:extLst>
              </p:cNvPr>
              <p:cNvSpPr txBox="1"/>
              <p:nvPr/>
            </p:nvSpPr>
            <p:spPr>
              <a:xfrm>
                <a:off x="5042906" y="6233628"/>
                <a:ext cx="3482192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/>
                  <a:t>3. </a:t>
                </a:r>
                <a:r>
                  <a:rPr lang="en-US" sz="1200" dirty="0"/>
                  <a:t>Phobos to Deimos, no stop at DST.  </a:t>
                </a:r>
                <a14:m>
                  <m:oMath xmlns:m="http://schemas.openxmlformats.org/officeDocument/2006/math">
                    <m:r>
                      <a:rPr lang="en-US" sz="1200" b="1" i="1">
                        <a:latin typeface="Cambria Math" panose="02040503050406030204" pitchFamily="18" charset="0"/>
                      </a:rPr>
                      <m:t>𝑱</m:t>
                    </m:r>
                  </m:oMath>
                </a14:m>
                <a:r>
                  <a:rPr lang="en-US" sz="1200" dirty="0"/>
                  <a:t> = 15,868</a:t>
                </a:r>
              </a:p>
              <a:p>
                <a:endParaRPr lang="en-US" sz="1200" dirty="0"/>
              </a:p>
              <a:p>
                <a:r>
                  <a:rPr lang="el-GR" sz="1200" b="1" dirty="0">
                    <a:ea typeface="Cambria Math" panose="02040503050406030204" pitchFamily="18" charset="0"/>
                  </a:rPr>
                  <a:t>Δ</a:t>
                </a:r>
                <a:r>
                  <a:rPr lang="en-US" sz="1200" b="1" dirty="0">
                    <a:ea typeface="Cambria Math" panose="02040503050406030204" pitchFamily="18" charset="0"/>
                  </a:rPr>
                  <a:t>V</a:t>
                </a:r>
                <a:r>
                  <a:rPr lang="en-US" sz="1200" dirty="0">
                    <a:ea typeface="Cambria Math" panose="02040503050406030204" pitchFamily="18" charset="0"/>
                  </a:rPr>
                  <a:t> = 2.20 km/s</a:t>
                </a:r>
              </a:p>
              <a:p>
                <a14:m>
                  <m:oMath xmlns:m="http://schemas.openxmlformats.org/officeDocument/2006/math">
                    <m:r>
                      <a:rPr lang="en-US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𝒎</m:t>
                    </m:r>
                    <m:r>
                      <a:rPr lang="en-US" sz="1200" b="1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𝑬𝑬𝑽</m:t>
                    </m:r>
                  </m:oMath>
                </a14:m>
                <a:r>
                  <a:rPr lang="en-US" sz="1200" dirty="0"/>
                  <a:t> = 8,854 kg</a:t>
                </a:r>
              </a:p>
              <a:p>
                <a14:m>
                  <m:oMath xmlns:m="http://schemas.openxmlformats.org/officeDocument/2006/math">
                    <m:r>
                      <a:rPr lang="en-US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𝒎</m:t>
                    </m:r>
                    <m:r>
                      <a:rPr lang="en-US" sz="1200" b="1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𝑫𝑺𝑻</m:t>
                    </m:r>
                  </m:oMath>
                </a14:m>
                <a:r>
                  <a:rPr lang="en-US" sz="1200" dirty="0"/>
                  <a:t> = 0 kg</a:t>
                </a:r>
              </a:p>
              <a:p>
                <a14:m>
                  <m:oMath xmlns:m="http://schemas.openxmlformats.org/officeDocument/2006/math">
                    <m:r>
                      <a:rPr lang="en-US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𝒕</m:t>
                    </m:r>
                    <m:r>
                      <a:rPr lang="en-US" sz="1200" b="1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𝑷𝒉𝒐𝒃𝒐𝒔</m:t>
                    </m:r>
                  </m:oMath>
                </a14:m>
                <a:r>
                  <a:rPr lang="en-US" sz="1200" dirty="0"/>
                  <a:t> = 10.52 days</a:t>
                </a:r>
              </a:p>
              <a:p>
                <a14:m>
                  <m:oMath xmlns:m="http://schemas.openxmlformats.org/officeDocument/2006/math">
                    <m:r>
                      <a:rPr lang="en-US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𝒕</m:t>
                    </m:r>
                    <m:r>
                      <a:rPr lang="en-US" sz="1200" b="1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𝑫𝒆𝒊𝒎𝒐𝒔</m:t>
                    </m:r>
                  </m:oMath>
                </a14:m>
                <a:r>
                  <a:rPr lang="en-US" sz="1200" dirty="0"/>
                  <a:t> = 9.35 days</a:t>
                </a:r>
              </a:p>
              <a:p>
                <a:r>
                  <a:rPr lang="en-US" sz="1200" b="1" dirty="0"/>
                  <a:t>					</a:t>
                </a:r>
                <a:endParaRPr lang="en-US" sz="12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BE895B8-023C-4807-941F-95933F4BD3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2906" y="6233628"/>
                <a:ext cx="3482192" cy="1569660"/>
              </a:xfrm>
              <a:prstGeom prst="rect">
                <a:avLst/>
              </a:prstGeom>
              <a:blipFill>
                <a:blip r:embed="rId10"/>
                <a:stretch>
                  <a:fillRect t="-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D3755C3-FC2F-4697-AC37-D72C7945B127}"/>
                  </a:ext>
                </a:extLst>
              </p:cNvPr>
              <p:cNvSpPr txBox="1"/>
              <p:nvPr/>
            </p:nvSpPr>
            <p:spPr>
              <a:xfrm>
                <a:off x="621177" y="7803288"/>
                <a:ext cx="3482192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200" b="1" dirty="0"/>
                  <a:t>4. </a:t>
                </a:r>
                <a:r>
                  <a:rPr lang="en-US" sz="1200" dirty="0"/>
                  <a:t>Phobos to Deimos, refuel at DST.  </a:t>
                </a:r>
                <a14:m>
                  <m:oMath xmlns:m="http://schemas.openxmlformats.org/officeDocument/2006/math">
                    <m:r>
                      <a:rPr lang="en-US" sz="1200" b="1" i="1">
                        <a:latin typeface="Cambria Math" panose="02040503050406030204" pitchFamily="18" charset="0"/>
                      </a:rPr>
                      <m:t>𝑱</m:t>
                    </m:r>
                  </m:oMath>
                </a14:m>
                <a:r>
                  <a:rPr lang="en-US" sz="1200" dirty="0"/>
                  <a:t> = 11,873</a:t>
                </a:r>
              </a:p>
              <a:p>
                <a:pPr algn="r"/>
                <a:endParaRPr lang="en-US" sz="1200" dirty="0"/>
              </a:p>
              <a:p>
                <a:pPr algn="r"/>
                <a:r>
                  <a:rPr lang="el-GR" sz="1200" b="1" dirty="0">
                    <a:ea typeface="Cambria Math" panose="02040503050406030204" pitchFamily="18" charset="0"/>
                  </a:rPr>
                  <a:t>Δ</a:t>
                </a:r>
                <a:r>
                  <a:rPr lang="en-US" sz="1200" b="1" dirty="0">
                    <a:ea typeface="Cambria Math" panose="02040503050406030204" pitchFamily="18" charset="0"/>
                  </a:rPr>
                  <a:t>V</a:t>
                </a:r>
                <a:r>
                  <a:rPr lang="en-US" sz="1200" dirty="0">
                    <a:ea typeface="Cambria Math" panose="02040503050406030204" pitchFamily="18" charset="0"/>
                  </a:rPr>
                  <a:t> = 1.74 km/s</a:t>
                </a:r>
              </a:p>
              <a:p>
                <a:pPr algn="r"/>
                <a14:m>
                  <m:oMath xmlns:m="http://schemas.openxmlformats.org/officeDocument/2006/math">
                    <m:r>
                      <a:rPr lang="en-US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𝒎</m:t>
                    </m:r>
                    <m:r>
                      <a:rPr lang="en-US" sz="1200" b="1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𝑬𝑬𝑽</m:t>
                    </m:r>
                  </m:oMath>
                </a14:m>
                <a:r>
                  <a:rPr lang="en-US" sz="1200" dirty="0"/>
                  <a:t> = 6,419 kg</a:t>
                </a:r>
              </a:p>
              <a:p>
                <a:pPr algn="r"/>
                <a14:m>
                  <m:oMath xmlns:m="http://schemas.openxmlformats.org/officeDocument/2006/math">
                    <m:r>
                      <a:rPr lang="en-US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𝒎</m:t>
                    </m:r>
                    <m:r>
                      <a:rPr lang="en-US" sz="1200" b="1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𝑫𝑺𝑻</m:t>
                    </m:r>
                  </m:oMath>
                </a14:m>
                <a:r>
                  <a:rPr lang="en-US" sz="1200" dirty="0"/>
                  <a:t> = 2851 kg</a:t>
                </a:r>
              </a:p>
              <a:p>
                <a:pPr algn="r"/>
                <a14:m>
                  <m:oMath xmlns:m="http://schemas.openxmlformats.org/officeDocument/2006/math">
                    <m:r>
                      <a:rPr lang="en-US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𝒕</m:t>
                    </m:r>
                    <m:r>
                      <a:rPr lang="en-US" sz="1200" b="1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𝑷𝒉𝒐𝒃𝒐𝒔</m:t>
                    </m:r>
                  </m:oMath>
                </a14:m>
                <a:r>
                  <a:rPr lang="en-US" sz="1200" dirty="0"/>
                  <a:t> = 9.24 days</a:t>
                </a:r>
              </a:p>
              <a:p>
                <a:pPr algn="r"/>
                <a14:m>
                  <m:oMath xmlns:m="http://schemas.openxmlformats.org/officeDocument/2006/math">
                    <m:r>
                      <a:rPr lang="en-US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𝒕</m:t>
                    </m:r>
                    <m:r>
                      <a:rPr lang="en-US" sz="1200" b="1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𝑫𝒆𝒊𝒎𝒐𝒔</m:t>
                    </m:r>
                  </m:oMath>
                </a14:m>
                <a:r>
                  <a:rPr lang="en-US" sz="1200" dirty="0"/>
                  <a:t> = 4.91 days</a:t>
                </a:r>
              </a:p>
              <a:p>
                <a:pPr algn="r"/>
                <a:r>
                  <a:rPr lang="en-US" sz="1200" b="1" dirty="0"/>
                  <a:t>					</a:t>
                </a:r>
                <a:endParaRPr lang="en-US" sz="1200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D3755C3-FC2F-4697-AC37-D72C7945B1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177" y="7803288"/>
                <a:ext cx="3482192" cy="156966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59575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265</TotalTime>
  <Words>414</Words>
  <Application>Microsoft Office PowerPoint</Application>
  <PresentationFormat>Custom</PresentationFormat>
  <Paragraphs>80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Delurgio, Nicholas P</dc:creator>
  <cp:lastModifiedBy>Delurgio, Nicholas P</cp:lastModifiedBy>
  <cp:revision>23</cp:revision>
  <dcterms:created xsi:type="dcterms:W3CDTF">2022-04-14T18:28:57Z</dcterms:created>
  <dcterms:modified xsi:type="dcterms:W3CDTF">2022-04-19T18:37:47Z</dcterms:modified>
</cp:coreProperties>
</file>