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7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080F-AEB7-4680-87C8-1B82857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" y="6422291"/>
            <a:ext cx="4778039" cy="1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BE7111-7666-41FA-AE6C-659EE0F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" y="3194310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EF510-577C-41DE-953F-2E8A979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57" y="7774337"/>
            <a:ext cx="4778039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101AA9-BEA6-4C91-BBCE-67A0F4C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1" y="4744799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/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Mission Logistics Optimization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sz="1600" b="1" dirty="0"/>
                  <a:t>Objective:</a:t>
                </a:r>
                <a:r>
                  <a:rPr lang="en-US" sz="1600" dirty="0"/>
                  <a:t> Find Trajectory that minimizes the cost function:</a:t>
                </a:r>
              </a:p>
              <a:p>
                <a:r>
                  <a:rPr lang="en-US" sz="1600" dirty="0"/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𝑬𝑬𝑽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𝑫𝑺𝑻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𝑷𝒉𝒐𝒃𝒐𝒔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𝑫𝒆𝒊𝒎𝒐𝒔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-25000" dirty="0">
                  <a:ea typeface="Cambria Math" panose="02040503050406030204" pitchFamily="18" charset="0"/>
                </a:endParaRP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- Rocket Eqn. used to convert </a:t>
                </a:r>
                <a:r>
                  <a:rPr lang="el-GR" sz="1600" b="0" dirty="0">
                    <a:ea typeface="Cambria Math" panose="02040503050406030204" pitchFamily="18" charset="0"/>
                  </a:rPr>
                  <a:t>Δ</a:t>
                </a:r>
                <a:r>
                  <a:rPr lang="en-US" sz="1600" b="0" dirty="0">
                    <a:ea typeface="Cambria Math" panose="02040503050406030204" pitchFamily="18" charset="0"/>
                  </a:rPr>
                  <a:t>V to mass.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- Four sample trajectories (not entire solution space) below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	- </a:t>
                </a:r>
                <a:r>
                  <a:rPr lang="en-US" sz="1600" b="1">
                    <a:ea typeface="Cambria Math" panose="02040503050406030204" pitchFamily="18" charset="0"/>
                  </a:rPr>
                  <a:t>Trajectory #2 </a:t>
                </a:r>
                <a:r>
                  <a:rPr lang="en-US" sz="1600" b="1" dirty="0">
                    <a:ea typeface="Cambria Math" panose="02040503050406030204" pitchFamily="18" charset="0"/>
                  </a:rPr>
                  <a:t>was selected for this mission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blipFill>
                <a:blip r:embed="rId6"/>
                <a:stretch>
                  <a:fillRect t="-1961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/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– Required propellant  capacity of the EEV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– Required propellant from the DST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– Science time on Phobos (days)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– Science time on Deimos (days)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blipFill>
                <a:blip r:embed="rId7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/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3. </a:t>
                </a:r>
                <a:r>
                  <a:rPr lang="en-US" sz="1200" dirty="0"/>
                  <a:t>Deimos to Phobos,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16,898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2.41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10,103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11.32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7.56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/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4. </a:t>
                </a:r>
                <a:r>
                  <a:rPr lang="en-US" sz="1200" dirty="0"/>
                  <a:t>Deimos to Phobos,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11,897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1.80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6,727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3,793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9.25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3.63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blipFill>
                <a:blip r:embed="rId9"/>
                <a:stretch>
                  <a:fillRect t="-389" r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/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</a:t>
                </a:r>
                <a:r>
                  <a:rPr lang="en-US" sz="1200" dirty="0"/>
                  <a:t>Phobos to Deimos,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15,868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2.20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8,854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10.52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9.35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blipFill>
                <a:blip r:embed="rId10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/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2. </a:t>
                </a:r>
                <a:r>
                  <a:rPr lang="en-US" sz="1200" dirty="0"/>
                  <a:t>Phobos to Deimos,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11,873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1.74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6,419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2851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9.24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4.91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blipFill>
                <a:blip r:embed="rId11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5EB0329-8B53-4817-8E1A-E7473FA7602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3" r="33735" b="16518"/>
          <a:stretch/>
        </p:blipFill>
        <p:spPr>
          <a:xfrm>
            <a:off x="11728802" y="2411672"/>
            <a:ext cx="3404668" cy="157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83E73-78DA-4285-97DF-6C159A7B6A0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3740" r="25511" b="8653"/>
          <a:stretch/>
        </p:blipFill>
        <p:spPr>
          <a:xfrm>
            <a:off x="8881408" y="4034493"/>
            <a:ext cx="3201501" cy="199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25C7A-D890-4A32-A577-1888C4C93F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5348" r="31545" b="8050"/>
          <a:stretch/>
        </p:blipFill>
        <p:spPr>
          <a:xfrm>
            <a:off x="12082909" y="4214148"/>
            <a:ext cx="2343705" cy="1715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11DDD-18EA-46D2-8E13-76D1FAC70B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r="34036" b="5348"/>
          <a:stretch/>
        </p:blipFill>
        <p:spPr>
          <a:xfrm>
            <a:off x="9081085" y="7162729"/>
            <a:ext cx="2988437" cy="1569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8F16D-A53A-4260-B30F-CCBF697D528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 t="3800" r="34244" b="20424"/>
          <a:stretch/>
        </p:blipFill>
        <p:spPr>
          <a:xfrm>
            <a:off x="12269200" y="7256728"/>
            <a:ext cx="2654423" cy="142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F81AC-7643-48C1-917B-F5F072094E9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4066" r="29493" b="5050"/>
          <a:stretch/>
        </p:blipFill>
        <p:spPr>
          <a:xfrm>
            <a:off x="12437727" y="282130"/>
            <a:ext cx="2399722" cy="2205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39F763-F97C-48A2-A2A0-D1DA332B67E7}"/>
              </a:ext>
            </a:extLst>
          </p:cNvPr>
          <p:cNvSpPr txBox="1"/>
          <p:nvPr/>
        </p:nvSpPr>
        <p:spPr>
          <a:xfrm>
            <a:off x="10033626" y="41298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Transfer Arc to Mars</a:t>
            </a:r>
            <a:endParaRPr lang="en-US" sz="1400" u="sng" dirty="0"/>
          </a:p>
          <a:p>
            <a:r>
              <a:rPr lang="en-US" sz="1400" dirty="0"/>
              <a:t>Launch Date: Oct 9, 2039</a:t>
            </a:r>
          </a:p>
          <a:p>
            <a:r>
              <a:rPr lang="en-US" sz="1400" dirty="0"/>
              <a:t>Transfer Time: 256 Days</a:t>
            </a:r>
          </a:p>
          <a:p>
            <a:r>
              <a:rPr lang="en-US" sz="1400" dirty="0"/>
              <a:t>ΔV: 4.13 km/s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89C9B-2000-4336-93E5-0B26E8CE92E2}"/>
              </a:ext>
            </a:extLst>
          </p:cNvPr>
          <p:cNvSpPr txBox="1"/>
          <p:nvPr/>
        </p:nvSpPr>
        <p:spPr>
          <a:xfrm>
            <a:off x="10033627" y="1881675"/>
            <a:ext cx="2628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Parking Orbit Insertion</a:t>
            </a:r>
            <a:endParaRPr lang="en-US" sz="1400" u="sng" dirty="0"/>
          </a:p>
          <a:p>
            <a:r>
              <a:rPr lang="en-US" sz="1400" dirty="0"/>
              <a:t>EEV Arrival Date: Jun 22, 2040</a:t>
            </a:r>
          </a:p>
          <a:p>
            <a:r>
              <a:rPr lang="en-US" sz="1400" dirty="0"/>
              <a:t>DST Arrival Date: Jun 27, 2040</a:t>
            </a:r>
          </a:p>
          <a:p>
            <a:r>
              <a:rPr lang="en-US" sz="1400" dirty="0"/>
              <a:t>ΔV: 0.90 km/s</a:t>
            </a:r>
          </a:p>
          <a:p>
            <a:endParaRPr lang="en-US" sz="1400" dirty="0"/>
          </a:p>
          <a:p>
            <a:r>
              <a:rPr lang="en-US" sz="1400" u="sng" dirty="0"/>
              <a:t>Parking Orbit Parameters</a:t>
            </a:r>
          </a:p>
          <a:p>
            <a:r>
              <a:rPr lang="en-US" sz="1400" dirty="0"/>
              <a:t>Period: 5.0 days</a:t>
            </a:r>
          </a:p>
          <a:p>
            <a:r>
              <a:rPr lang="en-US" sz="1400" dirty="0"/>
              <a:t>Eccentricity: 0.84</a:t>
            </a:r>
          </a:p>
          <a:p>
            <a:r>
              <a:rPr lang="en-US" sz="1400" dirty="0"/>
              <a:t>SMA: 59000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1EBC8-CDE0-4FFF-BE2E-F41FDD5DED81}"/>
              </a:ext>
            </a:extLst>
          </p:cNvPr>
          <p:cNvSpPr txBox="1"/>
          <p:nvPr/>
        </p:nvSpPr>
        <p:spPr>
          <a:xfrm>
            <a:off x="9464634" y="6134591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Transfer to Phobos</a:t>
            </a:r>
            <a:endParaRPr lang="en-US" sz="1400" u="sng" dirty="0"/>
          </a:p>
          <a:p>
            <a:r>
              <a:rPr lang="en-US" sz="1400" dirty="0"/>
              <a:t>Transfer Date: Jul 2, 2040</a:t>
            </a:r>
          </a:p>
          <a:p>
            <a:r>
              <a:rPr lang="en-US" sz="1400" dirty="0"/>
              <a:t>Time on Phobos: 9.2 days</a:t>
            </a:r>
          </a:p>
          <a:p>
            <a:r>
              <a:rPr lang="en-US" sz="1400" dirty="0"/>
              <a:t>ΔV: 0.83 km/s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51EA6-8D38-4A87-9457-D74C44C7B498}"/>
              </a:ext>
            </a:extLst>
          </p:cNvPr>
          <p:cNvSpPr txBox="1"/>
          <p:nvPr/>
        </p:nvSpPr>
        <p:spPr>
          <a:xfrm>
            <a:off x="12323459" y="6108306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Return to DST</a:t>
            </a:r>
            <a:endParaRPr lang="en-US" sz="1400" u="sng" dirty="0"/>
          </a:p>
          <a:p>
            <a:r>
              <a:rPr lang="en-US" sz="1400" dirty="0"/>
              <a:t>Transfer Date: Jul 12, 2040</a:t>
            </a:r>
          </a:p>
          <a:p>
            <a:r>
              <a:rPr lang="en-US" sz="1400" dirty="0"/>
              <a:t>Transfer Time: 11 hours</a:t>
            </a:r>
          </a:p>
          <a:p>
            <a:r>
              <a:rPr lang="en-US" sz="1400" dirty="0"/>
              <a:t>ΔV: 0.90 km/s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8CA22-6D08-42D1-B89E-1CC9A6DB119E}"/>
              </a:ext>
            </a:extLst>
          </p:cNvPr>
          <p:cNvSpPr txBox="1"/>
          <p:nvPr/>
        </p:nvSpPr>
        <p:spPr>
          <a:xfrm>
            <a:off x="9441265" y="8732389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5. Transfer to Deimos</a:t>
            </a:r>
            <a:endParaRPr lang="en-US" sz="1400" u="sng" dirty="0"/>
          </a:p>
          <a:p>
            <a:r>
              <a:rPr lang="en-US" sz="1400" dirty="0"/>
              <a:t>Transfer Date: Jul 15, 2040</a:t>
            </a:r>
          </a:p>
          <a:p>
            <a:r>
              <a:rPr lang="en-US" sz="1400" dirty="0"/>
              <a:t>Time on Deimos: 4.9 days</a:t>
            </a:r>
          </a:p>
          <a:p>
            <a:r>
              <a:rPr lang="en-US" sz="1400" dirty="0"/>
              <a:t>ΔV: 0.59 km/s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D13F-D59C-4FC1-9F55-955F220AFF85}"/>
              </a:ext>
            </a:extLst>
          </p:cNvPr>
          <p:cNvSpPr txBox="1"/>
          <p:nvPr/>
        </p:nvSpPr>
        <p:spPr>
          <a:xfrm>
            <a:off x="12269199" y="873132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6. Return to DST</a:t>
            </a:r>
            <a:endParaRPr lang="en-US" sz="1400" u="sng" dirty="0"/>
          </a:p>
          <a:p>
            <a:r>
              <a:rPr lang="en-US" sz="1400" dirty="0"/>
              <a:t>Transfer Date: Jul 26, 2040</a:t>
            </a:r>
          </a:p>
          <a:p>
            <a:r>
              <a:rPr lang="en-US" sz="1400" dirty="0"/>
              <a:t>Transfer Time: 4 days</a:t>
            </a:r>
          </a:p>
          <a:p>
            <a:r>
              <a:rPr lang="en-US" sz="1400" dirty="0"/>
              <a:t>ΔV: 0.63 km/s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7426E03-40BE-4C60-9ABE-A06CD85D8B68}"/>
              </a:ext>
            </a:extLst>
          </p:cNvPr>
          <p:cNvSpPr/>
          <p:nvPr/>
        </p:nvSpPr>
        <p:spPr>
          <a:xfrm>
            <a:off x="8785063" y="97971"/>
            <a:ext cx="626575" cy="9862457"/>
          </a:xfrm>
          <a:prstGeom prst="leftBrace">
            <a:avLst>
              <a:gd name="adj1" fmla="val 74901"/>
              <a:gd name="adj2" fmla="val 55131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FD177CAB-5F99-4490-9CB4-85DD9B9C1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0"/>
          <a:stretch/>
        </p:blipFill>
        <p:spPr bwMode="auto">
          <a:xfrm>
            <a:off x="5765036" y="2468378"/>
            <a:ext cx="1543907" cy="14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D90E22D6-1C4C-4DBA-8B33-C389D6387842}"/>
              </a:ext>
            </a:extLst>
          </p:cNvPr>
          <p:cNvSpPr/>
          <p:nvPr/>
        </p:nvSpPr>
        <p:spPr>
          <a:xfrm flipH="1">
            <a:off x="12737828" y="0"/>
            <a:ext cx="2405305" cy="10058400"/>
          </a:xfrm>
          <a:prstGeom prst="arc">
            <a:avLst>
              <a:gd name="adj1" fmla="val 16200000"/>
              <a:gd name="adj2" fmla="val 540509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C544E0E-7290-44B4-8734-2E079089E9D5}"/>
              </a:ext>
            </a:extLst>
          </p:cNvPr>
          <p:cNvSpPr/>
          <p:nvPr/>
        </p:nvSpPr>
        <p:spPr>
          <a:xfrm flipH="1">
            <a:off x="11174866" y="0"/>
            <a:ext cx="2405305" cy="10058400"/>
          </a:xfrm>
          <a:prstGeom prst="arc">
            <a:avLst>
              <a:gd name="adj1" fmla="val 16200000"/>
              <a:gd name="adj2" fmla="val 540509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91D4EE4-B4BB-4807-8E4E-A6E8FA788B13}"/>
              </a:ext>
            </a:extLst>
          </p:cNvPr>
          <p:cNvSpPr/>
          <p:nvPr/>
        </p:nvSpPr>
        <p:spPr>
          <a:xfrm flipH="1">
            <a:off x="8541487" y="0"/>
            <a:ext cx="2405305" cy="10058400"/>
          </a:xfrm>
          <a:prstGeom prst="arc">
            <a:avLst>
              <a:gd name="adj1" fmla="val 16200000"/>
              <a:gd name="adj2" fmla="val 540509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7842C3-D6C5-4582-8D30-37719E6639EB}"/>
              </a:ext>
            </a:extLst>
          </p:cNvPr>
          <p:cNvSpPr/>
          <p:nvPr/>
        </p:nvSpPr>
        <p:spPr>
          <a:xfrm>
            <a:off x="7898279" y="4617730"/>
            <a:ext cx="1214437" cy="112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BD04948-1248-48CD-ABC2-01606318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83" y="10165780"/>
            <a:ext cx="1529008" cy="15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9024AB1-6167-4280-B9D5-58D627B3D07F}"/>
              </a:ext>
            </a:extLst>
          </p:cNvPr>
          <p:cNvSpPr/>
          <p:nvPr/>
        </p:nvSpPr>
        <p:spPr>
          <a:xfrm>
            <a:off x="13929254" y="6951867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6E3F656-DC77-4CDA-AFFA-DEB39D75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90" y="10327090"/>
            <a:ext cx="1466197" cy="12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08CBB7-B56A-40DD-BC3C-EAF3D4A985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5" t="20305" r="32221" b="19067"/>
          <a:stretch/>
        </p:blipFill>
        <p:spPr>
          <a:xfrm>
            <a:off x="10284053" y="2069620"/>
            <a:ext cx="2339738" cy="1800301"/>
          </a:xfrm>
          <a:prstGeom prst="rect">
            <a:avLst/>
          </a:prstGeom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9F94A80A-0562-4C2C-BED5-94901FBC9112}"/>
              </a:ext>
            </a:extLst>
          </p:cNvPr>
          <p:cNvSpPr/>
          <p:nvPr/>
        </p:nvSpPr>
        <p:spPr>
          <a:xfrm flipH="1" flipV="1">
            <a:off x="7097894" y="2240042"/>
            <a:ext cx="4076971" cy="2714714"/>
          </a:xfrm>
          <a:prstGeom prst="arc">
            <a:avLst>
              <a:gd name="adj1" fmla="val 11157885"/>
              <a:gd name="adj2" fmla="val 16191022"/>
            </a:avLst>
          </a:prstGeom>
          <a:ln w="25400">
            <a:solidFill>
              <a:schemeClr val="accent1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20642FE9-C4E4-48EF-B651-F3E9A7FC4D19}"/>
              </a:ext>
            </a:extLst>
          </p:cNvPr>
          <p:cNvSpPr/>
          <p:nvPr/>
        </p:nvSpPr>
        <p:spPr>
          <a:xfrm>
            <a:off x="9898102" y="4245178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2920A2B9-DD1A-41BD-91FF-80B1B4C874FD}"/>
              </a:ext>
            </a:extLst>
          </p:cNvPr>
          <p:cNvSpPr/>
          <p:nvPr/>
        </p:nvSpPr>
        <p:spPr>
          <a:xfrm>
            <a:off x="8637531" y="2905522"/>
            <a:ext cx="3572225" cy="3696764"/>
          </a:xfrm>
          <a:prstGeom prst="arc">
            <a:avLst>
              <a:gd name="adj1" fmla="val 11157885"/>
              <a:gd name="adj2" fmla="val 16191022"/>
            </a:avLst>
          </a:prstGeom>
          <a:ln w="25400">
            <a:solidFill>
              <a:schemeClr val="accent1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B8A8ACB7-7CF4-40BB-8053-97FDC338FA62}"/>
              </a:ext>
            </a:extLst>
          </p:cNvPr>
          <p:cNvSpPr/>
          <p:nvPr/>
        </p:nvSpPr>
        <p:spPr>
          <a:xfrm>
            <a:off x="9010054" y="2925102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A69866-04E6-47FC-9DCB-8F95DE7277BD}"/>
              </a:ext>
            </a:extLst>
          </p:cNvPr>
          <p:cNvSpPr/>
          <p:nvPr/>
        </p:nvSpPr>
        <p:spPr>
          <a:xfrm>
            <a:off x="5559025" y="5103644"/>
            <a:ext cx="7024171" cy="2420355"/>
          </a:xfrm>
          <a:prstGeom prst="arc">
            <a:avLst>
              <a:gd name="adj1" fmla="val 16268878"/>
              <a:gd name="adj2" fmla="val 21169555"/>
            </a:avLst>
          </a:prstGeom>
          <a:ln w="25400">
            <a:solidFill>
              <a:schemeClr val="accent1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B34581A-2031-4336-B0D8-1817AB9A5796}"/>
              </a:ext>
            </a:extLst>
          </p:cNvPr>
          <p:cNvSpPr/>
          <p:nvPr/>
        </p:nvSpPr>
        <p:spPr>
          <a:xfrm>
            <a:off x="11338695" y="5120690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D7C00D1-D0BE-44D0-9715-9CFFC3B7EB74}"/>
              </a:ext>
            </a:extLst>
          </p:cNvPr>
          <p:cNvSpPr/>
          <p:nvPr/>
        </p:nvSpPr>
        <p:spPr>
          <a:xfrm>
            <a:off x="11982188" y="1363045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5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BD41071C-508A-4542-B35D-ABB8C4EF2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08"/>
          <a:stretch/>
        </p:blipFill>
        <p:spPr bwMode="auto">
          <a:xfrm>
            <a:off x="13304374" y="1725169"/>
            <a:ext cx="2240426" cy="61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097410-DA20-4D63-9BC7-7E88BC7B66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7" t="21327" r="31198" b="19192"/>
          <a:stretch/>
        </p:blipFill>
        <p:spPr>
          <a:xfrm>
            <a:off x="11410906" y="5929091"/>
            <a:ext cx="2374896" cy="1876376"/>
          </a:xfrm>
          <a:prstGeom prst="rect">
            <a:avLst/>
          </a:prstGeom>
        </p:spPr>
      </p:pic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8E193763-F6C6-409C-A363-868FC306A788}"/>
              </a:ext>
            </a:extLst>
          </p:cNvPr>
          <p:cNvSpPr/>
          <p:nvPr/>
        </p:nvSpPr>
        <p:spPr>
          <a:xfrm>
            <a:off x="13781586" y="6951867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D37A30-5032-4A86-B664-E7D481F4C5CD}"/>
              </a:ext>
            </a:extLst>
          </p:cNvPr>
          <p:cNvSpPr txBox="1"/>
          <p:nvPr/>
        </p:nvSpPr>
        <p:spPr>
          <a:xfrm>
            <a:off x="8907798" y="1467115"/>
            <a:ext cx="26384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Landing Sites:</a:t>
            </a:r>
          </a:p>
          <a:p>
            <a:r>
              <a:rPr lang="en-US" sz="1300" dirty="0"/>
              <a:t>1) Swift Crafter (12.5</a:t>
            </a:r>
            <a:r>
              <a:rPr lang="en-US" sz="1300" baseline="30000" dirty="0"/>
              <a:t>o </a:t>
            </a:r>
            <a:r>
              <a:rPr lang="en-US" sz="1300" dirty="0"/>
              <a:t>N 1.8</a:t>
            </a:r>
            <a:r>
              <a:rPr lang="en-US" sz="1300" baseline="30000" dirty="0"/>
              <a:t>o </a:t>
            </a:r>
            <a:r>
              <a:rPr lang="en-US" sz="1300" dirty="0"/>
              <a:t>E)</a:t>
            </a:r>
          </a:p>
          <a:p>
            <a:r>
              <a:rPr lang="en-US" sz="1300" dirty="0"/>
              <a:t>2) Voltaire Crater (22.0</a:t>
            </a:r>
            <a:r>
              <a:rPr lang="en-US" sz="1300" baseline="30000" dirty="0"/>
              <a:t>o </a:t>
            </a:r>
            <a:r>
              <a:rPr lang="en-US" sz="1300" dirty="0"/>
              <a:t>N 3.5</a:t>
            </a:r>
            <a:r>
              <a:rPr lang="en-US" sz="1300" baseline="30000" dirty="0"/>
              <a:t>o </a:t>
            </a:r>
            <a:r>
              <a:rPr lang="en-US" sz="1300" dirty="0"/>
              <a:t>W)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15C592-5328-43E8-8919-916A966411F7}"/>
              </a:ext>
            </a:extLst>
          </p:cNvPr>
          <p:cNvSpPr txBox="1"/>
          <p:nvPr/>
        </p:nvSpPr>
        <p:spPr>
          <a:xfrm>
            <a:off x="13222205" y="7805467"/>
            <a:ext cx="26384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Landing Sites:</a:t>
            </a:r>
          </a:p>
          <a:p>
            <a:r>
              <a:rPr lang="en-US" sz="1300" dirty="0"/>
              <a:t>1) Stickney Crafter (1</a:t>
            </a:r>
            <a:r>
              <a:rPr lang="en-US" sz="1300" baseline="30000" dirty="0"/>
              <a:t>o </a:t>
            </a:r>
            <a:r>
              <a:rPr lang="en-US" sz="1300" dirty="0"/>
              <a:t>N 49</a:t>
            </a:r>
            <a:r>
              <a:rPr lang="en-US" sz="1300" baseline="30000" dirty="0"/>
              <a:t>o </a:t>
            </a:r>
            <a:r>
              <a:rPr lang="en-US" sz="1300" dirty="0"/>
              <a:t>W)</a:t>
            </a:r>
          </a:p>
          <a:p>
            <a:r>
              <a:rPr lang="en-US" sz="1300" dirty="0"/>
              <a:t>2) </a:t>
            </a:r>
            <a:r>
              <a:rPr lang="en-US" sz="1300" dirty="0" err="1"/>
              <a:t>Clustril</a:t>
            </a:r>
            <a:r>
              <a:rPr lang="en-US" sz="1300" dirty="0"/>
              <a:t> Crater (60</a:t>
            </a:r>
            <a:r>
              <a:rPr lang="en-US" sz="1300" baseline="30000" dirty="0"/>
              <a:t>o </a:t>
            </a:r>
            <a:r>
              <a:rPr lang="en-US" sz="1300" dirty="0"/>
              <a:t>N 91</a:t>
            </a:r>
            <a:r>
              <a:rPr lang="en-US" sz="1300" baseline="30000" dirty="0"/>
              <a:t>o </a:t>
            </a:r>
            <a:r>
              <a:rPr lang="en-US" sz="1300" dirty="0"/>
              <a:t>W)</a:t>
            </a:r>
          </a:p>
          <a:p>
            <a:r>
              <a:rPr lang="en-US" sz="1300" dirty="0"/>
              <a:t>3) </a:t>
            </a:r>
            <a:r>
              <a:rPr lang="en-US" sz="1300" dirty="0" err="1"/>
              <a:t>Flimnap</a:t>
            </a:r>
            <a:r>
              <a:rPr lang="en-US" sz="1300" dirty="0"/>
              <a:t> Crater (60</a:t>
            </a:r>
            <a:r>
              <a:rPr lang="en-US" sz="1300" baseline="30000" dirty="0"/>
              <a:t>o </a:t>
            </a:r>
            <a:r>
              <a:rPr lang="en-US" sz="1300" dirty="0"/>
              <a:t>N 10</a:t>
            </a:r>
            <a:r>
              <a:rPr lang="en-US" sz="1300" baseline="30000" dirty="0"/>
              <a:t>o </a:t>
            </a:r>
            <a:r>
              <a:rPr lang="en-US" sz="1300" dirty="0"/>
              <a:t>E)</a:t>
            </a:r>
          </a:p>
          <a:p>
            <a:r>
              <a:rPr lang="en-US" sz="1300" dirty="0"/>
              <a:t>4) Gulliver Crater (81</a:t>
            </a:r>
            <a:r>
              <a:rPr lang="en-US" sz="1300" baseline="30000" dirty="0"/>
              <a:t>o </a:t>
            </a:r>
            <a:r>
              <a:rPr lang="en-US" sz="1300" dirty="0"/>
              <a:t>N 165</a:t>
            </a:r>
            <a:r>
              <a:rPr lang="en-US" sz="1300" baseline="30000" dirty="0"/>
              <a:t>o </a:t>
            </a:r>
            <a:r>
              <a:rPr lang="en-US" sz="1300" dirty="0"/>
              <a:t>E)</a:t>
            </a:r>
          </a:p>
          <a:p>
            <a:endParaRPr lang="en-US" sz="13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5D3FB17-C281-4FBB-855B-692517CAA32A}"/>
              </a:ext>
            </a:extLst>
          </p:cNvPr>
          <p:cNvSpPr/>
          <p:nvPr/>
        </p:nvSpPr>
        <p:spPr>
          <a:xfrm flipH="1" flipV="1">
            <a:off x="8541486" y="4049433"/>
            <a:ext cx="6363233" cy="3047888"/>
          </a:xfrm>
          <a:prstGeom prst="arc">
            <a:avLst>
              <a:gd name="adj1" fmla="val 16723215"/>
              <a:gd name="adj2" fmla="val 0"/>
            </a:avLst>
          </a:prstGeom>
          <a:ln w="25400">
            <a:solidFill>
              <a:schemeClr val="accent1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37F6161-1FE8-4A05-A5B4-F3AC8D02A0A4}"/>
              </a:ext>
            </a:extLst>
          </p:cNvPr>
          <p:cNvSpPr/>
          <p:nvPr/>
        </p:nvSpPr>
        <p:spPr>
          <a:xfrm>
            <a:off x="9577489" y="6453075"/>
            <a:ext cx="805433" cy="78090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00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668</Words>
  <Application>Microsoft Office PowerPoint</Application>
  <PresentationFormat>Custom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49</cp:revision>
  <dcterms:created xsi:type="dcterms:W3CDTF">2022-04-14T18:28:57Z</dcterms:created>
  <dcterms:modified xsi:type="dcterms:W3CDTF">2022-04-21T18:51:06Z</dcterms:modified>
</cp:coreProperties>
</file>