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82" d="100"/>
          <a:sy n="82" d="100"/>
        </p:scale>
        <p:origin x="109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F704B-DEA5-433D-A08F-A052A8B1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541029"/>
            <a:ext cx="5476346" cy="299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7B831-5B25-40D9-832D-B6A6E327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7068311"/>
            <a:ext cx="5476346" cy="299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578B4-746C-4A19-BD77-DCE979E125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3804670"/>
            <a:ext cx="5476346" cy="299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80F21-A08E-41AD-A90A-241BFEDF85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208007" y="7068311"/>
            <a:ext cx="5476346" cy="299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3A73E-D3D1-461A-95AE-1796810A5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3804670"/>
            <a:ext cx="5476346" cy="299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81876-6226-49C6-AABA-241C5C6D7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450"/>
                    </a14:imgEffect>
                    <a14:imgEffect>
                      <a14:saturation sat="158000"/>
                    </a14:imgEffect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6835" r="17855" b="5159"/>
          <a:stretch/>
        </p:blipFill>
        <p:spPr>
          <a:xfrm>
            <a:off x="1815419" y="541028"/>
            <a:ext cx="5476346" cy="2990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78A35-873D-404B-B829-768EDF57BDE9}"/>
              </a:ext>
            </a:extLst>
          </p:cNvPr>
          <p:cNvSpPr txBox="1"/>
          <p:nvPr/>
        </p:nvSpPr>
        <p:spPr>
          <a:xfrm>
            <a:off x="7560029" y="3804670"/>
            <a:ext cx="1600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0C36A-105F-4F3B-B973-68FD33323DA3}"/>
              </a:ext>
            </a:extLst>
          </p:cNvPr>
          <p:cNvSpPr txBox="1"/>
          <p:nvPr/>
        </p:nvSpPr>
        <p:spPr>
          <a:xfrm>
            <a:off x="7560029" y="542560"/>
            <a:ext cx="4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2. Mars Orbital Insertion / Parking Orbit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EEV Arrival Date: Jun 22,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DST Arrival Date: Jun 27,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Parking Orbit Parameters: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Period: 5.0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Eccentricity: 0.84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SMA: 59000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C14CB-A4F0-4286-A0B0-33C904956EF9}"/>
              </a:ext>
            </a:extLst>
          </p:cNvPr>
          <p:cNvSpPr txBox="1"/>
          <p:nvPr/>
        </p:nvSpPr>
        <p:spPr>
          <a:xfrm>
            <a:off x="7560029" y="3804670"/>
            <a:ext cx="2500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4.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12,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11 hrs.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08E58-47BF-4DBA-A437-EA57CBDEBF05}"/>
              </a:ext>
            </a:extLst>
          </p:cNvPr>
          <p:cNvSpPr txBox="1"/>
          <p:nvPr/>
        </p:nvSpPr>
        <p:spPr>
          <a:xfrm>
            <a:off x="7560029" y="7068311"/>
            <a:ext cx="25806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6.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26,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4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 0.63 km/s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53D2D-83BA-4B62-AE95-91ADBA2020F5}"/>
              </a:ext>
            </a:extLst>
          </p:cNvPr>
          <p:cNvSpPr txBox="1"/>
          <p:nvPr/>
        </p:nvSpPr>
        <p:spPr>
          <a:xfrm>
            <a:off x="519482" y="541028"/>
            <a:ext cx="30101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1. EEV Transfer Arc to Mars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Launch Date: Oct 9, 2039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256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4.13 km/s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26442-6D1F-4E2E-8456-BE3651D3B63E}"/>
              </a:ext>
            </a:extLst>
          </p:cNvPr>
          <p:cNvSpPr txBox="1"/>
          <p:nvPr/>
        </p:nvSpPr>
        <p:spPr>
          <a:xfrm>
            <a:off x="519483" y="3804670"/>
            <a:ext cx="2402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3. Transfer to Phobos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Phobos: 9.2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0.83 km/s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C94CE-8587-4E78-9DA9-28ABF59BA3E1}"/>
              </a:ext>
            </a:extLst>
          </p:cNvPr>
          <p:cNvSpPr txBox="1"/>
          <p:nvPr/>
        </p:nvSpPr>
        <p:spPr>
          <a:xfrm>
            <a:off x="569775" y="7068311"/>
            <a:ext cx="24020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5. Transfer to Deimos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15,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Deimos: 4.9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0.59 km/s</a:t>
            </a:r>
          </a:p>
        </p:txBody>
      </p:sp>
    </p:spTree>
    <p:extLst>
      <p:ext uri="{BB962C8B-B14F-4D97-AF65-F5344CB8AC3E}">
        <p14:creationId xmlns:p14="http://schemas.microsoft.com/office/powerpoint/2010/main" val="14016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F6080F-AEB7-4680-87C8-1B828571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7" y="6422291"/>
            <a:ext cx="4778039" cy="14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BE7111-7666-41FA-AE6C-659EE0FB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1" y="3194310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9EF510-577C-41DE-953F-2E8A979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57" y="7774337"/>
            <a:ext cx="4778039" cy="17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101AA9-BEA6-4C91-BBCE-67A0F4C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1" y="4744799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/>
              <p:nvPr/>
            </p:nvSpPr>
            <p:spPr>
              <a:xfrm>
                <a:off x="0" y="774385"/>
                <a:ext cx="8206740" cy="248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Mission Logistics Optimization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sz="1600" b="1" dirty="0"/>
                  <a:t>Objective:</a:t>
                </a:r>
                <a:r>
                  <a:rPr lang="en-US" sz="1600" dirty="0"/>
                  <a:t> Find Trajectory that minimizes the cost function:</a:t>
                </a:r>
              </a:p>
              <a:p>
                <a:r>
                  <a:rPr lang="en-US" sz="1600" dirty="0"/>
                  <a:t>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𝑬𝑬𝑽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𝑫𝑺𝑻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𝑷𝒉𝒐𝒃𝒐𝒔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𝑫𝒆𝒊𝒎𝒐𝒔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baseline="-25000" dirty="0">
                  <a:ea typeface="Cambria Math" panose="02040503050406030204" pitchFamily="18" charset="0"/>
                </a:endParaRP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- Rocket Eqn. used to convert </a:t>
                </a:r>
                <a:r>
                  <a:rPr lang="el-GR" sz="1600" b="0" dirty="0">
                    <a:ea typeface="Cambria Math" panose="02040503050406030204" pitchFamily="18" charset="0"/>
                  </a:rPr>
                  <a:t>Δ</a:t>
                </a:r>
                <a:r>
                  <a:rPr lang="en-US" sz="1600" b="0" dirty="0">
                    <a:ea typeface="Cambria Math" panose="02040503050406030204" pitchFamily="18" charset="0"/>
                  </a:rPr>
                  <a:t>V to mass.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</a:rPr>
                  <a:t>	- Four sample trajectories (not entire solution space) below</a:t>
                </a: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	- </a:t>
                </a:r>
                <a:r>
                  <a:rPr lang="en-US" sz="1600" b="1" dirty="0">
                    <a:ea typeface="Cambria Math" panose="02040503050406030204" pitchFamily="18" charset="0"/>
                  </a:rPr>
                  <a:t>Trajectory #4 was selected for this mission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4385"/>
                <a:ext cx="8206740" cy="2487348"/>
              </a:xfrm>
              <a:prstGeom prst="rect">
                <a:avLst/>
              </a:prstGeom>
              <a:blipFill>
                <a:blip r:embed="rId6"/>
                <a:stretch>
                  <a:fillRect t="-1961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/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– Required propellant  capacity of the EEV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– Required propellant from the DST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– Science time on Phobos (days)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– Science time on Deimos (days)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blipFill>
                <a:blip r:embed="rId7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/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3. </a:t>
                </a:r>
                <a:r>
                  <a:rPr lang="en-US" sz="1200" dirty="0"/>
                  <a:t>Deimos to Phobos,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16,898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2.41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10,103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11.32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7.56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/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4. </a:t>
                </a:r>
                <a:r>
                  <a:rPr lang="en-US" sz="1200" dirty="0"/>
                  <a:t>Deimos to Phobos,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11,897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1.80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6,727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3,793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9.25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3.63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blipFill>
                <a:blip r:embed="rId9"/>
                <a:stretch>
                  <a:fillRect t="-389" r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/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1. </a:t>
                </a:r>
                <a:r>
                  <a:rPr lang="en-US" sz="1200" dirty="0"/>
                  <a:t>Phobos to Deimos,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15,868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2.20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8,854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10.52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9.35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blipFill>
                <a:blip r:embed="rId10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/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2. </a:t>
                </a:r>
                <a:r>
                  <a:rPr lang="en-US" sz="1200" dirty="0"/>
                  <a:t>Phobos to Deimos,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11,873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1.74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6,419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2851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9.24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4.91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blipFill>
                <a:blip r:embed="rId11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5EB0329-8B53-4817-8E1A-E7473FA7602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3" r="33735" b="16518"/>
          <a:stretch/>
        </p:blipFill>
        <p:spPr>
          <a:xfrm>
            <a:off x="11728802" y="2411672"/>
            <a:ext cx="3404668" cy="157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83E73-78DA-4285-97DF-6C159A7B6A0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3740" r="25511" b="8653"/>
          <a:stretch/>
        </p:blipFill>
        <p:spPr>
          <a:xfrm>
            <a:off x="8881408" y="4034493"/>
            <a:ext cx="3201501" cy="199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25C7A-D890-4A32-A577-1888C4C93F5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5348" r="31545" b="8050"/>
          <a:stretch/>
        </p:blipFill>
        <p:spPr>
          <a:xfrm>
            <a:off x="12082909" y="4214148"/>
            <a:ext cx="2343705" cy="1715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11DDD-18EA-46D2-8E13-76D1FAC70BB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r="34036" b="5348"/>
          <a:stretch/>
        </p:blipFill>
        <p:spPr>
          <a:xfrm>
            <a:off x="9081085" y="7162729"/>
            <a:ext cx="2988437" cy="1569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8F16D-A53A-4260-B30F-CCBF697D528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" t="3800" r="34244" b="20424"/>
          <a:stretch/>
        </p:blipFill>
        <p:spPr>
          <a:xfrm>
            <a:off x="12269200" y="7256728"/>
            <a:ext cx="2654423" cy="1420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3F81AC-7643-48C1-917B-F5F072094E9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4066" r="29493" b="5050"/>
          <a:stretch/>
        </p:blipFill>
        <p:spPr>
          <a:xfrm>
            <a:off x="12437727" y="282130"/>
            <a:ext cx="2399722" cy="22054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39F763-F97C-48A2-A2A0-D1DA332B67E7}"/>
              </a:ext>
            </a:extLst>
          </p:cNvPr>
          <p:cNvSpPr txBox="1"/>
          <p:nvPr/>
        </p:nvSpPr>
        <p:spPr>
          <a:xfrm>
            <a:off x="10033626" y="41298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Transfer Arc to Mars</a:t>
            </a:r>
            <a:endParaRPr lang="en-US" sz="1400" u="sng" dirty="0"/>
          </a:p>
          <a:p>
            <a:r>
              <a:rPr lang="en-US" sz="1400" dirty="0"/>
              <a:t>Launch Date: Oct 9, 2039</a:t>
            </a:r>
          </a:p>
          <a:p>
            <a:r>
              <a:rPr lang="en-US" sz="1400" dirty="0"/>
              <a:t>Transfer Time: 256 Days</a:t>
            </a:r>
          </a:p>
          <a:p>
            <a:r>
              <a:rPr lang="en-US" sz="1400" dirty="0"/>
              <a:t>ΔV: 4.13 km/s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89C9B-2000-4336-93E5-0B26E8CE92E2}"/>
              </a:ext>
            </a:extLst>
          </p:cNvPr>
          <p:cNvSpPr txBox="1"/>
          <p:nvPr/>
        </p:nvSpPr>
        <p:spPr>
          <a:xfrm>
            <a:off x="10033627" y="1881675"/>
            <a:ext cx="26282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Parking Orbit Insertion</a:t>
            </a:r>
            <a:endParaRPr lang="en-US" sz="1400" u="sng" dirty="0"/>
          </a:p>
          <a:p>
            <a:r>
              <a:rPr lang="en-US" sz="1400" dirty="0"/>
              <a:t>EEV Arrival Date: Jun 22, 2040</a:t>
            </a:r>
          </a:p>
          <a:p>
            <a:r>
              <a:rPr lang="en-US" sz="1400" dirty="0"/>
              <a:t>DST Arrival Date: Jun 27, 2040</a:t>
            </a:r>
          </a:p>
          <a:p>
            <a:r>
              <a:rPr lang="en-US" sz="1400" dirty="0"/>
              <a:t>ΔV: 0.90 km/s</a:t>
            </a:r>
          </a:p>
          <a:p>
            <a:endParaRPr lang="en-US" sz="1400" dirty="0"/>
          </a:p>
          <a:p>
            <a:r>
              <a:rPr lang="en-US" sz="1400" u="sng" dirty="0"/>
              <a:t>Parking Orbit Parameters</a:t>
            </a:r>
          </a:p>
          <a:p>
            <a:r>
              <a:rPr lang="en-US" sz="1400" dirty="0"/>
              <a:t>Period: 5.0 days</a:t>
            </a:r>
          </a:p>
          <a:p>
            <a:r>
              <a:rPr lang="en-US" sz="1400" dirty="0"/>
              <a:t>Eccentricity: 0.84</a:t>
            </a:r>
          </a:p>
          <a:p>
            <a:r>
              <a:rPr lang="en-US" sz="1400" dirty="0"/>
              <a:t>SMA: 59000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B1EBC8-CDE0-4FFF-BE2E-F41FDD5DED81}"/>
              </a:ext>
            </a:extLst>
          </p:cNvPr>
          <p:cNvSpPr txBox="1"/>
          <p:nvPr/>
        </p:nvSpPr>
        <p:spPr>
          <a:xfrm>
            <a:off x="9464634" y="6134591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3. Transfer to Phobos</a:t>
            </a:r>
            <a:endParaRPr lang="en-US" sz="1400" u="sng" dirty="0"/>
          </a:p>
          <a:p>
            <a:r>
              <a:rPr lang="en-US" sz="1400" dirty="0"/>
              <a:t>Transfer Date: Jul 2, 2040</a:t>
            </a:r>
          </a:p>
          <a:p>
            <a:r>
              <a:rPr lang="en-US" sz="1400" dirty="0"/>
              <a:t>Time on Phobos: 9.2 days</a:t>
            </a:r>
          </a:p>
          <a:p>
            <a:r>
              <a:rPr lang="en-US" sz="1400" dirty="0"/>
              <a:t>ΔV: 0.83 km/s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51EA6-8D38-4A87-9457-D74C44C7B498}"/>
              </a:ext>
            </a:extLst>
          </p:cNvPr>
          <p:cNvSpPr txBox="1"/>
          <p:nvPr/>
        </p:nvSpPr>
        <p:spPr>
          <a:xfrm>
            <a:off x="12323459" y="6108306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4. Return to DST</a:t>
            </a:r>
            <a:endParaRPr lang="en-US" sz="1400" u="sng" dirty="0"/>
          </a:p>
          <a:p>
            <a:r>
              <a:rPr lang="en-US" sz="1400" dirty="0"/>
              <a:t>Transfer Date: Jul 12, 2040</a:t>
            </a:r>
          </a:p>
          <a:p>
            <a:r>
              <a:rPr lang="en-US" sz="1400" dirty="0"/>
              <a:t>Transfer Time: 11 hours</a:t>
            </a:r>
          </a:p>
          <a:p>
            <a:r>
              <a:rPr lang="en-US" sz="1400" dirty="0"/>
              <a:t>ΔV: 0.90 km/s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8CA22-6D08-42D1-B89E-1CC9A6DB119E}"/>
              </a:ext>
            </a:extLst>
          </p:cNvPr>
          <p:cNvSpPr txBox="1"/>
          <p:nvPr/>
        </p:nvSpPr>
        <p:spPr>
          <a:xfrm>
            <a:off x="9441265" y="8732389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5. Transfer to Deimos</a:t>
            </a:r>
            <a:endParaRPr lang="en-US" sz="1400" u="sng" dirty="0"/>
          </a:p>
          <a:p>
            <a:r>
              <a:rPr lang="en-US" sz="1400" dirty="0"/>
              <a:t>Transfer Date: Jul 15, 2040</a:t>
            </a:r>
          </a:p>
          <a:p>
            <a:r>
              <a:rPr lang="en-US" sz="1400" dirty="0"/>
              <a:t>Time on Deimos: 4.9 days</a:t>
            </a:r>
          </a:p>
          <a:p>
            <a:r>
              <a:rPr lang="en-US" sz="1400" dirty="0"/>
              <a:t>ΔV: 0.59 km/s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DD13F-D59C-4FC1-9F55-955F220AFF85}"/>
              </a:ext>
            </a:extLst>
          </p:cNvPr>
          <p:cNvSpPr txBox="1"/>
          <p:nvPr/>
        </p:nvSpPr>
        <p:spPr>
          <a:xfrm>
            <a:off x="12269199" y="873132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6. Return to DST</a:t>
            </a:r>
            <a:endParaRPr lang="en-US" sz="1400" u="sng" dirty="0"/>
          </a:p>
          <a:p>
            <a:r>
              <a:rPr lang="en-US" sz="1400" dirty="0"/>
              <a:t>Transfer Date: Jul 26, 2040</a:t>
            </a:r>
          </a:p>
          <a:p>
            <a:r>
              <a:rPr lang="en-US" sz="1400" dirty="0"/>
              <a:t>Transfer Time: 4 days</a:t>
            </a:r>
          </a:p>
          <a:p>
            <a:r>
              <a:rPr lang="en-US" sz="1400" dirty="0"/>
              <a:t>ΔV: 0.63 km/s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7426E03-40BE-4C60-9ABE-A06CD85D8B68}"/>
              </a:ext>
            </a:extLst>
          </p:cNvPr>
          <p:cNvSpPr/>
          <p:nvPr/>
        </p:nvSpPr>
        <p:spPr>
          <a:xfrm>
            <a:off x="8785063" y="97971"/>
            <a:ext cx="626575" cy="9862457"/>
          </a:xfrm>
          <a:prstGeom prst="leftBrace">
            <a:avLst>
              <a:gd name="adj1" fmla="val 74901"/>
              <a:gd name="adj2" fmla="val 55131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DDD8-D924-4F40-B122-68D6B6D1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5294773" cy="901395"/>
          </a:xfrm>
        </p:spPr>
        <p:txBody>
          <a:bodyPr>
            <a:normAutofit/>
          </a:bodyPr>
          <a:lstStyle/>
          <a:p>
            <a:r>
              <a:rPr lang="en-US" sz="2400" dirty="0"/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AA-4DE4-48D5-84BE-F66B86AA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0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598</Words>
  <Application>Microsoft Office PowerPoint</Application>
  <PresentationFormat>Custom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Concept of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Delurgio, Nicholas P</dc:creator>
  <cp:lastModifiedBy>Delurgio, Nicholas P</cp:lastModifiedBy>
  <cp:revision>36</cp:revision>
  <dcterms:created xsi:type="dcterms:W3CDTF">2022-04-14T18:28:57Z</dcterms:created>
  <dcterms:modified xsi:type="dcterms:W3CDTF">2022-04-19T22:11:05Z</dcterms:modified>
</cp:coreProperties>
</file>