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7720" y="365040"/>
            <a:ext cx="1051488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7720" y="365040"/>
            <a:ext cx="1051488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837720" y="365040"/>
            <a:ext cx="1051488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53" name="PlaceHolder 2"/>
          <p:cNvSpPr>
            <a:spLocks noGrp="1"/>
          </p:cNvSpPr>
          <p:nvPr>
            <p:ph type="body"/>
          </p:nvPr>
        </p:nvSpPr>
        <p:spPr>
          <a:xfrm>
            <a:off x="837720" y="1825560"/>
            <a:ext cx="10514880" cy="4350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523520" y="1122480"/>
            <a:ext cx="9143280" cy="238680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1" lang="en-US" sz="6000" spc="-1" strike="noStrike">
                <a:solidFill>
                  <a:srgbClr val="000000"/>
                </a:solidFill>
                <a:latin typeface="Calibri Light"/>
              </a:rPr>
              <a:t>AUTOMATED INVENTORY CONTROL SYSTEM</a:t>
            </a:r>
            <a:br/>
            <a:endParaRPr b="0" lang="en-US" sz="6000" spc="-1" strike="noStrike">
              <a:latin typeface="Arial"/>
            </a:endParaRPr>
          </a:p>
        </p:txBody>
      </p:sp>
      <p:sp>
        <p:nvSpPr>
          <p:cNvPr id="191" name="CustomShape 2"/>
          <p:cNvSpPr/>
          <p:nvPr/>
        </p:nvSpPr>
        <p:spPr>
          <a:xfrm>
            <a:off x="1523520" y="3602160"/>
            <a:ext cx="9143280" cy="165492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0" lang="en-US" sz="2400" spc="-1" strike="noStrike">
                <a:solidFill>
                  <a:srgbClr val="000000"/>
                </a:solidFill>
                <a:latin typeface="Calibri"/>
              </a:rPr>
              <a:t>presented by:</a:t>
            </a:r>
            <a:endParaRPr b="0" lang="en-US" sz="2400" spc="-1" strike="noStrike">
              <a:latin typeface="Arial"/>
            </a:endParaRPr>
          </a:p>
          <a:p>
            <a:pPr algn="ctr">
              <a:lnSpc>
                <a:spcPct val="90000"/>
              </a:lnSpc>
              <a:spcBef>
                <a:spcPts val="1001"/>
              </a:spcBef>
            </a:pPr>
            <a:r>
              <a:rPr b="0" lang="en-US" sz="1800" spc="-1" strike="noStrike">
                <a:solidFill>
                  <a:srgbClr val="000000"/>
                </a:solidFill>
                <a:latin typeface="Calibri"/>
              </a:rPr>
              <a:t>Onyancha Ndemo Richard</a:t>
            </a:r>
            <a:endParaRPr b="0" lang="en-US" sz="1800" spc="-1" strike="noStrike">
              <a:latin typeface="Arial"/>
            </a:endParaRPr>
          </a:p>
          <a:p>
            <a:pPr algn="ctr">
              <a:lnSpc>
                <a:spcPct val="90000"/>
              </a:lnSpc>
              <a:spcBef>
                <a:spcPts val="1001"/>
              </a:spcBef>
            </a:pPr>
            <a:r>
              <a:rPr b="0" lang="en-US" sz="2400" spc="-1" strike="noStrike">
                <a:solidFill>
                  <a:srgbClr val="000000"/>
                </a:solidFill>
                <a:latin typeface="Calibri"/>
              </a:rPr>
              <a:t>SIT/1008/14</a:t>
            </a:r>
            <a:endParaRPr b="0" lang="en-US" sz="2400" spc="-1" strike="noStrike">
              <a:latin typeface="Arial"/>
            </a:endParaRPr>
          </a:p>
          <a:p>
            <a:pPr algn="ctr">
              <a:lnSpc>
                <a:spcPct val="90000"/>
              </a:lnSpc>
              <a:spcBef>
                <a:spcPts val="1001"/>
              </a:spcBef>
            </a:pP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609120" y="273600"/>
            <a:ext cx="10972080" cy="114444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CLASS DIAGRAM</a:t>
            </a:r>
            <a:endParaRPr b="0" lang="en-US" sz="3600" spc="-1" strike="noStrike">
              <a:latin typeface="Arial"/>
            </a:endParaRPr>
          </a:p>
        </p:txBody>
      </p:sp>
      <p:pic>
        <p:nvPicPr>
          <p:cNvPr id="208" name="" descr=""/>
          <p:cNvPicPr/>
          <p:nvPr/>
        </p:nvPicPr>
        <p:blipFill>
          <a:blip r:embed="rId1"/>
          <a:stretch/>
        </p:blipFill>
        <p:spPr>
          <a:xfrm>
            <a:off x="2468520" y="1188720"/>
            <a:ext cx="6674760" cy="53031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609120" y="273600"/>
            <a:ext cx="10972080" cy="114444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OBJECT DIAGRAM</a:t>
            </a:r>
            <a:endParaRPr b="0" lang="en-US" sz="3600" spc="-1" strike="noStrike">
              <a:latin typeface="Arial"/>
            </a:endParaRPr>
          </a:p>
        </p:txBody>
      </p:sp>
      <p:pic>
        <p:nvPicPr>
          <p:cNvPr id="210" name="" descr=""/>
          <p:cNvPicPr/>
          <p:nvPr/>
        </p:nvPicPr>
        <p:blipFill>
          <a:blip r:embed="rId1"/>
          <a:stretch/>
        </p:blipFill>
        <p:spPr>
          <a:xfrm>
            <a:off x="2194200" y="1005840"/>
            <a:ext cx="6532560" cy="49374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1307880" y="-185760"/>
            <a:ext cx="10972080" cy="114444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DATABASE SCHEMA</a:t>
            </a:r>
            <a:endParaRPr b="0" lang="en-US" sz="3600" spc="-1" strike="noStrike">
              <a:latin typeface="Arial"/>
            </a:endParaRPr>
          </a:p>
        </p:txBody>
      </p:sp>
      <p:pic>
        <p:nvPicPr>
          <p:cNvPr id="212" name="" descr=""/>
          <p:cNvPicPr/>
          <p:nvPr/>
        </p:nvPicPr>
        <p:blipFill>
          <a:blip r:embed="rId1"/>
          <a:stretch/>
        </p:blipFill>
        <p:spPr>
          <a:xfrm>
            <a:off x="2468880" y="731520"/>
            <a:ext cx="8137800" cy="57603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642240" y="1387080"/>
            <a:ext cx="9131040" cy="4716720"/>
          </a:xfrm>
          <a:prstGeom prst="rect">
            <a:avLst/>
          </a:prstGeom>
          <a:noFill/>
          <a:ln>
            <a:noFill/>
          </a:ln>
        </p:spPr>
        <p:style>
          <a:lnRef idx="0"/>
          <a:fillRef idx="0"/>
          <a:effectRef idx="0"/>
          <a:fontRef idx="minor"/>
        </p:style>
        <p:txBody>
          <a:bodyPr lIns="90000" rIns="90000" tIns="45000" bIns="45000"/>
          <a:p>
            <a:pPr>
              <a:lnSpc>
                <a:spcPct val="107000"/>
              </a:lnSpc>
              <a:spcAft>
                <a:spcPts val="799"/>
              </a:spcAft>
            </a:pPr>
            <a:r>
              <a:rPr b="0" lang="en-US" sz="1800" spc="-1" strike="noStrike">
                <a:solidFill>
                  <a:srgbClr val="000000"/>
                </a:solidFill>
                <a:latin typeface="Times New Roman"/>
                <a:ea typeface="Calibri"/>
              </a:rPr>
              <a:t> </a:t>
            </a:r>
            <a:endParaRPr b="0" lang="en-US" sz="1800" spc="-1" strike="noStrike">
              <a:latin typeface="Arial"/>
            </a:endParaRPr>
          </a:p>
          <a:p>
            <a:pPr>
              <a:lnSpc>
                <a:spcPct val="150000"/>
              </a:lnSpc>
            </a:pPr>
            <a:r>
              <a:rPr b="0" lang="en-US" sz="2400" spc="-1" strike="noStrike">
                <a:solidFill>
                  <a:srgbClr val="000000"/>
                </a:solidFill>
                <a:latin typeface="Times New Roman"/>
                <a:ea typeface="Calibri"/>
              </a:rPr>
              <a:t>The system will undergo the </a:t>
            </a:r>
            <a:r>
              <a:rPr b="1" lang="en-US" sz="2400" spc="-1" strike="noStrike">
                <a:solidFill>
                  <a:srgbClr val="000000"/>
                </a:solidFill>
                <a:latin typeface="Times New Roman"/>
                <a:ea typeface="Calibri"/>
              </a:rPr>
              <a:t>waterfall model of development </a:t>
            </a:r>
            <a:r>
              <a:rPr b="0" lang="en-US" sz="2400" spc="-1" strike="noStrike">
                <a:solidFill>
                  <a:srgbClr val="000000"/>
                </a:solidFill>
                <a:latin typeface="Times New Roman"/>
                <a:ea typeface="Calibri"/>
              </a:rPr>
              <a:t>which requires that each phase be completed before another phase begins.</a:t>
            </a:r>
            <a:endParaRPr b="0" lang="en-US" sz="2400" spc="-1" strike="noStrike">
              <a:latin typeface="Arial"/>
            </a:endParaRPr>
          </a:p>
          <a:p>
            <a:pPr>
              <a:lnSpc>
                <a:spcPct val="150000"/>
              </a:lnSpc>
            </a:pPr>
            <a:r>
              <a:rPr b="0" lang="en-US" sz="2400" spc="-1" strike="noStrike">
                <a:solidFill>
                  <a:srgbClr val="000000"/>
                </a:solidFill>
                <a:latin typeface="Times New Roman"/>
                <a:ea typeface="Calibri"/>
              </a:rPr>
              <a:t>In waterfall the outcome of one phase acts as the input for the next phase sequentially.</a:t>
            </a:r>
            <a:endParaRPr b="0" lang="en-US" sz="2400" spc="-1" strike="noStrike">
              <a:latin typeface="Arial"/>
            </a:endParaRPr>
          </a:p>
          <a:p>
            <a:pPr>
              <a:lnSpc>
                <a:spcPct val="150000"/>
              </a:lnSpc>
            </a:pPr>
            <a:r>
              <a:rPr b="0" lang="en-US" sz="2400" spc="-1" strike="noStrike">
                <a:solidFill>
                  <a:srgbClr val="000000"/>
                </a:solidFill>
                <a:latin typeface="Times New Roman"/>
                <a:ea typeface="Calibri"/>
              </a:rPr>
              <a:t>The application will first be analyzed to get its requirements then it will be designed. Implementation of the design follows after which testing deployment and maintenance will be key.</a:t>
            </a:r>
            <a:endParaRPr b="0" lang="en-US" sz="2400" spc="-1" strike="noStrike">
              <a:latin typeface="Arial"/>
            </a:endParaRPr>
          </a:p>
          <a:p>
            <a:pPr>
              <a:lnSpc>
                <a:spcPct val="107000"/>
              </a:lnSpc>
              <a:spcAft>
                <a:spcPts val="799"/>
              </a:spcAft>
            </a:pPr>
            <a:endParaRPr b="0" lang="en-US" sz="2400" spc="-1" strike="noStrike">
              <a:latin typeface="Arial"/>
            </a:endParaRPr>
          </a:p>
        </p:txBody>
      </p:sp>
      <p:sp>
        <p:nvSpPr>
          <p:cNvPr id="214" name="CustomShape 2"/>
          <p:cNvSpPr/>
          <p:nvPr/>
        </p:nvSpPr>
        <p:spPr>
          <a:xfrm>
            <a:off x="481680" y="828000"/>
            <a:ext cx="7821000" cy="63864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u="sng">
                <a:solidFill>
                  <a:srgbClr val="000000"/>
                </a:solidFill>
                <a:uFillTx/>
                <a:latin typeface="Times New Roman"/>
                <a:ea typeface="DejaVu Sans"/>
              </a:rPr>
              <a:t>METHODOLOGY</a:t>
            </a:r>
            <a:endParaRPr b="0" lang="en-US" sz="3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676800" y="609480"/>
            <a:ext cx="8596080" cy="7984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u="sng">
                <a:solidFill>
                  <a:srgbClr val="000000"/>
                </a:solidFill>
                <a:uFillTx/>
                <a:latin typeface="Times New Roman"/>
              </a:rPr>
              <a:t>REQUIREMENTS</a:t>
            </a:r>
            <a:endParaRPr b="0" lang="en-US" sz="4400" spc="-1" strike="noStrike">
              <a:latin typeface="Arial"/>
            </a:endParaRPr>
          </a:p>
        </p:txBody>
      </p:sp>
      <p:sp>
        <p:nvSpPr>
          <p:cNvPr id="216" name="CustomShape 2"/>
          <p:cNvSpPr/>
          <p:nvPr/>
        </p:nvSpPr>
        <p:spPr>
          <a:xfrm>
            <a:off x="259200" y="1669320"/>
            <a:ext cx="11305800" cy="4755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000" spc="-1" strike="noStrike" u="sng">
                <a:solidFill>
                  <a:srgbClr val="000000"/>
                </a:solidFill>
                <a:uFillTx/>
                <a:latin typeface="Times New Roman"/>
              </a:rPr>
              <a:t>HARDWARE REQUIREMENTS</a:t>
            </a:r>
            <a:endParaRPr b="0" lang="en-US" sz="2000" spc="-1" strike="noStrike">
              <a:latin typeface="Arial"/>
            </a:endParaRPr>
          </a:p>
          <a:p>
            <a:pPr marL="457200" indent="-456480">
              <a:lnSpc>
                <a:spcPct val="90000"/>
              </a:lnSpc>
              <a:spcBef>
                <a:spcPts val="1001"/>
              </a:spcBef>
              <a:buClr>
                <a:srgbClr val="000000"/>
              </a:buClr>
              <a:buFont typeface="Calibri Light"/>
              <a:buAutoNum type="arabicPeriod"/>
            </a:pPr>
            <a:r>
              <a:rPr b="0" lang="en-US" sz="2000" spc="-1" strike="noStrike">
                <a:solidFill>
                  <a:srgbClr val="000000"/>
                </a:solidFill>
                <a:latin typeface="Times New Roman"/>
              </a:rPr>
              <a:t>Computer with at least Intel core i3 processor and above.</a:t>
            </a:r>
            <a:endParaRPr b="0" lang="en-US" sz="2000" spc="-1" strike="noStrike">
              <a:latin typeface="Arial"/>
            </a:endParaRPr>
          </a:p>
          <a:p>
            <a:pPr marL="457200" indent="-456480">
              <a:lnSpc>
                <a:spcPct val="90000"/>
              </a:lnSpc>
              <a:spcBef>
                <a:spcPts val="1001"/>
              </a:spcBef>
              <a:buClr>
                <a:srgbClr val="000000"/>
              </a:buClr>
              <a:buFont typeface="Calibri Light"/>
              <a:buAutoNum type="arabicPeriod"/>
            </a:pPr>
            <a:r>
              <a:rPr b="0" lang="en-US" sz="2000" spc="-1" strike="noStrike">
                <a:solidFill>
                  <a:srgbClr val="000000"/>
                </a:solidFill>
                <a:latin typeface="Times New Roman"/>
              </a:rPr>
              <a:t>At least 2gb RAM.</a:t>
            </a:r>
            <a:endParaRPr b="0" lang="en-US" sz="2000" spc="-1" strike="noStrike">
              <a:latin typeface="Arial"/>
            </a:endParaRPr>
          </a:p>
          <a:p>
            <a:pPr marL="457200" indent="-456480">
              <a:lnSpc>
                <a:spcPct val="90000"/>
              </a:lnSpc>
              <a:spcBef>
                <a:spcPts val="1001"/>
              </a:spcBef>
              <a:buClr>
                <a:srgbClr val="000000"/>
              </a:buClr>
              <a:buFont typeface="Calibri Light"/>
              <a:buAutoNum type="arabicPeriod"/>
            </a:pPr>
            <a:r>
              <a:rPr b="0" lang="en-US" sz="2000" spc="-1" strike="noStrike">
                <a:solidFill>
                  <a:srgbClr val="000000"/>
                </a:solidFill>
                <a:latin typeface="Times New Roman"/>
              </a:rPr>
              <a:t>500GB Hard disk.</a:t>
            </a: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r>
              <a:rPr b="1" lang="en-US" sz="2000" spc="-1" strike="noStrike" u="sng">
                <a:solidFill>
                  <a:srgbClr val="000000"/>
                </a:solidFill>
                <a:uFillTx/>
                <a:latin typeface="Times New Roman"/>
              </a:rPr>
              <a:t>SOFTWARE REQUIREMENTS</a:t>
            </a:r>
            <a:endParaRPr b="0" lang="en-US" sz="2000" spc="-1" strike="noStrike">
              <a:latin typeface="Arial"/>
            </a:endParaRPr>
          </a:p>
          <a:p>
            <a:pPr marL="457200" indent="-456480">
              <a:lnSpc>
                <a:spcPct val="90000"/>
              </a:lnSpc>
              <a:spcBef>
                <a:spcPts val="1001"/>
              </a:spcBef>
              <a:buClr>
                <a:srgbClr val="000000"/>
              </a:buClr>
              <a:buFont typeface="Calibri Light"/>
              <a:buAutoNum type="arabicPeriod"/>
            </a:pPr>
            <a:r>
              <a:rPr b="0" lang="en-US" sz="2000" spc="-1" strike="noStrike">
                <a:solidFill>
                  <a:srgbClr val="000000"/>
                </a:solidFill>
                <a:latin typeface="Times New Roman"/>
              </a:rPr>
              <a:t>Windows  operating system </a:t>
            </a:r>
            <a:endParaRPr b="0" lang="en-US" sz="2000" spc="-1" strike="noStrike">
              <a:latin typeface="Arial"/>
            </a:endParaRPr>
          </a:p>
          <a:p>
            <a:pPr marL="457200" indent="-456480">
              <a:lnSpc>
                <a:spcPct val="90000"/>
              </a:lnSpc>
              <a:spcBef>
                <a:spcPts val="1001"/>
              </a:spcBef>
              <a:buClr>
                <a:srgbClr val="000000"/>
              </a:buClr>
              <a:buFont typeface="Calibri Light"/>
              <a:buAutoNum type="arabicPeriod"/>
            </a:pPr>
            <a:r>
              <a:rPr b="0" lang="en-US" sz="2000" spc="-1" strike="noStrike">
                <a:solidFill>
                  <a:srgbClr val="000000"/>
                </a:solidFill>
                <a:latin typeface="Times New Roman"/>
              </a:rPr>
              <a:t>Java netbeans version 8.0.2 and above</a:t>
            </a:r>
            <a:endParaRPr b="0" lang="en-US" sz="2000" spc="-1" strike="noStrike">
              <a:latin typeface="Arial"/>
            </a:endParaRPr>
          </a:p>
          <a:p>
            <a:pPr marL="457200" indent="-456480">
              <a:lnSpc>
                <a:spcPct val="90000"/>
              </a:lnSpc>
              <a:spcBef>
                <a:spcPts val="1001"/>
              </a:spcBef>
              <a:buClr>
                <a:srgbClr val="000000"/>
              </a:buClr>
              <a:buFont typeface="Calibri Light"/>
              <a:buAutoNum type="arabicPeriod"/>
            </a:pPr>
            <a:r>
              <a:rPr b="0" lang="en-US" sz="2000" spc="-1" strike="noStrike">
                <a:solidFill>
                  <a:srgbClr val="000000"/>
                </a:solidFill>
                <a:latin typeface="Times New Roman"/>
              </a:rPr>
              <a:t>MySQL database application</a:t>
            </a:r>
            <a:endParaRPr b="0" lang="en-US" sz="2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837720" y="123840"/>
            <a:ext cx="10514880" cy="55512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3600" spc="-1" strike="noStrike" u="sng">
                <a:solidFill>
                  <a:srgbClr val="000000"/>
                </a:solidFill>
                <a:uFillTx/>
                <a:latin typeface="Times New Roman"/>
              </a:rPr>
              <a:t>PROJECT SCHEDULE</a:t>
            </a:r>
            <a:endParaRPr b="0" lang="en-US" sz="3600" spc="-1" strike="noStrike">
              <a:latin typeface="Arial"/>
            </a:endParaRPr>
          </a:p>
        </p:txBody>
      </p:sp>
      <p:graphicFrame>
        <p:nvGraphicFramePr>
          <p:cNvPr id="218" name="Table 2"/>
          <p:cNvGraphicFramePr/>
          <p:nvPr/>
        </p:nvGraphicFramePr>
        <p:xfrm>
          <a:off x="392760" y="759960"/>
          <a:ext cx="11209320" cy="5440680"/>
        </p:xfrm>
        <a:graphic>
          <a:graphicData uri="http://schemas.openxmlformats.org/drawingml/2006/table">
            <a:tbl>
              <a:tblPr/>
              <a:tblGrid>
                <a:gridCol w="1891440"/>
                <a:gridCol w="773280"/>
                <a:gridCol w="686520"/>
                <a:gridCol w="741600"/>
                <a:gridCol w="755280"/>
                <a:gridCol w="768960"/>
                <a:gridCol w="865080"/>
                <a:gridCol w="855720"/>
                <a:gridCol w="644400"/>
                <a:gridCol w="644400"/>
                <a:gridCol w="645120"/>
                <a:gridCol w="645120"/>
                <a:gridCol w="645120"/>
                <a:gridCol w="647640"/>
              </a:tblGrid>
              <a:tr h="619920">
                <a:tc>
                  <a:txBody>
                    <a:bodyPr/>
                    <a:p>
                      <a:pPr>
                        <a:lnSpc>
                          <a:spcPct val="100000"/>
                        </a:lnSpc>
                      </a:pPr>
                      <a:r>
                        <a:rPr b="1" lang="en-US" sz="1800" spc="-1" strike="noStrike">
                          <a:solidFill>
                            <a:srgbClr val="ffffff"/>
                          </a:solidFill>
                          <a:latin typeface="Calibri"/>
                        </a:rPr>
                        <a:t>Duration in weeks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gradFill rotWithShape="0">
                      <a:gsLst>
                        <a:gs pos="0">
                          <a:srgbClr val="9ac2f5"/>
                        </a:gs>
                        <a:gs pos="100000">
                          <a:srgbClr val="c1d7f7"/>
                        </a:gs>
                      </a:gsLst>
                      <a:lin ang="13500000"/>
                    </a:gradFill>
                  </a:tcPr>
                </a:tc>
                <a:tc>
                  <a:txBody>
                    <a:bodyPr/>
                    <a:p>
                      <a:pPr>
                        <a:lnSpc>
                          <a:spcPct val="100000"/>
                        </a:lnSpc>
                      </a:pPr>
                      <a:r>
                        <a:rPr b="1" lang="en-US" sz="1800" spc="-1" strike="noStrike">
                          <a:solidFill>
                            <a:srgbClr val="ffffff"/>
                          </a:solidFill>
                          <a:latin typeface="Calibri"/>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gradFill rotWithShape="0">
                      <a:gsLst>
                        <a:gs pos="0">
                          <a:srgbClr val="9ac2f5"/>
                        </a:gs>
                        <a:gs pos="100000">
                          <a:srgbClr val="c1d7f7"/>
                        </a:gs>
                      </a:gsLst>
                      <a:lin ang="13500000"/>
                    </a:gradFill>
                  </a:tcPr>
                </a:tc>
                <a:tc>
                  <a:txBody>
                    <a:bodyPr/>
                    <a:p>
                      <a:pPr>
                        <a:lnSpc>
                          <a:spcPct val="100000"/>
                        </a:lnSpc>
                      </a:pPr>
                      <a:r>
                        <a:rPr b="1" lang="en-US" sz="1800" spc="-1" strike="noStrike">
                          <a:solidFill>
                            <a:srgbClr val="ffffff"/>
                          </a:solidFill>
                          <a:latin typeface="Calibri"/>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gradFill rotWithShape="0">
                      <a:gsLst>
                        <a:gs pos="0">
                          <a:srgbClr val="9ac2f5"/>
                        </a:gs>
                        <a:gs pos="100000">
                          <a:srgbClr val="c1d7f7"/>
                        </a:gs>
                      </a:gsLst>
                      <a:lin ang="13500000"/>
                    </a:gradFill>
                  </a:tcPr>
                </a:tc>
                <a:tc>
                  <a:txBody>
                    <a:bodyPr/>
                    <a:p>
                      <a:pPr>
                        <a:lnSpc>
                          <a:spcPct val="100000"/>
                        </a:lnSpc>
                      </a:pPr>
                      <a:r>
                        <a:rPr b="1" lang="en-US" sz="1800" spc="-1" strike="noStrike">
                          <a:solidFill>
                            <a:srgbClr val="ffffff"/>
                          </a:solidFill>
                          <a:latin typeface="Calibri"/>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gradFill rotWithShape="0">
                      <a:gsLst>
                        <a:gs pos="0">
                          <a:srgbClr val="9ac2f5"/>
                        </a:gs>
                        <a:gs pos="100000">
                          <a:srgbClr val="c1d7f7"/>
                        </a:gs>
                      </a:gsLst>
                      <a:lin ang="13500000"/>
                    </a:gradFill>
                  </a:tcPr>
                </a:tc>
                <a:tc>
                  <a:txBody>
                    <a:bodyPr/>
                    <a:p>
                      <a:pPr>
                        <a:lnSpc>
                          <a:spcPct val="100000"/>
                        </a:lnSpc>
                      </a:pPr>
                      <a:r>
                        <a:rPr b="1" lang="en-US" sz="1800" spc="-1" strike="noStrike">
                          <a:solidFill>
                            <a:srgbClr val="ffffff"/>
                          </a:solidFill>
                          <a:latin typeface="Calibri"/>
                        </a:rPr>
                        <a:t>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gradFill rotWithShape="0">
                      <a:gsLst>
                        <a:gs pos="0">
                          <a:srgbClr val="9ac2f5"/>
                        </a:gs>
                        <a:gs pos="100000">
                          <a:srgbClr val="c1d7f7"/>
                        </a:gs>
                      </a:gsLst>
                      <a:lin ang="13500000"/>
                    </a:gradFill>
                  </a:tcPr>
                </a:tc>
                <a:tc>
                  <a:txBody>
                    <a:bodyPr/>
                    <a:p>
                      <a:pPr>
                        <a:lnSpc>
                          <a:spcPct val="100000"/>
                        </a:lnSpc>
                      </a:pPr>
                      <a:r>
                        <a:rPr b="1" lang="en-US" sz="1800" spc="-1" strike="noStrike">
                          <a:solidFill>
                            <a:srgbClr val="ffffff"/>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gradFill rotWithShape="0">
                      <a:gsLst>
                        <a:gs pos="0">
                          <a:srgbClr val="9ac2f5"/>
                        </a:gs>
                        <a:gs pos="100000">
                          <a:srgbClr val="c1d7f7"/>
                        </a:gs>
                      </a:gsLst>
                      <a:lin ang="13500000"/>
                    </a:gradFill>
                  </a:tcPr>
                </a:tc>
                <a:tc>
                  <a:txBody>
                    <a:bodyPr/>
                    <a:p>
                      <a:pPr>
                        <a:lnSpc>
                          <a:spcPct val="100000"/>
                        </a:lnSpc>
                      </a:pPr>
                      <a:r>
                        <a:rPr b="1" lang="en-US" sz="1800" spc="-1" strike="noStrike">
                          <a:solidFill>
                            <a:srgbClr val="ffffff"/>
                          </a:solidFill>
                          <a:latin typeface="Calibri"/>
                        </a:rPr>
                        <a:t>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gradFill rotWithShape="0">
                      <a:gsLst>
                        <a:gs pos="0">
                          <a:srgbClr val="9ac2f5"/>
                        </a:gs>
                        <a:gs pos="100000">
                          <a:srgbClr val="c1d7f7"/>
                        </a:gs>
                      </a:gsLst>
                      <a:lin ang="13500000"/>
                    </a:gradFill>
                  </a:tcPr>
                </a:tc>
                <a:tc>
                  <a:txBody>
                    <a:bodyPr/>
                    <a:p>
                      <a:pPr>
                        <a:lnSpc>
                          <a:spcPct val="100000"/>
                        </a:lnSpc>
                      </a:pPr>
                      <a:r>
                        <a:rPr b="1" lang="en-US" sz="1800" spc="-1" strike="noStrike">
                          <a:solidFill>
                            <a:srgbClr val="ffffff"/>
                          </a:solidFill>
                          <a:latin typeface="Calibri"/>
                        </a:rPr>
                        <a:t>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gradFill rotWithShape="0">
                      <a:gsLst>
                        <a:gs pos="0">
                          <a:srgbClr val="9ac2f5"/>
                        </a:gs>
                        <a:gs pos="100000">
                          <a:srgbClr val="c1d7f7"/>
                        </a:gs>
                      </a:gsLst>
                      <a:lin ang="13500000"/>
                    </a:gradFill>
                  </a:tcPr>
                </a:tc>
                <a:tc>
                  <a:txBody>
                    <a:bodyPr/>
                    <a:p>
                      <a:pPr>
                        <a:lnSpc>
                          <a:spcPct val="100000"/>
                        </a:lnSpc>
                      </a:pPr>
                      <a:r>
                        <a:rPr b="1" lang="en-US" sz="1800" spc="-1" strike="noStrike">
                          <a:solidFill>
                            <a:srgbClr val="ffffff"/>
                          </a:solidFill>
                          <a:latin typeface="Calibri"/>
                        </a:rPr>
                        <a:t>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gradFill rotWithShape="0">
                      <a:gsLst>
                        <a:gs pos="0">
                          <a:srgbClr val="9ac2f5"/>
                        </a:gs>
                        <a:gs pos="100000">
                          <a:srgbClr val="c1d7f7"/>
                        </a:gs>
                      </a:gsLst>
                      <a:lin ang="13500000"/>
                    </a:gradFill>
                  </a:tcPr>
                </a:tc>
                <a:tc>
                  <a:txBody>
                    <a:bodyPr/>
                    <a:p>
                      <a:pPr>
                        <a:lnSpc>
                          <a:spcPct val="100000"/>
                        </a:lnSpc>
                      </a:pPr>
                      <a:r>
                        <a:rPr b="1" lang="en-US" sz="1800" spc="-1" strike="noStrike">
                          <a:solidFill>
                            <a:srgbClr val="ffffff"/>
                          </a:solidFill>
                          <a:latin typeface="Calibri"/>
                        </a:rPr>
                        <a:t>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gradFill rotWithShape="0">
                      <a:gsLst>
                        <a:gs pos="0">
                          <a:srgbClr val="9ac2f5"/>
                        </a:gs>
                        <a:gs pos="100000">
                          <a:srgbClr val="c1d7f7"/>
                        </a:gs>
                      </a:gsLst>
                      <a:lin ang="13500000"/>
                    </a:gradFill>
                  </a:tcPr>
                </a:tc>
                <a:tc>
                  <a:txBody>
                    <a:bodyPr/>
                    <a:p>
                      <a:pPr>
                        <a:lnSpc>
                          <a:spcPct val="100000"/>
                        </a:lnSpc>
                      </a:pPr>
                      <a:r>
                        <a:rPr b="1" lang="en-US" sz="1800" spc="-1" strike="noStrike">
                          <a:solidFill>
                            <a:srgbClr val="ffffff"/>
                          </a:solidFill>
                          <a:latin typeface="Calibri"/>
                        </a:rPr>
                        <a:t>10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gradFill rotWithShape="0">
                      <a:gsLst>
                        <a:gs pos="0">
                          <a:srgbClr val="9ac2f5"/>
                        </a:gs>
                        <a:gs pos="100000">
                          <a:srgbClr val="c1d7f7"/>
                        </a:gs>
                      </a:gsLst>
                      <a:lin ang="13500000"/>
                    </a:gradFill>
                  </a:tcPr>
                </a:tc>
                <a:tc>
                  <a:txBody>
                    <a:bodyPr/>
                    <a:p>
                      <a:pPr>
                        <a:lnSpc>
                          <a:spcPct val="100000"/>
                        </a:lnSpc>
                      </a:pPr>
                      <a:r>
                        <a:rPr b="1" lang="en-US" sz="1800" spc="-1" strike="noStrike">
                          <a:solidFill>
                            <a:srgbClr val="ffffff"/>
                          </a:solidFill>
                          <a:latin typeface="Calibri"/>
                        </a:rPr>
                        <a:t>11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gradFill rotWithShape="0">
                      <a:gsLst>
                        <a:gs pos="0">
                          <a:srgbClr val="9ac2f5"/>
                        </a:gs>
                        <a:gs pos="100000">
                          <a:srgbClr val="c1d7f7"/>
                        </a:gs>
                      </a:gsLst>
                      <a:lin ang="13500000"/>
                    </a:gradFill>
                  </a:tcPr>
                </a:tc>
                <a:tc>
                  <a:txBody>
                    <a:bodyPr/>
                    <a:p>
                      <a:pPr>
                        <a:lnSpc>
                          <a:spcPct val="100000"/>
                        </a:lnSpc>
                      </a:pPr>
                      <a:r>
                        <a:rPr b="1" lang="en-US" sz="1800" spc="-1" strike="noStrike">
                          <a:solidFill>
                            <a:srgbClr val="ffffff"/>
                          </a:solidFill>
                          <a:latin typeface="Calibri"/>
                        </a:rPr>
                        <a:t>12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gradFill rotWithShape="0">
                      <a:gsLst>
                        <a:gs pos="0">
                          <a:srgbClr val="9ac2f5"/>
                        </a:gs>
                        <a:gs pos="100000">
                          <a:srgbClr val="c1d7f7"/>
                        </a:gs>
                      </a:gsLst>
                      <a:lin ang="13500000"/>
                    </a:gradFill>
                  </a:tcPr>
                </a:tc>
                <a:tc>
                  <a:txBody>
                    <a:bodyPr/>
                    <a:p>
                      <a:pPr>
                        <a:lnSpc>
                          <a:spcPct val="100000"/>
                        </a:lnSpc>
                      </a:pPr>
                      <a:r>
                        <a:rPr b="1" lang="en-US" sz="1800" spc="-1" strike="noStrike">
                          <a:solidFill>
                            <a:srgbClr val="ffffff"/>
                          </a:solidFill>
                          <a:latin typeface="Calibri"/>
                        </a:rPr>
                        <a:t>13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gradFill rotWithShape="0">
                      <a:gsLst>
                        <a:gs pos="0">
                          <a:srgbClr val="9ac2f5"/>
                        </a:gs>
                        <a:gs pos="100000">
                          <a:srgbClr val="c1d7f7"/>
                        </a:gs>
                      </a:gsLst>
                      <a:lin ang="13500000"/>
                    </a:gradFill>
                  </a:tcPr>
                </a:tc>
              </a:tr>
              <a:tr h="441000">
                <a:tc>
                  <a:txBody>
                    <a:bodyPr/>
                    <a:p>
                      <a:pPr>
                        <a:lnSpc>
                          <a:spcPct val="100000"/>
                        </a:lnSpc>
                      </a:pPr>
                      <a:r>
                        <a:rPr b="0" lang="en-US" sz="1800" spc="-1" strike="noStrike">
                          <a:solidFill>
                            <a:srgbClr val="000000"/>
                          </a:solidFill>
                          <a:latin typeface="Calibri"/>
                        </a:rPr>
                        <a:t>Feasibility study</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574200">
                <a:tc>
                  <a:txBody>
                    <a:bodyPr/>
                    <a:p>
                      <a:pPr>
                        <a:lnSpc>
                          <a:spcPct val="100000"/>
                        </a:lnSpc>
                      </a:pPr>
                      <a:r>
                        <a:rPr b="0" lang="en-US" sz="1800" spc="-1" strike="noStrike">
                          <a:solidFill>
                            <a:srgbClr val="000000"/>
                          </a:solidFill>
                          <a:latin typeface="Calibri"/>
                        </a:rPr>
                        <a:t>Requirement analysis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19920">
                <a:tc>
                  <a:txBody>
                    <a:bodyPr/>
                    <a:p>
                      <a:pPr>
                        <a:lnSpc>
                          <a:spcPct val="100000"/>
                        </a:lnSpc>
                      </a:pPr>
                      <a:r>
                        <a:rPr b="0" lang="en-US" sz="1800" spc="-1" strike="noStrike">
                          <a:solidFill>
                            <a:srgbClr val="000000"/>
                          </a:solidFill>
                          <a:latin typeface="Calibri"/>
                        </a:rPr>
                        <a:t>project proposal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1960">
                <a:tc>
                  <a:txBody>
                    <a:bodyPr/>
                    <a:p>
                      <a:pPr>
                        <a:lnSpc>
                          <a:spcPct val="100000"/>
                        </a:lnSpc>
                      </a:pPr>
                      <a:r>
                        <a:rPr b="0" lang="en-US" sz="1800" spc="-1" strike="noStrike">
                          <a:solidFill>
                            <a:srgbClr val="000000"/>
                          </a:solidFill>
                          <a:latin typeface="Calibri"/>
                        </a:rPr>
                        <a:t>System Design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546480">
                <a:tc>
                  <a:txBody>
                    <a:bodyPr/>
                    <a:p>
                      <a:pPr>
                        <a:lnSpc>
                          <a:spcPct val="100000"/>
                        </a:lnSpc>
                      </a:pPr>
                      <a:r>
                        <a:rPr b="0" lang="en-US" sz="1800" spc="-1" strike="noStrike">
                          <a:solidFill>
                            <a:srgbClr val="000000"/>
                          </a:solidFill>
                          <a:latin typeface="Calibri"/>
                        </a:rPr>
                        <a:t>System coding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81960">
                <a:tc>
                  <a:txBody>
                    <a:bodyPr/>
                    <a:p>
                      <a:pPr>
                        <a:lnSpc>
                          <a:spcPct val="100000"/>
                        </a:lnSpc>
                      </a:pPr>
                      <a:r>
                        <a:rPr b="0" lang="en-US" sz="1800" spc="-1" strike="noStrike">
                          <a:solidFill>
                            <a:srgbClr val="000000"/>
                          </a:solidFill>
                          <a:latin typeface="Calibri"/>
                        </a:rPr>
                        <a:t>System testing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19920">
                <a:tc>
                  <a:txBody>
                    <a:bodyPr/>
                    <a:p>
                      <a:pPr>
                        <a:lnSpc>
                          <a:spcPct val="100000"/>
                        </a:lnSpc>
                      </a:pPr>
                      <a:r>
                        <a:rPr b="0" lang="en-US" sz="1800" spc="-1" strike="noStrike">
                          <a:solidFill>
                            <a:srgbClr val="000000"/>
                          </a:solidFill>
                          <a:latin typeface="Calibri"/>
                        </a:rPr>
                        <a:t>System deployment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619920">
                <a:tc>
                  <a:txBody>
                    <a:bodyPr/>
                    <a:p>
                      <a:pPr>
                        <a:lnSpc>
                          <a:spcPct val="100000"/>
                        </a:lnSpc>
                      </a:pPr>
                      <a:r>
                        <a:rPr b="0" lang="en-US" sz="1800" spc="-1" strike="noStrike">
                          <a:solidFill>
                            <a:srgbClr val="000000"/>
                          </a:solidFill>
                          <a:latin typeface="Calibri"/>
                        </a:rPr>
                        <a:t>System maintenance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r>
              <a:tr h="635760">
                <a:tc>
                  <a:txBody>
                    <a:bodyPr/>
                    <a:p>
                      <a:pPr>
                        <a:lnSpc>
                          <a:spcPct val="100000"/>
                        </a:lnSpc>
                      </a:pPr>
                      <a:r>
                        <a:rPr b="0" lang="en-US" sz="1800" spc="-1" strike="noStrike">
                          <a:solidFill>
                            <a:srgbClr val="000000"/>
                          </a:solidFill>
                          <a:latin typeface="Calibri"/>
                        </a:rPr>
                        <a:t>System documentation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bf9000"/>
                    </a:solidFill>
                  </a:tcPr>
                </a:tc>
              </a:tr>
            </a:tbl>
          </a:graphicData>
        </a:graphic>
      </p:graphicFrame>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837720" y="101520"/>
            <a:ext cx="10514880" cy="86292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5400" spc="-1" strike="noStrike" u="sng">
                <a:solidFill>
                  <a:srgbClr val="000000"/>
                </a:solidFill>
                <a:uFillTx/>
                <a:latin typeface="Times New Roman"/>
              </a:rPr>
              <a:t>BUDGET</a:t>
            </a:r>
            <a:endParaRPr b="0" lang="en-US" sz="5400" spc="-1" strike="noStrike">
              <a:latin typeface="Arial"/>
            </a:endParaRPr>
          </a:p>
        </p:txBody>
      </p:sp>
      <p:graphicFrame>
        <p:nvGraphicFramePr>
          <p:cNvPr id="220" name="Table 2"/>
          <p:cNvGraphicFramePr/>
          <p:nvPr/>
        </p:nvGraphicFramePr>
        <p:xfrm>
          <a:off x="516960" y="1267200"/>
          <a:ext cx="10515240" cy="3431160"/>
        </p:xfrm>
        <a:graphic>
          <a:graphicData uri="http://schemas.openxmlformats.org/drawingml/2006/table">
            <a:tbl>
              <a:tblPr/>
              <a:tblGrid>
                <a:gridCol w="5257800"/>
                <a:gridCol w="5257800"/>
              </a:tblGrid>
              <a:tr h="808560">
                <a:tc>
                  <a:txBody>
                    <a:bodyPr/>
                    <a:p>
                      <a:pPr>
                        <a:lnSpc>
                          <a:spcPct val="100000"/>
                        </a:lnSpc>
                      </a:pPr>
                      <a:r>
                        <a:rPr b="1" lang="en-US" sz="2400" spc="-1" strike="noStrike">
                          <a:solidFill>
                            <a:srgbClr val="ffffff"/>
                          </a:solidFill>
                          <a:latin typeface="Times New Roman"/>
                        </a:rPr>
                        <a:t>ITEM </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2400" spc="-1" strike="noStrike">
                          <a:solidFill>
                            <a:srgbClr val="ffffff"/>
                          </a:solidFill>
                          <a:latin typeface="Times New Roman"/>
                        </a:rPr>
                        <a:t>COST(ksh)</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655560">
                <a:tc>
                  <a:txBody>
                    <a:bodyPr/>
                    <a:p>
                      <a:pPr>
                        <a:lnSpc>
                          <a:spcPct val="100000"/>
                        </a:lnSpc>
                      </a:pPr>
                      <a:r>
                        <a:rPr b="0" lang="en-US" sz="1800" spc="-1" strike="noStrike">
                          <a:solidFill>
                            <a:srgbClr val="000000"/>
                          </a:solidFill>
                          <a:latin typeface="Calibri"/>
                        </a:rPr>
                        <a:t>Research materials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2,000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655560">
                <a:tc>
                  <a:txBody>
                    <a:bodyPr/>
                    <a:p>
                      <a:pPr>
                        <a:lnSpc>
                          <a:spcPct val="100000"/>
                        </a:lnSpc>
                      </a:pPr>
                      <a:r>
                        <a:rPr b="0" lang="en-US" sz="1800" spc="-1" strike="noStrike">
                          <a:solidFill>
                            <a:srgbClr val="000000"/>
                          </a:solidFill>
                          <a:latin typeface="Calibri"/>
                        </a:rPr>
                        <a:t>Stationary/printing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latin typeface="Calibri"/>
                        </a:rPr>
                        <a:t>1,000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55560">
                <a:tc>
                  <a:txBody>
                    <a:bodyPr/>
                    <a:p>
                      <a:pPr>
                        <a:lnSpc>
                          <a:spcPct val="100000"/>
                        </a:lnSpc>
                      </a:pPr>
                      <a:r>
                        <a:rPr b="0" lang="en-US" sz="1800" spc="-1" strike="noStrike">
                          <a:solidFill>
                            <a:srgbClr val="000000"/>
                          </a:solidFill>
                          <a:latin typeface="Calibri"/>
                        </a:rPr>
                        <a:t>Miscellaneous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latin typeface="Calibri"/>
                        </a:rPr>
                        <a:t>300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656280">
                <a:tc>
                  <a:txBody>
                    <a:bodyPr/>
                    <a:p>
                      <a:pPr>
                        <a:lnSpc>
                          <a:spcPct val="100000"/>
                        </a:lnSpc>
                      </a:pPr>
                      <a:r>
                        <a:rPr b="1" lang="en-US" sz="1800" spc="-1" strike="noStrike">
                          <a:solidFill>
                            <a:srgbClr val="000000"/>
                          </a:solidFill>
                          <a:latin typeface="Calibri"/>
                        </a:rPr>
                        <a:t>Total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1" lang="en-US" sz="1800" spc="-1" strike="noStrike">
                          <a:solidFill>
                            <a:srgbClr val="000000"/>
                          </a:solidFill>
                          <a:latin typeface="Calibri"/>
                        </a:rPr>
                        <a:t>3,300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676800" y="609480"/>
            <a:ext cx="8596080" cy="4011120"/>
          </a:xfrm>
          <a:prstGeom prst="rect">
            <a:avLst/>
          </a:prstGeom>
          <a:noFill/>
          <a:ln>
            <a:noFill/>
          </a:ln>
        </p:spPr>
        <p:style>
          <a:lnRef idx="0"/>
          <a:fillRef idx="0"/>
          <a:effectRef idx="0"/>
          <a:fontRef idx="minor"/>
        </p:style>
        <p:txBody>
          <a:bodyPr lIns="90000" rIns="90000" tIns="45000" bIns="45000" anchor="ctr"/>
          <a:p>
            <a:pPr>
              <a:lnSpc>
                <a:spcPct val="90000"/>
              </a:lnSpc>
            </a:pPr>
            <a:br/>
            <a:br/>
            <a:br/>
            <a:r>
              <a:rPr b="0" lang="en-US" sz="4400" spc="-1" strike="noStrike">
                <a:solidFill>
                  <a:srgbClr val="000000"/>
                </a:solidFill>
                <a:latin typeface="Calibri Light"/>
              </a:rPr>
              <a:t>                          </a:t>
            </a:r>
            <a:r>
              <a:rPr b="0" lang="en-US" sz="4400" spc="-1" strike="noStrike">
                <a:solidFill>
                  <a:srgbClr val="000000"/>
                </a:solidFill>
                <a:latin typeface="Calibri Light"/>
              </a:rPr>
              <a:t>THANK YOU</a:t>
            </a:r>
            <a:endParaRPr b="0" lang="en-US" sz="4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695240" y="640080"/>
            <a:ext cx="8911080" cy="18284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br/>
            <a:br/>
            <a:br/>
            <a:r>
              <a:rPr b="1" lang="en-US" sz="4000" spc="-1" strike="noStrike" u="sng">
                <a:solidFill>
                  <a:srgbClr val="000000"/>
                </a:solidFill>
                <a:uFillTx/>
                <a:latin typeface="Times New Roman"/>
              </a:rPr>
              <a:t>	</a:t>
            </a:r>
            <a:r>
              <a:rPr b="1" lang="en-US" sz="4000" spc="-1" strike="noStrike" u="sng">
                <a:solidFill>
                  <a:srgbClr val="000000"/>
                </a:solidFill>
                <a:uFillTx/>
                <a:latin typeface="Times New Roman"/>
              </a:rPr>
              <a:t>	</a:t>
            </a:r>
            <a:r>
              <a:rPr b="1" lang="en-US" sz="4000" spc="-1" strike="noStrike" u="sng">
                <a:solidFill>
                  <a:srgbClr val="000000"/>
                </a:solidFill>
                <a:uFillTx/>
                <a:latin typeface="Times New Roman"/>
              </a:rPr>
              <a:t>	</a:t>
            </a:r>
            <a:r>
              <a:rPr b="1" lang="en-US" sz="4000" spc="-1" strike="noStrike" u="sng">
                <a:solidFill>
                  <a:srgbClr val="000000"/>
                </a:solidFill>
                <a:uFillTx/>
                <a:latin typeface="Times New Roman"/>
              </a:rPr>
              <a:t>	</a:t>
            </a:r>
            <a:r>
              <a:rPr b="1" lang="en-US" sz="4000" spc="-1" strike="noStrike" u="sng">
                <a:solidFill>
                  <a:srgbClr val="000000"/>
                </a:solidFill>
                <a:uFillTx/>
                <a:latin typeface="Times New Roman"/>
              </a:rPr>
              <a:t>	</a:t>
            </a:r>
            <a:r>
              <a:rPr b="1" lang="en-US" sz="4000" spc="-1" strike="noStrike" u="sng">
                <a:solidFill>
                  <a:srgbClr val="000000"/>
                </a:solidFill>
                <a:uFillTx/>
                <a:latin typeface="Times New Roman"/>
              </a:rPr>
              <a:t>	</a:t>
            </a:r>
            <a:r>
              <a:rPr b="1" lang="en-US" sz="4000" spc="-1" strike="noStrike" u="sng">
                <a:solidFill>
                  <a:srgbClr val="000000"/>
                </a:solidFill>
                <a:uFillTx/>
                <a:latin typeface="Times New Roman"/>
              </a:rPr>
              <a:t>	</a:t>
            </a:r>
            <a:r>
              <a:rPr b="1" lang="en-US" sz="4000" spc="-1" strike="noStrike" u="sng">
                <a:solidFill>
                  <a:srgbClr val="000000"/>
                </a:solidFill>
                <a:uFillTx/>
                <a:latin typeface="Times New Roman"/>
              </a:rPr>
              <a:t>	</a:t>
            </a:r>
            <a:r>
              <a:rPr b="1" lang="en-US" sz="4000" spc="-1" strike="noStrike" u="sng">
                <a:solidFill>
                  <a:srgbClr val="000000"/>
                </a:solidFill>
                <a:uFillTx/>
                <a:latin typeface="Times New Roman"/>
              </a:rPr>
              <a:t>	</a:t>
            </a:r>
            <a:r>
              <a:rPr b="1" lang="en-US" sz="4000" spc="-1" strike="noStrike" u="sng">
                <a:solidFill>
                  <a:srgbClr val="000000"/>
                </a:solidFill>
                <a:uFillTx/>
                <a:latin typeface="Times New Roman"/>
              </a:rPr>
              <a:t>	</a:t>
            </a:r>
            <a:r>
              <a:rPr b="1" lang="en-US" sz="4000" spc="-1" strike="noStrike" u="sng">
                <a:solidFill>
                  <a:srgbClr val="000000"/>
                </a:solidFill>
                <a:uFillTx/>
                <a:latin typeface="Times New Roman"/>
              </a:rPr>
              <a:t>	</a:t>
            </a:r>
            <a:r>
              <a:rPr b="1" lang="en-US" sz="4000" spc="-1" strike="noStrike" u="sng">
                <a:solidFill>
                  <a:srgbClr val="000000"/>
                </a:solidFill>
                <a:uFillTx/>
                <a:latin typeface="Times New Roman"/>
              </a:rPr>
              <a:t>	</a:t>
            </a:r>
            <a:r>
              <a:rPr b="1" lang="en-US" sz="4000" spc="-1" strike="noStrike" u="sng">
                <a:solidFill>
                  <a:srgbClr val="000000"/>
                </a:solidFill>
                <a:uFillTx/>
                <a:latin typeface="Times New Roman"/>
              </a:rPr>
              <a:t>	</a:t>
            </a:r>
            <a:r>
              <a:rPr b="1" lang="en-US" sz="4000" spc="-1" strike="noStrike">
                <a:solidFill>
                  <a:srgbClr val="000000"/>
                </a:solidFill>
                <a:latin typeface="Times New Roman"/>
              </a:rPr>
              <a:t>ABSTRACT</a:t>
            </a:r>
            <a:br/>
            <a:endParaRPr b="0" lang="en-US" sz="4000" spc="-1" strike="noStrike">
              <a:latin typeface="Arial"/>
            </a:endParaRPr>
          </a:p>
        </p:txBody>
      </p:sp>
      <p:sp>
        <p:nvSpPr>
          <p:cNvPr id="193" name="CustomShape 2"/>
          <p:cNvSpPr/>
          <p:nvPr/>
        </p:nvSpPr>
        <p:spPr>
          <a:xfrm>
            <a:off x="506160" y="1629000"/>
            <a:ext cx="10008720" cy="54115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Good automated  inventory control  system  is essential to the successful operation of most business organization. This is basically due to the amount of money inventory represents and the impact that inventories have on the daily operations of a business.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it keeps track of inventory levels, orders, sales and deliveries.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It will assist to avoid product overstock and outage</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575160" y="952560"/>
            <a:ext cx="8911080" cy="6602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000" spc="-1" strike="noStrike" u="sng">
                <a:solidFill>
                  <a:srgbClr val="000000"/>
                </a:solidFill>
                <a:uFillTx/>
                <a:latin typeface="Times New Roman"/>
              </a:rPr>
              <a:t>INTRODUCTION</a:t>
            </a:r>
            <a:br/>
            <a:endParaRPr b="0" lang="en-US" sz="4000" spc="-1" strike="noStrike">
              <a:latin typeface="Arial"/>
            </a:endParaRPr>
          </a:p>
        </p:txBody>
      </p:sp>
      <p:sp>
        <p:nvSpPr>
          <p:cNvPr id="195" name="CustomShape 2"/>
          <p:cNvSpPr/>
          <p:nvPr/>
        </p:nvSpPr>
        <p:spPr>
          <a:xfrm>
            <a:off x="369720" y="1717560"/>
            <a:ext cx="10415880" cy="546084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purpose of an automated inventory control system is to save a business time and encourage more organized and efficient business processes. </a:t>
            </a:r>
            <a:endParaRPr b="0" lang="en-US" sz="2800" spc="-1" strike="noStrike">
              <a:latin typeface="Arial"/>
            </a:endParaRPr>
          </a:p>
          <a:p>
            <a:pPr>
              <a:lnSpc>
                <a:spcPct val="90000"/>
              </a:lnSpc>
              <a:spcBef>
                <a:spcPts val="1001"/>
              </a:spcBef>
            </a:pP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This will be achieved thorough automation of various processes such as calculating total sales automatically every single end day, automatically checking inventory against the reorder point and generating a purchase order, automatically calculating profit of a sold item and projecting profit of the whole stock.</a:t>
            </a:r>
            <a:endParaRPr b="0" lang="en-US"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2518920" y="914400"/>
            <a:ext cx="8911080" cy="11361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000" spc="-1" strike="noStrike" u="sng">
                <a:solidFill>
                  <a:srgbClr val="000000"/>
                </a:solidFill>
                <a:uFillTx/>
                <a:latin typeface="Times New Roman"/>
              </a:rPr>
              <a:t>PROBLEM STATEMENT</a:t>
            </a:r>
            <a:br/>
            <a:endParaRPr b="0" lang="en-US" sz="4000" spc="-1" strike="noStrike">
              <a:latin typeface="Arial"/>
            </a:endParaRPr>
          </a:p>
        </p:txBody>
      </p:sp>
      <p:sp>
        <p:nvSpPr>
          <p:cNvPr id="197" name="CustomShape 2"/>
          <p:cNvSpPr/>
          <p:nvPr/>
        </p:nvSpPr>
        <p:spPr>
          <a:xfrm>
            <a:off x="249120" y="2051280"/>
            <a:ext cx="10317240" cy="568332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It takes a lot of time to manually keep track of sales and place correct orders to vendors, wasting useful labor. </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A product which would assist in tackling the above mentioned problem would prove to be fruitful as it would help convert the unproductive time to something more useful, by removing unnecessary error prone complication and efforts.</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666800" y="739440"/>
            <a:ext cx="9946800" cy="12801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u="sng">
                <a:solidFill>
                  <a:srgbClr val="000000"/>
                </a:solidFill>
                <a:uFillTx/>
                <a:latin typeface="Times New Roman"/>
              </a:rPr>
              <a:t>PROBLEM JUSTIFICATION</a:t>
            </a:r>
            <a:br/>
            <a:endParaRPr b="0" lang="en-US" sz="4400" spc="-1" strike="noStrike">
              <a:latin typeface="Arial"/>
            </a:endParaRPr>
          </a:p>
        </p:txBody>
      </p:sp>
      <p:sp>
        <p:nvSpPr>
          <p:cNvPr id="199" name="CustomShape 2"/>
          <p:cNvSpPr/>
          <p:nvPr/>
        </p:nvSpPr>
        <p:spPr>
          <a:xfrm>
            <a:off x="390600" y="1868040"/>
            <a:ext cx="10453680" cy="430344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Basic idea is that at the end of each day, the system analyzes the total sale of stock and  deducts the appropriate amount from the resource database.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It then compares the current available resource with the threshold level of each Item.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If it finds that certain Item are below the threshold, it will generate a purchase order for those items and send it to the manager (admin) for approval.</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272760" y="609480"/>
            <a:ext cx="8596080" cy="80172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u="sng">
                <a:solidFill>
                  <a:srgbClr val="000000"/>
                </a:solidFill>
                <a:uFillTx/>
                <a:latin typeface="Times New Roman"/>
              </a:rPr>
              <a:t>OBJECTIVES</a:t>
            </a:r>
            <a:endParaRPr b="0" lang="en-US" sz="4400" spc="-1" strike="noStrike">
              <a:latin typeface="Arial"/>
            </a:endParaRPr>
          </a:p>
        </p:txBody>
      </p:sp>
      <p:sp>
        <p:nvSpPr>
          <p:cNvPr id="201" name="CustomShape 2"/>
          <p:cNvSpPr/>
          <p:nvPr/>
        </p:nvSpPr>
        <p:spPr>
          <a:xfrm>
            <a:off x="428040" y="1412280"/>
            <a:ext cx="10821600" cy="5350680"/>
          </a:xfrm>
          <a:prstGeom prst="rect">
            <a:avLst/>
          </a:prstGeom>
          <a:noFill/>
          <a:ln>
            <a:noFill/>
          </a:ln>
        </p:spPr>
        <p:style>
          <a:lnRef idx="0"/>
          <a:fillRef idx="0"/>
          <a:effectRef idx="0"/>
          <a:fontRef idx="minor"/>
        </p:style>
        <p:txBody>
          <a:bodyPr lIns="90000" rIns="90000" tIns="45000" bIns="45000"/>
          <a:p>
            <a:pPr>
              <a:lnSpc>
                <a:spcPct val="107000"/>
              </a:lnSpc>
              <a:spcAft>
                <a:spcPts val="799"/>
              </a:spcAft>
            </a:pPr>
            <a:r>
              <a:rPr b="1" lang="en-US" sz="2000" spc="-1" strike="noStrike" u="sng">
                <a:solidFill>
                  <a:srgbClr val="000000"/>
                </a:solidFill>
                <a:uFillTx/>
                <a:latin typeface="Times New Roman"/>
                <a:ea typeface="Calibri"/>
              </a:rPr>
              <a:t>GENERAL OBJECTIVE</a:t>
            </a:r>
            <a:endParaRPr b="0" lang="en-US" sz="2000" spc="-1" strike="noStrike">
              <a:latin typeface="Arial"/>
            </a:endParaRPr>
          </a:p>
          <a:p>
            <a:pPr marL="457200" indent="-456480">
              <a:lnSpc>
                <a:spcPct val="107000"/>
              </a:lnSpc>
              <a:spcAft>
                <a:spcPts val="799"/>
              </a:spcAft>
              <a:buClr>
                <a:srgbClr val="000000"/>
              </a:buClr>
              <a:buFont typeface="Calibri Light"/>
              <a:buAutoNum type="arabicPeriod"/>
            </a:pPr>
            <a:r>
              <a:rPr b="1" lang="en-US" sz="2400" spc="-1" strike="noStrike">
                <a:solidFill>
                  <a:srgbClr val="000000"/>
                </a:solidFill>
                <a:latin typeface="Calibri"/>
                <a:ea typeface="Calibri"/>
              </a:rPr>
              <a:t>Automate the control system</a:t>
            </a:r>
            <a:endParaRPr b="0" lang="en-US" sz="2400" spc="-1" strike="noStrike">
              <a:latin typeface="Arial"/>
            </a:endParaRPr>
          </a:p>
          <a:p>
            <a:pPr marL="343080" indent="-342360">
              <a:lnSpc>
                <a:spcPct val="100000"/>
              </a:lnSpc>
              <a:buClr>
                <a:srgbClr val="000000"/>
              </a:buClr>
              <a:buFont typeface="Arial"/>
              <a:buChar char="•"/>
            </a:pPr>
            <a:r>
              <a:rPr b="0" lang="en-US" sz="2400" spc="-1" strike="noStrike">
                <a:solidFill>
                  <a:srgbClr val="000000"/>
                </a:solidFill>
                <a:latin typeface="Calibri"/>
                <a:ea typeface="Calibri"/>
              </a:rPr>
              <a:t>Calculate total sells products at the end of each day and compares with the stock present and generate daily report.</a:t>
            </a:r>
            <a:endParaRPr b="0" lang="en-US" sz="2400" spc="-1" strike="noStrike">
              <a:latin typeface="Arial"/>
            </a:endParaRPr>
          </a:p>
          <a:p>
            <a:pPr marL="343080" indent="-342360">
              <a:lnSpc>
                <a:spcPct val="100000"/>
              </a:lnSpc>
              <a:buClr>
                <a:srgbClr val="000000"/>
              </a:buClr>
              <a:buFont typeface="Arial"/>
              <a:buChar char="•"/>
            </a:pPr>
            <a:r>
              <a:rPr b="0" lang="en-US" sz="2400" spc="-1" strike="noStrike">
                <a:solidFill>
                  <a:srgbClr val="000000"/>
                </a:solidFill>
                <a:latin typeface="Calibri"/>
                <a:ea typeface="Calibri"/>
              </a:rPr>
              <a:t>Compares available product stock and generates an updated purchase order and sends to the manager.</a:t>
            </a:r>
            <a:endParaRPr b="0" lang="en-US" sz="2400" spc="-1" strike="noStrike">
              <a:latin typeface="Arial"/>
            </a:endParaRPr>
          </a:p>
          <a:p>
            <a:pPr>
              <a:lnSpc>
                <a:spcPct val="107000"/>
              </a:lnSpc>
              <a:spcAft>
                <a:spcPts val="799"/>
              </a:spcAft>
            </a:pPr>
            <a:endParaRPr b="0" lang="en-US" sz="2400" spc="-1" strike="noStrike">
              <a:latin typeface="Arial"/>
            </a:endParaRPr>
          </a:p>
          <a:p>
            <a:pPr>
              <a:lnSpc>
                <a:spcPct val="107000"/>
              </a:lnSpc>
              <a:spcAft>
                <a:spcPts val="799"/>
              </a:spcAft>
            </a:pPr>
            <a:r>
              <a:rPr b="1" lang="en-US" sz="2000" spc="-1" strike="noStrike" u="sng">
                <a:solidFill>
                  <a:srgbClr val="000000"/>
                </a:solidFill>
                <a:uFillTx/>
                <a:latin typeface="Times New Roman"/>
                <a:ea typeface="Calibri"/>
              </a:rPr>
              <a:t>SPECIFIC OBJECTIVES.</a:t>
            </a:r>
            <a:endParaRPr b="0" lang="en-US" sz="2000" spc="-1" strike="noStrike">
              <a:latin typeface="Arial"/>
            </a:endParaRPr>
          </a:p>
          <a:p>
            <a:pPr marL="343080" indent="-342360">
              <a:lnSpc>
                <a:spcPct val="107000"/>
              </a:lnSpc>
              <a:buClr>
                <a:srgbClr val="000000"/>
              </a:buClr>
              <a:buFont typeface="Calibri Light"/>
              <a:buAutoNum type="arabicPeriod"/>
            </a:pPr>
            <a:r>
              <a:rPr b="0" lang="en-US" sz="2400" spc="-1" strike="noStrike">
                <a:solidFill>
                  <a:srgbClr val="000000"/>
                </a:solidFill>
                <a:latin typeface="Times New Roman"/>
                <a:ea typeface="Calibri"/>
              </a:rPr>
              <a:t>To analyze the current inventory control  systems and the way they operate and find ways of automating  such systems to better performance.</a:t>
            </a:r>
            <a:endParaRPr b="0" lang="en-US" sz="2400" spc="-1" strike="noStrike">
              <a:latin typeface="Arial"/>
            </a:endParaRPr>
          </a:p>
          <a:p>
            <a:pPr marL="343080" indent="-342360">
              <a:lnSpc>
                <a:spcPct val="107000"/>
              </a:lnSpc>
              <a:buClr>
                <a:srgbClr val="000000"/>
              </a:buClr>
              <a:buFont typeface="Calibri Light"/>
              <a:buAutoNum type="arabicPeriod"/>
            </a:pPr>
            <a:r>
              <a:rPr b="0" lang="en-US" sz="2400" spc="-1" strike="noStrike">
                <a:solidFill>
                  <a:srgbClr val="000000"/>
                </a:solidFill>
                <a:latin typeface="Times New Roman"/>
                <a:ea typeface="Calibri"/>
              </a:rPr>
              <a:t>To design a system that will automate the control system of inventory management.</a:t>
            </a:r>
            <a:endParaRPr b="0" lang="en-US" sz="2400" spc="-1" strike="noStrike">
              <a:latin typeface="Arial"/>
            </a:endParaRPr>
          </a:p>
          <a:p>
            <a:pPr marL="343080" indent="-342360">
              <a:lnSpc>
                <a:spcPct val="107000"/>
              </a:lnSpc>
              <a:buClr>
                <a:srgbClr val="000000"/>
              </a:buClr>
              <a:buFont typeface="Calibri Light"/>
              <a:buAutoNum type="arabicPeriod"/>
            </a:pPr>
            <a:r>
              <a:rPr b="0" lang="en-US" sz="2400" spc="-1" strike="noStrike">
                <a:solidFill>
                  <a:srgbClr val="000000"/>
                </a:solidFill>
                <a:latin typeface="Times New Roman"/>
                <a:ea typeface="Calibri"/>
              </a:rPr>
              <a:t>To code and test the system designed into an actual form of operation.</a:t>
            </a:r>
            <a:endParaRPr b="0" lang="en-US" sz="2400" spc="-1" strike="noStrike">
              <a:latin typeface="Arial"/>
            </a:endParaRPr>
          </a:p>
          <a:p>
            <a:pPr marL="343080" indent="-342360">
              <a:lnSpc>
                <a:spcPct val="107000"/>
              </a:lnSpc>
              <a:spcAft>
                <a:spcPts val="799"/>
              </a:spcAft>
              <a:buClr>
                <a:srgbClr val="000000"/>
              </a:buClr>
              <a:buFont typeface="Calibri Light"/>
              <a:buAutoNum type="arabicPeriod"/>
            </a:pPr>
            <a:r>
              <a:rPr b="0" lang="en-US" sz="2400" spc="-1" strike="noStrike">
                <a:solidFill>
                  <a:srgbClr val="000000"/>
                </a:solidFill>
                <a:latin typeface="Times New Roman"/>
                <a:ea typeface="Calibri"/>
              </a:rPr>
              <a:t>To implement the developed system </a:t>
            </a:r>
            <a:r>
              <a:rPr b="0" lang="en-US" sz="2400" spc="-1" strike="noStrike">
                <a:solidFill>
                  <a:srgbClr val="000000"/>
                </a:solidFill>
                <a:latin typeface="Times New Roman"/>
                <a:ea typeface="Calibri"/>
              </a:rPr>
              <a:t>	</a:t>
            </a:r>
            <a:r>
              <a:rPr b="0" lang="en-US" sz="2400" spc="-1" strike="noStrike">
                <a:solidFill>
                  <a:srgbClr val="000000"/>
                </a:solidFill>
                <a:latin typeface="Times New Roman"/>
                <a:ea typeface="Calibri"/>
              </a:rPr>
              <a:t>.</a:t>
            </a:r>
            <a:endParaRPr b="0" lang="en-US" sz="2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676800" y="609480"/>
            <a:ext cx="8596080" cy="72072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u="sng">
                <a:solidFill>
                  <a:srgbClr val="000000"/>
                </a:solidFill>
                <a:uFillTx/>
                <a:latin typeface="Times New Roman"/>
              </a:rPr>
              <a:t>TECHNICAL SCOPE</a:t>
            </a:r>
            <a:endParaRPr b="0" lang="en-US" sz="4400" spc="-1" strike="noStrike">
              <a:latin typeface="Arial"/>
            </a:endParaRPr>
          </a:p>
        </p:txBody>
      </p:sp>
      <p:sp>
        <p:nvSpPr>
          <p:cNvPr id="203" name="CustomShape 2"/>
          <p:cNvSpPr/>
          <p:nvPr/>
        </p:nvSpPr>
        <p:spPr>
          <a:xfrm>
            <a:off x="428040" y="1608840"/>
            <a:ext cx="9652680" cy="365616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Register products categories, products within the categories and system users while assigning them login details.</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Record sales </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Control stock by automatically deducting items at the time of selling and showing the remaining stock and generating  item purchase order .</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Calculate profits after sales of products and also provide the projected profits for the entire available stock.</a:t>
            </a:r>
            <a:endParaRPr b="0" lang="en-US" sz="1800" spc="-1" strike="noStrike">
              <a:latin typeface="Arial"/>
            </a:endParaRPr>
          </a:p>
          <a:p>
            <a:pPr>
              <a:lnSpc>
                <a:spcPct val="100000"/>
              </a:lnSpc>
            </a:pP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Generate reports.</a:t>
            </a:r>
            <a:endParaRPr b="0" lang="en-US" sz="1800" spc="-1" strike="noStrike">
              <a:latin typeface="Arial"/>
            </a:endParaRPr>
          </a:p>
          <a:p>
            <a:pPr>
              <a:lnSpc>
                <a:spcPct val="100000"/>
              </a:lnSpc>
            </a:pP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271440" y="201600"/>
            <a:ext cx="11441520" cy="5191920"/>
          </a:xfrm>
          <a:prstGeom prst="rect">
            <a:avLst/>
          </a:prstGeom>
          <a:noFill/>
          <a:ln>
            <a:noFill/>
          </a:ln>
        </p:spPr>
        <p:style>
          <a:lnRef idx="0"/>
          <a:fillRef idx="0"/>
          <a:effectRef idx="0"/>
          <a:fontRef idx="minor"/>
        </p:style>
        <p:txBody>
          <a:bodyPr lIns="90000" rIns="90000" tIns="45000" bIns="45000"/>
          <a:p>
            <a:pPr>
              <a:lnSpc>
                <a:spcPct val="107000"/>
              </a:lnSpc>
              <a:spcAft>
                <a:spcPts val="799"/>
              </a:spcAft>
            </a:pPr>
            <a:r>
              <a:rPr b="1" lang="en-US" sz="2400" spc="-1" strike="noStrike" u="sng">
                <a:solidFill>
                  <a:srgbClr val="000000"/>
                </a:solidFill>
                <a:uFillTx/>
                <a:latin typeface="Times New Roman"/>
                <a:ea typeface="Calibri"/>
              </a:rPr>
              <a:t>FUNCTIONAL REQUIREMENTS</a:t>
            </a:r>
            <a:endParaRPr b="0" lang="en-US" sz="2400" spc="-1" strike="noStrike">
              <a:latin typeface="Arial"/>
            </a:endParaRPr>
          </a:p>
          <a:p>
            <a:pPr marL="343080" indent="-342360">
              <a:lnSpc>
                <a:spcPct val="107000"/>
              </a:lnSpc>
              <a:buClr>
                <a:srgbClr val="000000"/>
              </a:buClr>
              <a:buFont typeface="Calibri Light"/>
              <a:buAutoNum type="arabicPeriod"/>
            </a:pPr>
            <a:r>
              <a:rPr b="0" lang="en-US" sz="2400" spc="-1" strike="noStrike">
                <a:solidFill>
                  <a:srgbClr val="000000"/>
                </a:solidFill>
                <a:latin typeface="Times New Roman"/>
                <a:ea typeface="Calibri"/>
              </a:rPr>
              <a:t>Allow registration of clients to the system.</a:t>
            </a:r>
            <a:endParaRPr b="0" lang="en-US" sz="2400" spc="-1" strike="noStrike">
              <a:latin typeface="Arial"/>
            </a:endParaRPr>
          </a:p>
          <a:p>
            <a:pPr marL="343080" indent="-342360">
              <a:lnSpc>
                <a:spcPct val="107000"/>
              </a:lnSpc>
              <a:buClr>
                <a:srgbClr val="000000"/>
              </a:buClr>
              <a:buFont typeface="Calibri Light"/>
              <a:buAutoNum type="arabicPeriod"/>
            </a:pPr>
            <a:r>
              <a:rPr b="0" lang="en-US" sz="2400" spc="-1" strike="noStrike">
                <a:solidFill>
                  <a:srgbClr val="000000"/>
                </a:solidFill>
                <a:latin typeface="Times New Roman"/>
                <a:ea typeface="Calibri"/>
              </a:rPr>
              <a:t>Allow registration of system users.</a:t>
            </a:r>
            <a:endParaRPr b="0" lang="en-US" sz="2400" spc="-1" strike="noStrike">
              <a:latin typeface="Arial"/>
            </a:endParaRPr>
          </a:p>
          <a:p>
            <a:pPr marL="343080" indent="-342360">
              <a:lnSpc>
                <a:spcPct val="107000"/>
              </a:lnSpc>
              <a:buClr>
                <a:srgbClr val="000000"/>
              </a:buClr>
              <a:buFont typeface="Calibri Light"/>
              <a:buAutoNum type="arabicPeriod"/>
            </a:pPr>
            <a:r>
              <a:rPr b="0" lang="en-US" sz="2400" spc="-1" strike="noStrike">
                <a:solidFill>
                  <a:srgbClr val="000000"/>
                </a:solidFill>
                <a:latin typeface="Times New Roman"/>
                <a:ea typeface="Calibri"/>
              </a:rPr>
              <a:t>Keep record of the stock amount .</a:t>
            </a:r>
            <a:endParaRPr b="0" lang="en-US" sz="2400" spc="-1" strike="noStrike">
              <a:latin typeface="Arial"/>
            </a:endParaRPr>
          </a:p>
          <a:p>
            <a:pPr marL="343080" indent="-342360">
              <a:lnSpc>
                <a:spcPct val="107000"/>
              </a:lnSpc>
              <a:buClr>
                <a:srgbClr val="000000"/>
              </a:buClr>
              <a:buFont typeface="Calibri Light"/>
              <a:buAutoNum type="arabicPeriod"/>
            </a:pPr>
            <a:r>
              <a:rPr b="0" lang="en-US" sz="2400" spc="-1" strike="noStrike">
                <a:solidFill>
                  <a:srgbClr val="000000"/>
                </a:solidFill>
                <a:latin typeface="Times New Roman"/>
                <a:ea typeface="Calibri"/>
              </a:rPr>
              <a:t>Keep record of supplier's details.</a:t>
            </a:r>
            <a:endParaRPr b="0" lang="en-US" sz="2400" spc="-1" strike="noStrike">
              <a:latin typeface="Arial"/>
            </a:endParaRPr>
          </a:p>
          <a:p>
            <a:pPr marL="343080" indent="-342360">
              <a:lnSpc>
                <a:spcPct val="107000"/>
              </a:lnSpc>
              <a:buClr>
                <a:srgbClr val="000000"/>
              </a:buClr>
              <a:buFont typeface="Calibri Light"/>
              <a:buAutoNum type="arabicPeriod"/>
            </a:pPr>
            <a:r>
              <a:rPr b="0" lang="en-US" sz="2400" spc="-1" strike="noStrike">
                <a:solidFill>
                  <a:srgbClr val="000000"/>
                </a:solidFill>
                <a:latin typeface="Times New Roman"/>
                <a:ea typeface="Calibri"/>
              </a:rPr>
              <a:t>Produce warnings in case of threashold level of product are detected.</a:t>
            </a:r>
            <a:endParaRPr b="0" lang="en-US" sz="2400" spc="-1" strike="noStrike">
              <a:latin typeface="Arial"/>
            </a:endParaRPr>
          </a:p>
          <a:p>
            <a:pPr marL="343080" indent="-342360">
              <a:lnSpc>
                <a:spcPct val="107000"/>
              </a:lnSpc>
              <a:spcAft>
                <a:spcPts val="799"/>
              </a:spcAft>
              <a:buClr>
                <a:srgbClr val="000000"/>
              </a:buClr>
              <a:buFont typeface="Calibri Light"/>
              <a:buAutoNum type="arabicPeriod"/>
            </a:pPr>
            <a:r>
              <a:rPr b="0" lang="en-US" sz="2400" spc="-1" strike="noStrike">
                <a:solidFill>
                  <a:srgbClr val="000000"/>
                </a:solidFill>
                <a:latin typeface="Times New Roman"/>
                <a:ea typeface="Calibri"/>
              </a:rPr>
              <a:t>Keep record of customer payment details.</a:t>
            </a:r>
            <a:endParaRPr b="0" lang="en-US" sz="2400" spc="-1" strike="noStrike">
              <a:latin typeface="Arial"/>
            </a:endParaRPr>
          </a:p>
          <a:p>
            <a:pPr marL="343080" indent="-342360">
              <a:lnSpc>
                <a:spcPct val="107000"/>
              </a:lnSpc>
              <a:spcAft>
                <a:spcPts val="799"/>
              </a:spcAft>
              <a:buClr>
                <a:srgbClr val="000000"/>
              </a:buClr>
              <a:buFont typeface="Calibri Light"/>
              <a:buAutoNum type="arabicPeriod"/>
            </a:pPr>
            <a:r>
              <a:rPr b="0" lang="en-US" sz="2400" spc="-1" strike="noStrike">
                <a:solidFill>
                  <a:srgbClr val="000000"/>
                </a:solidFill>
                <a:latin typeface="Times New Roman"/>
                <a:ea typeface="Calibri"/>
              </a:rPr>
              <a:t>Produce reports . </a:t>
            </a:r>
            <a:endParaRPr b="0" lang="en-US" sz="2400" spc="-1" strike="noStrike">
              <a:latin typeface="Arial"/>
            </a:endParaRPr>
          </a:p>
          <a:p>
            <a:pPr>
              <a:lnSpc>
                <a:spcPct val="107000"/>
              </a:lnSpc>
              <a:spcAft>
                <a:spcPts val="799"/>
              </a:spcAft>
            </a:pPr>
            <a:r>
              <a:rPr b="0" lang="en-US" sz="2400" spc="-1" strike="noStrike">
                <a:solidFill>
                  <a:srgbClr val="000000"/>
                </a:solidFill>
                <a:latin typeface="Times New Roman"/>
                <a:ea typeface="Calibri"/>
              </a:rPr>
              <a:t> </a:t>
            </a:r>
            <a:r>
              <a:rPr b="1" lang="en-US" sz="2400" spc="-1" strike="noStrike" u="sng">
                <a:solidFill>
                  <a:srgbClr val="000000"/>
                </a:solidFill>
                <a:uFillTx/>
                <a:latin typeface="Times New Roman"/>
                <a:ea typeface="Calibri"/>
              </a:rPr>
              <a:t>NON-FUNCTIONAL REQUIREMENTS</a:t>
            </a:r>
            <a:endParaRPr b="0" lang="en-US" sz="2400" spc="-1" strike="noStrike">
              <a:latin typeface="Arial"/>
            </a:endParaRPr>
          </a:p>
          <a:p>
            <a:pPr marL="343080" indent="-342360">
              <a:lnSpc>
                <a:spcPct val="107000"/>
              </a:lnSpc>
              <a:buClr>
                <a:srgbClr val="000000"/>
              </a:buClr>
              <a:buFont typeface="Calibri Light"/>
              <a:buAutoNum type="arabicPeriod"/>
            </a:pPr>
            <a:r>
              <a:rPr b="0" lang="en-US" sz="2400" spc="-1" strike="noStrike">
                <a:solidFill>
                  <a:srgbClr val="000000"/>
                </a:solidFill>
                <a:latin typeface="Times New Roman"/>
                <a:ea typeface="Calibri"/>
              </a:rPr>
              <a:t>Should perform as optimally as possible.</a:t>
            </a:r>
            <a:endParaRPr b="0" lang="en-US" sz="2400" spc="-1" strike="noStrike">
              <a:latin typeface="Arial"/>
            </a:endParaRPr>
          </a:p>
          <a:p>
            <a:pPr marL="343080" indent="-342360">
              <a:lnSpc>
                <a:spcPct val="107000"/>
              </a:lnSpc>
              <a:buClr>
                <a:srgbClr val="000000"/>
              </a:buClr>
              <a:buFont typeface="Calibri Light"/>
              <a:buAutoNum type="arabicPeriod"/>
            </a:pPr>
            <a:r>
              <a:rPr b="0" lang="en-US" sz="2400" spc="-1" strike="noStrike">
                <a:solidFill>
                  <a:srgbClr val="000000"/>
                </a:solidFill>
                <a:latin typeface="Times New Roman"/>
                <a:ea typeface="Calibri"/>
              </a:rPr>
              <a:t>Be secure.</a:t>
            </a:r>
            <a:endParaRPr b="0" lang="en-US" sz="2400" spc="-1" strike="noStrike">
              <a:latin typeface="Arial"/>
            </a:endParaRPr>
          </a:p>
          <a:p>
            <a:pPr marL="343080" indent="-342360">
              <a:lnSpc>
                <a:spcPct val="107000"/>
              </a:lnSpc>
              <a:spcAft>
                <a:spcPts val="799"/>
              </a:spcAft>
              <a:buClr>
                <a:srgbClr val="000000"/>
              </a:buClr>
              <a:buFont typeface="Calibri Light"/>
              <a:buAutoNum type="arabicPeriod"/>
            </a:pPr>
            <a:r>
              <a:rPr b="0" lang="en-US" sz="2400" spc="-1" strike="noStrike">
                <a:solidFill>
                  <a:srgbClr val="000000"/>
                </a:solidFill>
                <a:latin typeface="Times New Roman"/>
                <a:ea typeface="Calibri"/>
              </a:rPr>
              <a:t>Be reliable.</a:t>
            </a:r>
            <a:endParaRPr b="0" lang="en-US"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609120" y="273600"/>
            <a:ext cx="10972080" cy="114444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	</a:t>
            </a:r>
            <a:r>
              <a:rPr b="0" lang="en-US" sz="3600" spc="-1" strike="noStrike">
                <a:solidFill>
                  <a:srgbClr val="000000"/>
                </a:solidFill>
                <a:latin typeface="Calibri"/>
              </a:rPr>
              <a:t>USE CASE DIAGRAM</a:t>
            </a:r>
            <a:endParaRPr b="0" lang="en-US" sz="3600" spc="-1" strike="noStrike">
              <a:latin typeface="Arial"/>
            </a:endParaRPr>
          </a:p>
        </p:txBody>
      </p:sp>
      <p:pic>
        <p:nvPicPr>
          <p:cNvPr id="206" name="" descr=""/>
          <p:cNvPicPr/>
          <p:nvPr/>
        </p:nvPicPr>
        <p:blipFill>
          <a:blip r:embed="rId1"/>
          <a:stretch/>
        </p:blipFill>
        <p:spPr>
          <a:xfrm>
            <a:off x="2285640" y="1097280"/>
            <a:ext cx="6857640" cy="53946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967</TotalTime>
  <Application>LibreOffice/6.0.4.2$Linux_X86_64 LibreOffice_project/00m0$Build-2</Application>
  <Words>603</Words>
  <Paragraphs>110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2018-01-19T08:14:33Z</dcterms:created>
  <dc:creator>USER</dc:creator>
  <dc:description/>
  <dc:language>en-US</dc:language>
  <cp:lastModifiedBy/>
  <dcterms:modified xsi:type="dcterms:W3CDTF">2018-06-19T11:36:27Z</dcterms:modified>
  <cp:revision>49</cp:revision>
  <dc:subject/>
  <dc:title>automatic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