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69" d="100"/>
          <a:sy n="69" d="100"/>
        </p:scale>
        <p:origin x="780"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88DDC-D197-4379-9E34-10336E4D9401}" type="datetimeFigureOut">
              <a:rPr lang="en-US" smtClean="0"/>
              <a:t>04/02/24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100645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88DDC-D197-4379-9E34-10336E4D9401}" type="datetimeFigureOut">
              <a:rPr lang="en-US" smtClean="0"/>
              <a:t>04/02/24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67074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88DDC-D197-4379-9E34-10336E4D9401}" type="datetimeFigureOut">
              <a:rPr lang="en-US" smtClean="0"/>
              <a:t>04/02/24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308016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88DDC-D197-4379-9E34-10336E4D9401}" type="datetimeFigureOut">
              <a:rPr lang="en-US" smtClean="0"/>
              <a:t>04/02/24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311994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288DDC-D197-4379-9E34-10336E4D9401}" type="datetimeFigureOut">
              <a:rPr lang="en-US" smtClean="0"/>
              <a:t>04/02/24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236372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88DDC-D197-4379-9E34-10336E4D9401}" type="datetimeFigureOut">
              <a:rPr lang="en-US" smtClean="0"/>
              <a:t>04/02/24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240152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88DDC-D197-4379-9E34-10336E4D9401}" type="datetimeFigureOut">
              <a:rPr lang="en-US" smtClean="0"/>
              <a:t>04/02/24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362611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88DDC-D197-4379-9E34-10336E4D9401}" type="datetimeFigureOut">
              <a:rPr lang="en-US" smtClean="0"/>
              <a:t>04/02/24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101299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88DDC-D197-4379-9E34-10336E4D9401}" type="datetimeFigureOut">
              <a:rPr lang="en-US" smtClean="0"/>
              <a:t>04/02/24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38888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88DDC-D197-4379-9E34-10336E4D9401}" type="datetimeFigureOut">
              <a:rPr lang="en-US" smtClean="0"/>
              <a:t>04/02/24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280138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88DDC-D197-4379-9E34-10336E4D9401}" type="datetimeFigureOut">
              <a:rPr lang="en-US" smtClean="0"/>
              <a:t>04/02/24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1E8F8-8CE2-457C-B69C-C68F6C5A5127}" type="slidenum">
              <a:rPr lang="en-US" smtClean="0"/>
              <a:t>‹#›</a:t>
            </a:fld>
            <a:endParaRPr lang="en-US"/>
          </a:p>
        </p:txBody>
      </p:sp>
    </p:spTree>
    <p:extLst>
      <p:ext uri="{BB962C8B-B14F-4D97-AF65-F5344CB8AC3E}">
        <p14:creationId xmlns:p14="http://schemas.microsoft.com/office/powerpoint/2010/main" val="383766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88DDC-D197-4379-9E34-10336E4D9401}" type="datetimeFigureOut">
              <a:rPr lang="en-US" smtClean="0"/>
              <a:t>04/02/24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1E8F8-8CE2-457C-B69C-C68F6C5A5127}" type="slidenum">
              <a:rPr lang="en-US" smtClean="0"/>
              <a:t>‹#›</a:t>
            </a:fld>
            <a:endParaRPr lang="en-US"/>
          </a:p>
        </p:txBody>
      </p:sp>
    </p:spTree>
    <p:extLst>
      <p:ext uri="{BB962C8B-B14F-4D97-AF65-F5344CB8AC3E}">
        <p14:creationId xmlns:p14="http://schemas.microsoft.com/office/powerpoint/2010/main" val="174473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J17-2205-2022</a:t>
            </a:r>
            <a:br>
              <a:rPr lang="en-US" dirty="0" smtClean="0"/>
            </a:br>
            <a:endParaRPr lang="en-US" dirty="0" smtClean="0"/>
          </a:p>
        </p:txBody>
      </p:sp>
      <p:sp>
        <p:nvSpPr>
          <p:cNvPr id="3" name="Subtitle 2"/>
          <p:cNvSpPr>
            <a:spLocks noGrp="1"/>
          </p:cNvSpPr>
          <p:nvPr>
            <p:ph type="subTitle" idx="1"/>
          </p:nvPr>
        </p:nvSpPr>
        <p:spPr/>
        <p:txBody>
          <a:bodyPr>
            <a:no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Cat 2</a:t>
            </a:r>
          </a:p>
          <a:p>
            <a:r>
              <a:rPr lang="en-US" sz="1200"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a) Objectives of </a:t>
            </a:r>
            <a:r>
              <a:rPr lang="en-US" sz="1200" b="1" dirty="0" err="1">
                <a:latin typeface="Times New Roman" panose="02020603050405020304" pitchFamily="18" charset="0"/>
                <a:cs typeface="Times New Roman" panose="02020603050405020304" pitchFamily="18" charset="0"/>
              </a:rPr>
              <a:t>Ndemo</a:t>
            </a:r>
            <a:r>
              <a:rPr lang="en-US" sz="1200" b="1" dirty="0">
                <a:latin typeface="Times New Roman" panose="02020603050405020304" pitchFamily="18" charset="0"/>
                <a:cs typeface="Times New Roman" panose="02020603050405020304" pitchFamily="18" charset="0"/>
              </a:rPr>
              <a:t> Assemble:</a:t>
            </a:r>
            <a:endParaRPr lang="en-US"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Enhanced Precision: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aims to revolutionize manufacturing by offering unparalleled precision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Traditional assembly methods often struggle with achieving accuracy at such small scales, leading to defects and inefficiencies. By developing an Assembler capable of precise manipulation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-level, we aim to address this challenge and enable the production of smaller, more intricate products with unprecedented accuracy.</a:t>
            </a:r>
          </a:p>
          <a:p>
            <a:pPr lvl="0"/>
            <a:r>
              <a:rPr lang="en-US" sz="1200" dirty="0">
                <a:latin typeface="Times New Roman" panose="02020603050405020304" pitchFamily="18" charset="0"/>
                <a:cs typeface="Times New Roman" panose="02020603050405020304" pitchFamily="18" charset="0"/>
              </a:rPr>
              <a:t>Increased Efficiency: In addition to precision,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seeks to significantly improve efficiency in manufacturing processes. Current assembly methods can be time-consuming and labor-intensive, resulting in high production costs and slow turnaround times. By streamlining assembly processes through automation and advanced robotics,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reduce production time and costs for manufacturers, allowing them to meet growing consumer demands more efficiently.</a:t>
            </a:r>
          </a:p>
          <a:p>
            <a:pPr lvl="0"/>
            <a:r>
              <a:rPr lang="en-US" sz="1200" dirty="0">
                <a:latin typeface="Times New Roman" panose="02020603050405020304" pitchFamily="18" charset="0"/>
                <a:cs typeface="Times New Roman" panose="02020603050405020304" pitchFamily="18" charset="0"/>
              </a:rPr>
              <a:t>Adaptability: One of the key objectives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to create a modular platform that can adapt to evolving industry needs. Manufacturing requirements vary greatly across different industries and applications, making flexibility a crucial aspect of any assembly system. By designing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with modularity in mind, we enable manufacturers to customize and upgrade the system to meet their specific production requirements, ensuring long-term viability and versatility.</a:t>
            </a:r>
          </a:p>
          <a:p>
            <a:r>
              <a:rPr lang="en-US" sz="1200" b="1" dirty="0">
                <a:latin typeface="Times New Roman" panose="02020603050405020304" pitchFamily="18" charset="0"/>
                <a:cs typeface="Times New Roman" panose="02020603050405020304" pitchFamily="18" charset="0"/>
              </a:rPr>
              <a:t>b) Companies Involved:</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As the lead company,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play a central role in the development and commercialization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Leveraging our expertise in advanced manufacturing technologies and strategic vision, we will oversee the overall project management, technology development, and coordination among the partner companies. Our team of engineers, researchers, and business professionals will work closely with our partners to ensure the successful execution of the project from conception to market launch.</a:t>
            </a:r>
          </a:p>
          <a:p>
            <a:r>
              <a:rPr lang="en-US" sz="1200" dirty="0" err="1">
                <a:latin typeface="Times New Roman" panose="02020603050405020304" pitchFamily="18" charset="0"/>
                <a:cs typeface="Times New Roman" panose="02020603050405020304" pitchFamily="18" charset="0"/>
              </a:rPr>
              <a:t>MaterialsTech</a:t>
            </a:r>
            <a:r>
              <a:rPr lang="en-US" sz="1200" dirty="0">
                <a:latin typeface="Times New Roman" panose="02020603050405020304" pitchFamily="18" charset="0"/>
                <a:cs typeface="Times New Roman" panose="02020603050405020304" pitchFamily="18" charset="0"/>
              </a:rPr>
              <a:t> Corporation: </a:t>
            </a:r>
            <a:r>
              <a:rPr lang="en-US" sz="1200" dirty="0" err="1">
                <a:latin typeface="Times New Roman" panose="02020603050405020304" pitchFamily="18" charset="0"/>
                <a:cs typeface="Times New Roman" panose="02020603050405020304" pitchFamily="18" charset="0"/>
              </a:rPr>
              <a:t>MaterialsTech</a:t>
            </a:r>
            <a:r>
              <a:rPr lang="en-US" sz="1200" dirty="0">
                <a:latin typeface="Times New Roman" panose="02020603050405020304" pitchFamily="18" charset="0"/>
                <a:cs typeface="Times New Roman" panose="02020603050405020304" pitchFamily="18" charset="0"/>
              </a:rPr>
              <a:t> Corporation is a key partner in providing advanced materials </a:t>
            </a:r>
            <a:r>
              <a:rPr lang="en-US" sz="1200" dirty="0" err="1">
                <a:latin typeface="Times New Roman" panose="02020603050405020304" pitchFamily="18" charset="0"/>
                <a:cs typeface="Times New Roman" panose="02020603050405020304" pitchFamily="18" charset="0"/>
              </a:rPr>
              <a:t>forNdemo</a:t>
            </a:r>
            <a:r>
              <a:rPr lang="en-US" sz="1200" dirty="0">
                <a:latin typeface="Times New Roman" panose="02020603050405020304" pitchFamily="18" charset="0"/>
                <a:cs typeface="Times New Roman" panose="02020603050405020304" pitchFamily="18" charset="0"/>
              </a:rPr>
              <a:t>-scale assembly. With their expertise in materials science </a:t>
            </a:r>
            <a:r>
              <a:rPr lang="en-US" sz="1200" dirty="0" err="1">
                <a:latin typeface="Times New Roman" panose="02020603050405020304" pitchFamily="18" charset="0"/>
                <a:cs typeface="Times New Roman" panose="02020603050405020304" pitchFamily="18" charset="0"/>
              </a:rPr>
              <a:t>andNdemotechnology</a:t>
            </a:r>
            <a:r>
              <a:rPr lang="en-US" sz="1200" dirty="0">
                <a:latin typeface="Times New Roman" panose="02020603050405020304" pitchFamily="18" charset="0"/>
                <a:cs typeface="Times New Roman" panose="02020603050405020304" pitchFamily="18" charset="0"/>
              </a:rPr>
              <a:t>, they will collaborate with us to develop and optimize materials specifically tailored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These advanced materials will play a critical role in ensuring the performance, reliability, and longevity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various manufacturing applications. Additionally, </a:t>
            </a:r>
            <a:r>
              <a:rPr lang="en-US" sz="1200" dirty="0" err="1">
                <a:latin typeface="Times New Roman" panose="02020603050405020304" pitchFamily="18" charset="0"/>
                <a:cs typeface="Times New Roman" panose="02020603050405020304" pitchFamily="18" charset="0"/>
              </a:rPr>
              <a:t>MaterialsTech</a:t>
            </a:r>
            <a:r>
              <a:rPr lang="en-US" sz="1200" dirty="0">
                <a:latin typeface="Times New Roman" panose="02020603050405020304" pitchFamily="18" charset="0"/>
                <a:cs typeface="Times New Roman" panose="02020603050405020304" pitchFamily="18" charset="0"/>
              </a:rPr>
              <a:t> Corporation will assist in conducting material characterization studies and performance testing to validate the suitability of the materials for use in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RoboTech</a:t>
            </a:r>
            <a:r>
              <a:rPr lang="en-US" sz="1200" dirty="0">
                <a:latin typeface="Times New Roman" panose="02020603050405020304" pitchFamily="18" charset="0"/>
                <a:cs typeface="Times New Roman" panose="02020603050405020304" pitchFamily="18" charset="0"/>
              </a:rPr>
              <a:t> Solutions: </a:t>
            </a:r>
            <a:r>
              <a:rPr lang="en-US" sz="1200" dirty="0" err="1">
                <a:latin typeface="Times New Roman" panose="02020603050405020304" pitchFamily="18" charset="0"/>
                <a:cs typeface="Times New Roman" panose="02020603050405020304" pitchFamily="18" charset="0"/>
              </a:rPr>
              <a:t>RoboTech</a:t>
            </a:r>
            <a:r>
              <a:rPr lang="en-US" sz="1200" dirty="0">
                <a:latin typeface="Times New Roman" panose="02020603050405020304" pitchFamily="18" charset="0"/>
                <a:cs typeface="Times New Roman" panose="02020603050405020304" pitchFamily="18" charset="0"/>
              </a:rPr>
              <a:t> Solutions specializes in robotics and automation, making them an invaluable partner for the development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Their team of engineers and robotics experts will contribute their expertise in robotic design, control systems, and motion planning to integrate robotics seamlessly into the assembly process. </a:t>
            </a:r>
            <a:r>
              <a:rPr lang="en-US" sz="1200" dirty="0" err="1">
                <a:latin typeface="Times New Roman" panose="02020603050405020304" pitchFamily="18" charset="0"/>
                <a:cs typeface="Times New Roman" panose="02020603050405020304" pitchFamily="18" charset="0"/>
              </a:rPr>
              <a:t>RoboTech</a:t>
            </a:r>
            <a:r>
              <a:rPr lang="en-US" sz="1200" dirty="0">
                <a:latin typeface="Times New Roman" panose="02020603050405020304" pitchFamily="18" charset="0"/>
                <a:cs typeface="Times New Roman" panose="02020603050405020304" pitchFamily="18" charset="0"/>
              </a:rPr>
              <a:t> Solutions will collaborate with us to design and build the robotic components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including robotic arms, grippers, and actuators, optimized </a:t>
            </a:r>
            <a:r>
              <a:rPr lang="en-US" sz="1200" dirty="0" err="1">
                <a:latin typeface="Times New Roman" panose="02020603050405020304" pitchFamily="18" charset="0"/>
                <a:cs typeface="Times New Roman" panose="02020603050405020304" pitchFamily="18" charset="0"/>
              </a:rPr>
              <a:t>forNdemo</a:t>
            </a:r>
            <a:r>
              <a:rPr lang="en-US" sz="1200" dirty="0">
                <a:latin typeface="Times New Roman" panose="02020603050405020304" pitchFamily="18" charset="0"/>
                <a:cs typeface="Times New Roman" panose="02020603050405020304" pitchFamily="18" charset="0"/>
              </a:rPr>
              <a:t>-scale manipulation. Their contributions will ensure the precision, speed, and reliability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performing complex assembly tasks.</a:t>
            </a:r>
          </a:p>
          <a:p>
            <a:r>
              <a:rPr lang="en-US" sz="1200" dirty="0" err="1">
                <a:latin typeface="Times New Roman" panose="02020603050405020304" pitchFamily="18" charset="0"/>
                <a:cs typeface="Times New Roman" panose="02020603050405020304" pitchFamily="18" charset="0"/>
              </a:rPr>
              <a:t>SoftwareSolutions</a:t>
            </a:r>
            <a:r>
              <a:rPr lang="en-US" sz="1200" dirty="0">
                <a:latin typeface="Times New Roman" panose="02020603050405020304" pitchFamily="18" charset="0"/>
                <a:cs typeface="Times New Roman" panose="02020603050405020304" pitchFamily="18" charset="0"/>
              </a:rPr>
              <a:t> Inc.: </a:t>
            </a:r>
            <a:r>
              <a:rPr lang="en-US" sz="1200" dirty="0" err="1">
                <a:latin typeface="Times New Roman" panose="02020603050405020304" pitchFamily="18" charset="0"/>
                <a:cs typeface="Times New Roman" panose="02020603050405020304" pitchFamily="18" charset="0"/>
              </a:rPr>
              <a:t>SoftwareSolutions</a:t>
            </a:r>
            <a:r>
              <a:rPr lang="en-US" sz="1200" dirty="0">
                <a:latin typeface="Times New Roman" panose="02020603050405020304" pitchFamily="18" charset="0"/>
                <a:cs typeface="Times New Roman" panose="02020603050405020304" pitchFamily="18" charset="0"/>
              </a:rPr>
              <a:t> Inc. will collaborate with us to develop custom control software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Their team of software engineers and developers will work closely with us to design, implement, and test the software platform that will control and monitor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real-time. The control software will provide intuitive user interfaces for operators to program assembly tasks, configure robotic movements, and monitor the assembly process. Additionally, </a:t>
            </a:r>
            <a:r>
              <a:rPr lang="en-US" sz="1200" dirty="0" err="1">
                <a:latin typeface="Times New Roman" panose="02020603050405020304" pitchFamily="18" charset="0"/>
                <a:cs typeface="Times New Roman" panose="02020603050405020304" pitchFamily="18" charset="0"/>
              </a:rPr>
              <a:t>SoftwareSolutions</a:t>
            </a:r>
            <a:r>
              <a:rPr lang="en-US" sz="1200" dirty="0">
                <a:latin typeface="Times New Roman" panose="02020603050405020304" pitchFamily="18" charset="0"/>
                <a:cs typeface="Times New Roman" panose="02020603050405020304" pitchFamily="18" charset="0"/>
              </a:rPr>
              <a:t> Inc. will integrate advanced control algorithms, feedback mechanisms, and safety protocols into the software to ensure the optimal performance, efficiency, and safety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manufacturing environments.</a:t>
            </a:r>
          </a:p>
          <a:p>
            <a:r>
              <a:rPr lang="en-US" sz="1200" dirty="0" err="1">
                <a:latin typeface="Times New Roman" panose="02020603050405020304" pitchFamily="18" charset="0"/>
                <a:cs typeface="Times New Roman" panose="02020603050405020304" pitchFamily="18" charset="0"/>
              </a:rPr>
              <a:t>NanoTech</a:t>
            </a:r>
            <a:r>
              <a:rPr lang="en-US" sz="1200" dirty="0">
                <a:latin typeface="Times New Roman" panose="02020603050405020304" pitchFamily="18" charset="0"/>
                <a:cs typeface="Times New Roman" panose="02020603050405020304" pitchFamily="18" charset="0"/>
              </a:rPr>
              <a:t> Research Institute: </a:t>
            </a:r>
            <a:r>
              <a:rPr lang="en-US" sz="1200" dirty="0" err="1">
                <a:latin typeface="Times New Roman" panose="02020603050405020304" pitchFamily="18" charset="0"/>
                <a:cs typeface="Times New Roman" panose="02020603050405020304" pitchFamily="18" charset="0"/>
              </a:rPr>
              <a:t>TheNdemoTech</a:t>
            </a:r>
            <a:r>
              <a:rPr lang="en-US" sz="1200" dirty="0">
                <a:latin typeface="Times New Roman" panose="02020603050405020304" pitchFamily="18" charset="0"/>
                <a:cs typeface="Times New Roman" panose="02020603050405020304" pitchFamily="18" charset="0"/>
              </a:rPr>
              <a:t> Research Institute brings cutting-edge advancements </a:t>
            </a:r>
            <a:r>
              <a:rPr lang="en-US" sz="1200" dirty="0" err="1">
                <a:latin typeface="Times New Roman" panose="02020603050405020304" pitchFamily="18" charset="0"/>
                <a:cs typeface="Times New Roman" panose="02020603050405020304" pitchFamily="18" charset="0"/>
              </a:rPr>
              <a:t>inNdemotechnology</a:t>
            </a:r>
            <a:r>
              <a:rPr lang="en-US" sz="1200" dirty="0">
                <a:latin typeface="Times New Roman" panose="02020603050405020304" pitchFamily="18" charset="0"/>
                <a:cs typeface="Times New Roman" panose="02020603050405020304" pitchFamily="18" charset="0"/>
              </a:rPr>
              <a:t> to the development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As a research partner, they will collaborate with us to explore and develop </a:t>
            </a:r>
            <a:r>
              <a:rPr lang="en-US" sz="1200" dirty="0" err="1">
                <a:latin typeface="Times New Roman" panose="02020603050405020304" pitchFamily="18" charset="0"/>
                <a:cs typeface="Times New Roman" panose="02020603050405020304" pitchFamily="18" charset="0"/>
              </a:rPr>
              <a:t>novelNdemo</a:t>
            </a:r>
            <a:r>
              <a:rPr lang="en-US" sz="1200" dirty="0">
                <a:latin typeface="Times New Roman" panose="02020603050405020304" pitchFamily="18" charset="0"/>
                <a:cs typeface="Times New Roman" panose="02020603050405020304" pitchFamily="18" charset="0"/>
              </a:rPr>
              <a:t>-scale manipulation techniques, materials, and technologies that will enhance the capabilities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Their team of researchers, scientists, and engineers will contribute their expertise </a:t>
            </a:r>
            <a:r>
              <a:rPr lang="en-US" sz="1200" dirty="0" err="1">
                <a:latin typeface="Times New Roman" panose="02020603050405020304" pitchFamily="18" charset="0"/>
                <a:cs typeface="Times New Roman" panose="02020603050405020304" pitchFamily="18" charset="0"/>
              </a:rPr>
              <a:t>inNdemofabrication,Ndemomaterials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andNdemo</a:t>
            </a:r>
            <a:r>
              <a:rPr lang="en-US" sz="1200" dirty="0">
                <a:latin typeface="Times New Roman" panose="02020603050405020304" pitchFamily="18" charset="0"/>
                <a:cs typeface="Times New Roman" panose="02020603050405020304" pitchFamily="18" charset="0"/>
              </a:rPr>
              <a:t>-optics to push the boundaries of what is possible </a:t>
            </a:r>
            <a:r>
              <a:rPr lang="en-US" sz="1200" dirty="0" err="1">
                <a:latin typeface="Times New Roman" panose="02020603050405020304" pitchFamily="18" charset="0"/>
                <a:cs typeface="Times New Roman" panose="02020603050405020304" pitchFamily="18" charset="0"/>
              </a:rPr>
              <a:t>inNdemo</a:t>
            </a:r>
            <a:r>
              <a:rPr lang="en-US" sz="1200" dirty="0">
                <a:latin typeface="Times New Roman" panose="02020603050405020304" pitchFamily="18" charset="0"/>
                <a:cs typeface="Times New Roman" panose="02020603050405020304" pitchFamily="18" charset="0"/>
              </a:rPr>
              <a:t>-scale assembly. </a:t>
            </a:r>
            <a:r>
              <a:rPr lang="en-US" sz="1200" dirty="0" err="1">
                <a:latin typeface="Times New Roman" panose="02020603050405020304" pitchFamily="18" charset="0"/>
                <a:cs typeface="Times New Roman" panose="02020603050405020304" pitchFamily="18" charset="0"/>
              </a:rPr>
              <a:t>Additionally,NdemoTech</a:t>
            </a:r>
            <a:r>
              <a:rPr lang="en-US" sz="1200" dirty="0">
                <a:latin typeface="Times New Roman" panose="02020603050405020304" pitchFamily="18" charset="0"/>
                <a:cs typeface="Times New Roman" panose="02020603050405020304" pitchFamily="18" charset="0"/>
              </a:rPr>
              <a:t> Research Institute will assist in conducting fundamental research, feasibility studies, and proof-of-concept experiments to validate the performance and scalability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real-world manufacturing applications.</a:t>
            </a:r>
          </a:p>
          <a:p>
            <a:r>
              <a:rPr lang="en-US" sz="1200" b="1" dirty="0">
                <a:latin typeface="Times New Roman" panose="02020603050405020304" pitchFamily="18" charset="0"/>
                <a:cs typeface="Times New Roman" panose="02020603050405020304" pitchFamily="18" charset="0"/>
              </a:rPr>
              <a:t>c) Concept and Approach:</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concept behind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to leverage a combination of advanced robotics, precision engineering, </a:t>
            </a:r>
            <a:r>
              <a:rPr lang="en-US" sz="1200" dirty="0" err="1">
                <a:latin typeface="Times New Roman" panose="02020603050405020304" pitchFamily="18" charset="0"/>
                <a:cs typeface="Times New Roman" panose="02020603050405020304" pitchFamily="18" charset="0"/>
              </a:rPr>
              <a:t>andNdemo</a:t>
            </a:r>
            <a:r>
              <a:rPr lang="en-US" sz="1200" dirty="0">
                <a:latin typeface="Times New Roman" panose="02020603050405020304" pitchFamily="18" charset="0"/>
                <a:cs typeface="Times New Roman" panose="02020603050405020304" pitchFamily="18" charset="0"/>
              </a:rPr>
              <a:t>-scale manipulation techniques to create an Assembler capable of unprecedented accuracy and efficiency in manufacturing. At its core,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designed to address the growing demand for smaller, more complex products across various industries, from electronics and healthcare to aerospace and automotive. By enabling precise manipulation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open up new possibilities for manufacturing at levels previously thought impossible.</a:t>
            </a:r>
          </a:p>
          <a:p>
            <a:r>
              <a:rPr lang="en-US" sz="1200" b="1" dirty="0">
                <a:latin typeface="Times New Roman" panose="02020603050405020304" pitchFamily="18" charset="0"/>
                <a:cs typeface="Times New Roman" panose="02020603050405020304" pitchFamily="18" charset="0"/>
              </a:rPr>
              <a:t>Key Features of </a:t>
            </a:r>
            <a:r>
              <a:rPr lang="en-US" sz="1200" b="1" dirty="0" err="1">
                <a:latin typeface="Times New Roman" panose="02020603050405020304" pitchFamily="18" charset="0"/>
                <a:cs typeface="Times New Roman" panose="02020603050405020304" pitchFamily="18" charset="0"/>
              </a:rPr>
              <a:t>theNdemoAssemble</a:t>
            </a:r>
            <a:r>
              <a:rPr lang="en-US" sz="1200" b="1"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Modular Design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built on a modular platform, allowing for easy customization and upgrades to meet evolving industry needs. Manufacturers can configure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their specific requirements, whether it's for assembling microelectronics, </a:t>
            </a:r>
            <a:r>
              <a:rPr lang="en-US" sz="1200" dirty="0" err="1">
                <a:latin typeface="Times New Roman" panose="02020603050405020304" pitchFamily="18" charset="0"/>
                <a:cs typeface="Times New Roman" panose="02020603050405020304" pitchFamily="18" charset="0"/>
              </a:rPr>
              <a:t>fabricatingNdemomaterials</a:t>
            </a:r>
            <a:r>
              <a:rPr lang="en-US" sz="1200" dirty="0">
                <a:latin typeface="Times New Roman" panose="02020603050405020304" pitchFamily="18" charset="0"/>
                <a:cs typeface="Times New Roman" panose="02020603050405020304" pitchFamily="18" charset="0"/>
              </a:rPr>
              <a:t>, or manipulating biological cells.</a:t>
            </a:r>
          </a:p>
          <a:p>
            <a:pPr lvl="0"/>
            <a:r>
              <a:rPr lang="en-US" sz="1200" b="1" dirty="0">
                <a:latin typeface="Times New Roman" panose="02020603050405020304" pitchFamily="18" charset="0"/>
                <a:cs typeface="Times New Roman" panose="02020603050405020304" pitchFamily="18" charset="0"/>
              </a:rPr>
              <a:t>Advanced Robotics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incorporates state-of-the-art robotic systems with multi-axis movement capabilities. These robotic arms are equipped with precision grippers and actuators, allowing them to manipulate objects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with unparalleled accuracy and dexterity.</a:t>
            </a:r>
          </a:p>
          <a:p>
            <a:pPr lvl="0"/>
            <a:r>
              <a:rPr lang="en-US" sz="1200" b="1" dirty="0">
                <a:latin typeface="Times New Roman" panose="02020603050405020304" pitchFamily="18" charset="0"/>
                <a:cs typeface="Times New Roman" panose="02020603050405020304" pitchFamily="18" charset="0"/>
              </a:rPr>
              <a:t>High-Resolution Imaging</a:t>
            </a:r>
            <a:r>
              <a:rPr lang="en-US" sz="1200" dirty="0">
                <a:latin typeface="Times New Roman" panose="02020603050405020304" pitchFamily="18" charset="0"/>
                <a:cs typeface="Times New Roman" panose="02020603050405020304" pitchFamily="18" charset="0"/>
              </a:rPr>
              <a:t>: Real-time imaging systems, such as scanning electron microscopes (SEM) or atomic force microscopes (AFM), are integrated into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for precise monitoring and feedback during the assembly process. This ensures that each component is positioned correctly and meets the desired specifications.</a:t>
            </a:r>
          </a:p>
          <a:p>
            <a:pPr lvl="0"/>
            <a:r>
              <a:rPr lang="en-US" sz="1200" b="1" dirty="0">
                <a:latin typeface="Times New Roman" panose="02020603050405020304" pitchFamily="18" charset="0"/>
                <a:cs typeface="Times New Roman" panose="02020603050405020304" pitchFamily="18" charset="0"/>
              </a:rPr>
              <a:t>Adaptive Control Algorithms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utilizes adaptive control algorithms to optimize performance and adapt to changing conditions. These algorithms continuously monitor sensor data and adjust parameters in real-time to maintain precision and efficiency, even in dynamic manufacturing environments.</a:t>
            </a:r>
          </a:p>
          <a:p>
            <a:r>
              <a:rPr lang="en-US" sz="1200" b="1" dirty="0">
                <a:latin typeface="Times New Roman" panose="02020603050405020304" pitchFamily="18" charset="0"/>
                <a:cs typeface="Times New Roman" panose="02020603050405020304" pitchFamily="18" charset="0"/>
              </a:rPr>
              <a:t>Approach to Development: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approach to developing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involves iterative design and testing cycles, starting with conceptualization and feasibility studies, followed by prototyping and validation testing. Collaboration among the partner companies ensures that each component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seamlessly integrated, resulting in a cohesive and efficient assembly system.</a:t>
            </a:r>
          </a:p>
          <a:p>
            <a:pPr lvl="0"/>
            <a:r>
              <a:rPr lang="en-US" sz="1200" b="1" dirty="0">
                <a:latin typeface="Times New Roman" panose="02020603050405020304" pitchFamily="18" charset="0"/>
                <a:cs typeface="Times New Roman" panose="02020603050405020304" pitchFamily="18" charset="0"/>
              </a:rPr>
              <a:t>Conceptualization</a:t>
            </a:r>
            <a:r>
              <a:rPr lang="en-US" sz="1200" dirty="0">
                <a:latin typeface="Times New Roman" panose="02020603050405020304" pitchFamily="18" charset="0"/>
                <a:cs typeface="Times New Roman" panose="02020603050405020304" pitchFamily="18" charset="0"/>
              </a:rPr>
              <a:t>: The development process begins with a thorough analysis of market requirements, technological feasibility, and potential applications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This phase involves brainstorming sessions, market research, and feasibility studies to define the scope and objectives of the project.</a:t>
            </a:r>
          </a:p>
          <a:p>
            <a:pPr lvl="0"/>
            <a:r>
              <a:rPr lang="en-US" sz="1200" b="1" dirty="0">
                <a:latin typeface="Times New Roman" panose="02020603050405020304" pitchFamily="18" charset="0"/>
                <a:cs typeface="Times New Roman" panose="02020603050405020304" pitchFamily="18" charset="0"/>
              </a:rPr>
              <a:t>Design and Engineering</a:t>
            </a:r>
            <a:r>
              <a:rPr lang="en-US" sz="1200" dirty="0">
                <a:latin typeface="Times New Roman" panose="02020603050405020304" pitchFamily="18" charset="0"/>
                <a:cs typeface="Times New Roman" panose="02020603050405020304" pitchFamily="18" charset="0"/>
              </a:rPr>
              <a:t>: Once the conceptual design is established, the engineering team begins designing the individual components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taking into account factors such as material selection, mechanical design, and control systems. Advanced modeling and simulation techniques are used to optimize the design for performance, reliability, and manufacturability.</a:t>
            </a:r>
          </a:p>
          <a:p>
            <a:pPr lvl="0"/>
            <a:r>
              <a:rPr lang="en-US" sz="1200" b="1" dirty="0">
                <a:latin typeface="Times New Roman" panose="02020603050405020304" pitchFamily="18" charset="0"/>
                <a:cs typeface="Times New Roman" panose="02020603050405020304" pitchFamily="18" charset="0"/>
              </a:rPr>
              <a:t>Prototyping</a:t>
            </a:r>
            <a:r>
              <a:rPr lang="en-US" sz="1200" dirty="0">
                <a:latin typeface="Times New Roman" panose="02020603050405020304" pitchFamily="18" charset="0"/>
                <a:cs typeface="Times New Roman" panose="02020603050405020304" pitchFamily="18" charset="0"/>
              </a:rPr>
              <a:t>: Prototyping is a crucial phase in the development process, where physical prototypes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are built and tested in controlled laboratory environments. This allows the team to validate the design, identify potential issues, and make necessary adjustments before moving to the next phase.</a:t>
            </a:r>
          </a:p>
          <a:p>
            <a:pPr lvl="0"/>
            <a:r>
              <a:rPr lang="en-US" sz="1200" b="1" dirty="0">
                <a:latin typeface="Times New Roman" panose="02020603050405020304" pitchFamily="18" charset="0"/>
                <a:cs typeface="Times New Roman" panose="02020603050405020304" pitchFamily="18" charset="0"/>
              </a:rPr>
              <a:t>Validation Testing</a:t>
            </a:r>
            <a:r>
              <a:rPr lang="en-US" sz="1200" dirty="0">
                <a:latin typeface="Times New Roman" panose="02020603050405020304" pitchFamily="18" charset="0"/>
                <a:cs typeface="Times New Roman" panose="02020603050405020304" pitchFamily="18" charset="0"/>
              </a:rPr>
              <a:t>: Validation testing involves rigorous testing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under various operating conditions to ensure that it meets the performance, accuracy, and reliability requirements specified by manufacturers. This phase may include bench testing, functional testing, and simulated manufacturing scenarios to validate the capabilities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 real-world applications.</a:t>
            </a:r>
          </a:p>
          <a:p>
            <a:r>
              <a:rPr lang="en-US" sz="1200" dirty="0">
                <a:latin typeface="Times New Roman" panose="02020603050405020304" pitchFamily="18" charset="0"/>
                <a:cs typeface="Times New Roman" panose="02020603050405020304" pitchFamily="18" charset="0"/>
              </a:rPr>
              <a:t>By following this systematic approach to development,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be able to meet the demands of modern manufacturing, offering unprecedented precision, efficiency, and adaptability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a:t>
            </a:r>
          </a:p>
          <a:p>
            <a:r>
              <a:rPr lang="en-US" sz="1200" b="1" dirty="0">
                <a:latin typeface="Times New Roman" panose="02020603050405020304" pitchFamily="18" charset="0"/>
                <a:cs typeface="Times New Roman" panose="02020603050405020304" pitchFamily="18" charset="0"/>
              </a:rPr>
              <a:t>d) Expected Impacts:</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Revolutionize Manufacturing</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introduction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poised to revolutionize manufacturing processes across industries. Its unprecedented precision and efficiency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will enable the production of smaller, more intricate products with higher quality and reliability.</a:t>
            </a:r>
          </a:p>
          <a:p>
            <a:pPr lvl="1"/>
            <a:r>
              <a:rPr lang="en-US" sz="1200" dirty="0">
                <a:latin typeface="Times New Roman" panose="02020603050405020304" pitchFamily="18" charset="0"/>
                <a:cs typeface="Times New Roman" panose="02020603050405020304" pitchFamily="18" charset="0"/>
              </a:rPr>
              <a:t>Manufacturers will have the capability to fabricate advanced electronic devices, medical </a:t>
            </a:r>
            <a:r>
              <a:rPr lang="en-US" sz="1200" dirty="0" err="1">
                <a:latin typeface="Times New Roman" panose="02020603050405020304" pitchFamily="18" charset="0"/>
                <a:cs typeface="Times New Roman" panose="02020603050405020304" pitchFamily="18" charset="0"/>
              </a:rPr>
              <a:t>implants,Ndemomaterials</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otherNdemo</a:t>
            </a:r>
            <a:r>
              <a:rPr lang="en-US" sz="1200" dirty="0">
                <a:latin typeface="Times New Roman" panose="02020603050405020304" pitchFamily="18" charset="0"/>
                <a:cs typeface="Times New Roman" panose="02020603050405020304" pitchFamily="18" charset="0"/>
              </a:rPr>
              <a:t>-scale components with precision and consistency. This will open up new opportunities for innovation and product differentiation in competitive markets.</a:t>
            </a:r>
          </a:p>
          <a:p>
            <a:pPr lvl="0"/>
            <a:r>
              <a:rPr lang="en-US" sz="1200" b="1" dirty="0">
                <a:latin typeface="Times New Roman" panose="02020603050405020304" pitchFamily="18" charset="0"/>
                <a:cs typeface="Times New Roman" panose="02020603050405020304" pitchFamily="18" charset="0"/>
              </a:rPr>
              <a:t>Cost Reduction</a:t>
            </a:r>
            <a:r>
              <a:rPr lang="en-US" sz="1200" dirty="0">
                <a:latin typeface="Times New Roman" panose="02020603050405020304" pitchFamily="18" charset="0"/>
                <a:cs typeface="Times New Roman" panose="02020603050405020304" pitchFamily="18" charset="0"/>
              </a:rPr>
              <a:t>:</a:t>
            </a:r>
          </a:p>
          <a:p>
            <a:pPr lvl="1"/>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help manufacturers significantly reduce production costs by streamlining assembly processes and minimizing material waste. By automating repetitive tasks and optimizing manufacturing workflows,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improve operational efficiency and reduce labor costs.</a:t>
            </a:r>
          </a:p>
          <a:p>
            <a:pPr lvl="1"/>
            <a:r>
              <a:rPr lang="en-US" sz="1200" dirty="0">
                <a:latin typeface="Times New Roman" panose="02020603050405020304" pitchFamily="18" charset="0"/>
                <a:cs typeface="Times New Roman" panose="02020603050405020304" pitchFamily="18" charset="0"/>
              </a:rPr>
              <a:t>Furthermore, the ability to </a:t>
            </a:r>
            <a:r>
              <a:rPr lang="en-US" sz="1200" dirty="0" err="1">
                <a:latin typeface="Times New Roman" panose="02020603050405020304" pitchFamily="18" charset="0"/>
                <a:cs typeface="Times New Roman" panose="02020603050405020304" pitchFamily="18" charset="0"/>
              </a:rPr>
              <a:t>fabricateNdemo</a:t>
            </a:r>
            <a:r>
              <a:rPr lang="en-US" sz="1200" dirty="0">
                <a:latin typeface="Times New Roman" panose="02020603050405020304" pitchFamily="18" charset="0"/>
                <a:cs typeface="Times New Roman" panose="02020603050405020304" pitchFamily="18" charset="0"/>
              </a:rPr>
              <a:t>-scale components with high precision will lead to fewer defects and rework, resulting in higher yields and lower production costs per unit. This cost-saving potential will enhance the competitiveness of manufacturers in global markets.</a:t>
            </a:r>
          </a:p>
          <a:p>
            <a:pPr lvl="0"/>
            <a:r>
              <a:rPr lang="en-US" sz="1200" b="1" dirty="0">
                <a:latin typeface="Times New Roman" panose="02020603050405020304" pitchFamily="18" charset="0"/>
                <a:cs typeface="Times New Roman" panose="02020603050405020304" pitchFamily="18" charset="0"/>
              </a:rPr>
              <a:t>Technological Advancement</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development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contribute to technological advancements </a:t>
            </a:r>
            <a:r>
              <a:rPr lang="en-US" sz="1200" dirty="0" err="1">
                <a:latin typeface="Times New Roman" panose="02020603050405020304" pitchFamily="18" charset="0"/>
                <a:cs typeface="Times New Roman" panose="02020603050405020304" pitchFamily="18" charset="0"/>
              </a:rPr>
              <a:t>inNdemotechnology</a:t>
            </a:r>
            <a:r>
              <a:rPr lang="en-US" sz="1200" dirty="0">
                <a:latin typeface="Times New Roman" panose="02020603050405020304" pitchFamily="18" charset="0"/>
                <a:cs typeface="Times New Roman" panose="02020603050405020304" pitchFamily="18" charset="0"/>
              </a:rPr>
              <a:t>, robotics, and automation. By pushing the boundaries of what is possible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drive innovation and spur further research and development in related fields.</a:t>
            </a:r>
          </a:p>
          <a:p>
            <a:pPr lvl="1"/>
            <a:r>
              <a:rPr lang="en-US" sz="1200" dirty="0">
                <a:latin typeface="Times New Roman" panose="02020603050405020304" pitchFamily="18" charset="0"/>
                <a:cs typeface="Times New Roman" panose="02020603050405020304" pitchFamily="18" charset="0"/>
              </a:rPr>
              <a:t>The integration of advanced robotics, precision engineering, </a:t>
            </a:r>
            <a:r>
              <a:rPr lang="en-US" sz="1200" dirty="0" err="1">
                <a:latin typeface="Times New Roman" panose="02020603050405020304" pitchFamily="18" charset="0"/>
                <a:cs typeface="Times New Roman" panose="02020603050405020304" pitchFamily="18" charset="0"/>
              </a:rPr>
              <a:t>andNdemo</a:t>
            </a:r>
            <a:r>
              <a:rPr lang="en-US" sz="1200" dirty="0">
                <a:latin typeface="Times New Roman" panose="02020603050405020304" pitchFamily="18" charset="0"/>
                <a:cs typeface="Times New Roman" panose="02020603050405020304" pitchFamily="18" charset="0"/>
              </a:rPr>
              <a:t>-scale manipulation techniques will set new standards for manufacturing technology, inspiring future generations of engineers and scientists to push the boundaries of innovation even further.</a:t>
            </a:r>
          </a:p>
          <a:p>
            <a:pPr lvl="0"/>
            <a:r>
              <a:rPr lang="en-US" sz="1200" b="1" dirty="0">
                <a:latin typeface="Times New Roman" panose="02020603050405020304" pitchFamily="18" charset="0"/>
                <a:cs typeface="Times New Roman" panose="02020603050405020304" pitchFamily="18" charset="0"/>
              </a:rPr>
              <a:t>Economic Growth</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widespread adoption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expected to stimulate economic growth by creating new opportunities for businesses and driving productivity gains across industries. As manufacturers adopt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improve their production processes, they will become more competitive in global markets and attract investment.</a:t>
            </a:r>
          </a:p>
          <a:p>
            <a:pPr lvl="1"/>
            <a:r>
              <a:rPr lang="en-US" sz="1200" dirty="0">
                <a:latin typeface="Times New Roman" panose="02020603050405020304" pitchFamily="18" charset="0"/>
                <a:cs typeface="Times New Roman" panose="02020603050405020304" pitchFamily="18" charset="0"/>
              </a:rPr>
              <a:t>Additionally, the development and commercialization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create jobs in research, engineering, manufacturing, and support services, contributing to job growth and economic prosperity in the communities where these activities take place.</a:t>
            </a:r>
          </a:p>
          <a:p>
            <a:pPr lvl="0"/>
            <a:r>
              <a:rPr lang="en-US" sz="1200" b="1" dirty="0">
                <a:latin typeface="Times New Roman" panose="02020603050405020304" pitchFamily="18" charset="0"/>
                <a:cs typeface="Times New Roman" panose="02020603050405020304" pitchFamily="18" charset="0"/>
              </a:rPr>
              <a:t>Environmental Benefits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By reducing material waste and optimizing energy consumption,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have positive environmental impacts. Manufacturers will produce less waste and consume fewer resources in the production process, leading to a more sustainable and eco-friendly manufacturing industry.</a:t>
            </a:r>
          </a:p>
          <a:p>
            <a:pPr lvl="1"/>
            <a:r>
              <a:rPr lang="en-US" sz="1200" dirty="0">
                <a:latin typeface="Times New Roman" panose="02020603050405020304" pitchFamily="18" charset="0"/>
                <a:cs typeface="Times New Roman" panose="02020603050405020304" pitchFamily="18" charset="0"/>
              </a:rPr>
              <a:t>Furthermore, the ability to manufacture smaller, more efficient products using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contribute to overall energy savings and reduce the environmental footprint of manufactured goods.</a:t>
            </a:r>
          </a:p>
          <a:p>
            <a:r>
              <a:rPr lang="en-US" sz="1200" b="1" dirty="0">
                <a:latin typeface="Times New Roman" panose="02020603050405020304" pitchFamily="18" charset="0"/>
                <a:cs typeface="Times New Roman" panose="02020603050405020304" pitchFamily="18" charset="0"/>
              </a:rPr>
              <a:t>e) Communication Activities:</a:t>
            </a: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Launch Event: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 high-profile launch event will be organized to unveil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potential customers, investors, industry partners, and the media. The launch event will serve as an opportunity to showcase the capabilities and features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through live demonstrations, presentations, and interactive exhibits.</a:t>
            </a:r>
          </a:p>
          <a:p>
            <a:r>
              <a:rPr lang="en-US" sz="1200" dirty="0">
                <a:latin typeface="Times New Roman" panose="02020603050405020304" pitchFamily="18" charset="0"/>
                <a:cs typeface="Times New Roman" panose="02020603050405020304" pitchFamily="18" charset="0"/>
              </a:rPr>
              <a:t>Key stakeholders, including executives from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and partner companies, industry experts, and government officials, will deliver speeches highlighting the significance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and its potential impact on manufacturing.</a:t>
            </a:r>
          </a:p>
          <a:p>
            <a:r>
              <a:rPr lang="en-US" sz="1200" dirty="0">
                <a:latin typeface="Times New Roman" panose="02020603050405020304" pitchFamily="18" charset="0"/>
                <a:cs typeface="Times New Roman" panose="02020603050405020304" pitchFamily="18" charset="0"/>
              </a:rPr>
              <a:t>Industry Conferences and Trade Shows:</a:t>
            </a:r>
          </a:p>
          <a:p>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be showcased at leading industry conferences, trade shows, and exhibitions to reach a wider audience of manufacturers, researchers, and technology enthusiasts. These events provide an ideal platform to demonstrate the capabilities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and engage with potential customers and partners.</a:t>
            </a:r>
          </a:p>
          <a:p>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host booths or presentations at events such as the International Manufacturing Technology Show (IMTS), Consumer Electronics Show (CES), and Advanced Manufacturing Expo (AME) to raise awareness and generate interest in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Online Marketing and Social Media:</a:t>
            </a:r>
          </a:p>
          <a:p>
            <a:r>
              <a:rPr lang="en-US" sz="1200" dirty="0">
                <a:latin typeface="Times New Roman" panose="02020603050405020304" pitchFamily="18" charset="0"/>
                <a:cs typeface="Times New Roman" panose="02020603050405020304" pitchFamily="18" charset="0"/>
              </a:rPr>
              <a:t>Utilizing digital marketing channels, including social media, email campaigns, and a dedicated website, will be crucial to reaching a broader audience and driving engagement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Social media platforms such as LinkedIn, Twitter, and YouTube will be used to share updates, product demonstrations, and customer testimonials, fostering community engagement and building brand awareness.</a:t>
            </a:r>
          </a:p>
          <a:p>
            <a:r>
              <a:rPr lang="en-US" sz="1200" dirty="0">
                <a:latin typeface="Times New Roman" panose="02020603050405020304" pitchFamily="18" charset="0"/>
                <a:cs typeface="Times New Roman" panose="02020603050405020304" pitchFamily="18" charset="0"/>
              </a:rPr>
              <a:t>Email campaigns targeting industry professionals, decision-makers, and potential customers will provide regular updates on the development and availability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inviting them to learn more and schedule demonstrations or consultations.</a:t>
            </a:r>
          </a:p>
          <a:p>
            <a:r>
              <a:rPr lang="en-US" sz="1200" dirty="0">
                <a:latin typeface="Times New Roman" panose="02020603050405020304" pitchFamily="18" charset="0"/>
                <a:cs typeface="Times New Roman" panose="02020603050405020304" pitchFamily="18" charset="0"/>
              </a:rPr>
              <a:t>Press Releases and Media Coverage:</a:t>
            </a:r>
          </a:p>
          <a:p>
            <a:r>
              <a:rPr lang="en-US" sz="1200" dirty="0">
                <a:latin typeface="Times New Roman" panose="02020603050405020304" pitchFamily="18" charset="0"/>
                <a:cs typeface="Times New Roman" panose="02020603050405020304" pitchFamily="18" charset="0"/>
              </a:rPr>
              <a:t>Press releases announcing the launch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major milestones achieved during development, and significant partnerships or collaborations will be distributed to industry publications, news outlets, and online media platforms.</a:t>
            </a:r>
          </a:p>
          <a:p>
            <a:r>
              <a:rPr lang="en-US" sz="1200" dirty="0">
                <a:latin typeface="Times New Roman" panose="02020603050405020304" pitchFamily="18" charset="0"/>
                <a:cs typeface="Times New Roman" panose="02020603050405020304" pitchFamily="18" charset="0"/>
              </a:rPr>
              <a:t>Public relations efforts will aim to secure media coverage and interviews with key executives and project leaders, positioning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as a leader in manufacturing innovation and technology.</a:t>
            </a:r>
          </a:p>
          <a:p>
            <a:r>
              <a:rPr lang="en-US" sz="1200" dirty="0">
                <a:latin typeface="Times New Roman" panose="02020603050405020304" pitchFamily="18" charset="0"/>
                <a:cs typeface="Times New Roman" panose="02020603050405020304" pitchFamily="18" charset="0"/>
              </a:rPr>
              <a:t>Webinars and Educational Content:</a:t>
            </a:r>
          </a:p>
          <a:p>
            <a:r>
              <a:rPr lang="en-US" sz="1200" dirty="0">
                <a:latin typeface="Times New Roman" panose="02020603050405020304" pitchFamily="18" charset="0"/>
                <a:cs typeface="Times New Roman" panose="02020603050405020304" pitchFamily="18" charset="0"/>
              </a:rPr>
              <a:t>Webinars will be hosted to provide in-depth insights into the capabilities, applications, and benefits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These webinars will feature presentations by subject matter experts, case studies, and live demonstrations, offering valuable educational content to attendees.</a:t>
            </a:r>
          </a:p>
          <a:p>
            <a:r>
              <a:rPr lang="en-US" sz="1200" dirty="0">
                <a:latin typeface="Times New Roman" panose="02020603050405020304" pitchFamily="18" charset="0"/>
                <a:cs typeface="Times New Roman" panose="02020603050405020304" pitchFamily="18" charset="0"/>
              </a:rPr>
              <a:t>Educational resources, such as whitepapers, case studies, and technical documentation, will be made available on the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website to provide detailed information about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and its use cases.</a:t>
            </a:r>
          </a:p>
          <a:p>
            <a:r>
              <a:rPr lang="en-US" sz="1200" dirty="0">
                <a:latin typeface="Times New Roman" panose="02020603050405020304" pitchFamily="18" charset="0"/>
                <a:cs typeface="Times New Roman" panose="02020603050405020304" pitchFamily="18" charset="0"/>
              </a:rPr>
              <a:t>Customer Engagement and Support:</a:t>
            </a:r>
          </a:p>
          <a:p>
            <a:r>
              <a:rPr lang="en-US" sz="1200" dirty="0">
                <a:latin typeface="Times New Roman" panose="02020603050405020304" pitchFamily="18" charset="0"/>
                <a:cs typeface="Times New Roman" panose="02020603050405020304" pitchFamily="18" charset="0"/>
              </a:rPr>
              <a:t>Dedicated customer support channels, including a helpline, email support, and online chat, will be established to address inquiries, provide technical assistance, and facilitate customer feedback.</a:t>
            </a:r>
          </a:p>
          <a:p>
            <a:r>
              <a:rPr lang="en-US" sz="1200" dirty="0">
                <a:latin typeface="Times New Roman" panose="02020603050405020304" pitchFamily="18" charset="0"/>
                <a:cs typeface="Times New Roman" panose="02020603050405020304" pitchFamily="18" charset="0"/>
              </a:rPr>
              <a:t>Customer engagement initiatives, such as user forums, community groups, and user conferences, will provide opportunities for customers to connect with each other, share best practices, and provide feedback on their experiences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r>
              <a:rPr lang="en-US" sz="1200" b="1" dirty="0">
                <a:latin typeface="Times New Roman" panose="02020603050405020304" pitchFamily="18" charset="0"/>
                <a:cs typeface="Times New Roman" panose="02020603050405020304" pitchFamily="18" charset="0"/>
              </a:rPr>
              <a:t>f) Software, Budget, and Timeline:</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Software Development</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development of custom control software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a critical component of the project. The software will enable operators to control and monitor </a:t>
            </a:r>
            <a:r>
              <a:rPr lang="en-US" sz="1200" dirty="0" err="1">
                <a:latin typeface="Times New Roman" panose="02020603050405020304" pitchFamily="18" charset="0"/>
                <a:cs typeface="Times New Roman" panose="02020603050405020304" pitchFamily="18" charset="0"/>
              </a:rPr>
              <a:t>theNdemoAssemble's</a:t>
            </a:r>
            <a:r>
              <a:rPr lang="en-US" sz="1200" dirty="0">
                <a:latin typeface="Times New Roman" panose="02020603050405020304" pitchFamily="18" charset="0"/>
                <a:cs typeface="Times New Roman" panose="02020603050405020304" pitchFamily="18" charset="0"/>
              </a:rPr>
              <a:t> robotic systems, coordinate assembly tasks, and collect data for analysis and optimization.</a:t>
            </a:r>
          </a:p>
          <a:p>
            <a:pPr lvl="1"/>
            <a:r>
              <a:rPr lang="en-US" sz="1200" dirty="0">
                <a:latin typeface="Times New Roman" panose="02020603050405020304" pitchFamily="18" charset="0"/>
                <a:cs typeface="Times New Roman" panose="02020603050405020304" pitchFamily="18" charset="0"/>
              </a:rPr>
              <a:t>The software will incorporate advanced control algorithms, real-time monitoring capabilities, and user-friendly interfaces to ensure the efficient and reliable operation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Development tasks will include requirements gathering, software design, coding, testing, and integration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hardware components.</a:t>
            </a:r>
          </a:p>
          <a:p>
            <a:pPr lvl="1"/>
            <a:r>
              <a:rPr lang="en-US" sz="1200" dirty="0">
                <a:latin typeface="Times New Roman" panose="02020603050405020304" pitchFamily="18" charset="0"/>
                <a:cs typeface="Times New Roman" panose="02020603050405020304" pitchFamily="18" charset="0"/>
              </a:rPr>
              <a:t>Estimated Software Budget: $500,000</a:t>
            </a:r>
          </a:p>
          <a:p>
            <a:pPr lvl="0"/>
            <a:r>
              <a:rPr lang="en-US" sz="1200" b="1" dirty="0">
                <a:latin typeface="Times New Roman" panose="02020603050405020304" pitchFamily="18" charset="0"/>
                <a:cs typeface="Times New Roman" panose="02020603050405020304" pitchFamily="18" charset="0"/>
              </a:rPr>
              <a:t>Overall Project Budget</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total budget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project encompasses all aspects of development, manufacturing, marketing, and support. It includes expenses for research and development, materials procurement, equipment acquisition, personnel costs, marketing campaigns, and overhead expenses.</a:t>
            </a:r>
          </a:p>
          <a:p>
            <a:pPr lvl="1"/>
            <a:r>
              <a:rPr lang="en-US" sz="1200" dirty="0">
                <a:latin typeface="Times New Roman" panose="02020603050405020304" pitchFamily="18" charset="0"/>
                <a:cs typeface="Times New Roman" panose="02020603050405020304" pitchFamily="18" charset="0"/>
              </a:rPr>
              <a:t>The budget is allocated based on the estimated costs for each phase of the project, including prototyping, testing, validation, and commercialization.</a:t>
            </a:r>
          </a:p>
          <a:p>
            <a:pPr lvl="1"/>
            <a:r>
              <a:rPr lang="en-US" sz="1200" dirty="0">
                <a:latin typeface="Times New Roman" panose="02020603050405020304" pitchFamily="18" charset="0"/>
                <a:cs typeface="Times New Roman" panose="02020603050405020304" pitchFamily="18" charset="0"/>
              </a:rPr>
              <a:t>Total Project Budget: $5,000,000</a:t>
            </a:r>
          </a:p>
          <a:p>
            <a:pPr lvl="0"/>
            <a:r>
              <a:rPr lang="en-US" sz="1200" b="1" dirty="0">
                <a:latin typeface="Times New Roman" panose="02020603050405020304" pitchFamily="18" charset="0"/>
                <a:cs typeface="Times New Roman" panose="02020603050405020304" pitchFamily="18" charset="0"/>
              </a:rPr>
              <a:t>Project Timeline</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The development timeline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project is structured to ensure efficient progress and timely completion. It encompasses multiple phases, each with specific milestones and deliverables.</a:t>
            </a:r>
          </a:p>
          <a:p>
            <a:pPr lvl="1"/>
            <a:r>
              <a:rPr lang="en-US" sz="1200" dirty="0">
                <a:latin typeface="Times New Roman" panose="02020603050405020304" pitchFamily="18" charset="0"/>
                <a:cs typeface="Times New Roman" panose="02020603050405020304" pitchFamily="18" charset="0"/>
              </a:rPr>
              <a:t>The timeline includes activities such as conceptualization, design and engineering, prototyping, testing, validation, manufacturing, and commercialization.</a:t>
            </a:r>
          </a:p>
          <a:p>
            <a:pPr lvl="1"/>
            <a:r>
              <a:rPr lang="en-US" sz="1200" dirty="0">
                <a:latin typeface="Times New Roman" panose="02020603050405020304" pitchFamily="18" charset="0"/>
                <a:cs typeface="Times New Roman" panose="02020603050405020304" pitchFamily="18" charset="0"/>
              </a:rPr>
              <a:t>A detailed project plan outlines the tasks, dependencies, and timelines for each phase of the project, allowing for effective coordination and resource management.</a:t>
            </a:r>
          </a:p>
          <a:p>
            <a:pPr lvl="1"/>
            <a:r>
              <a:rPr lang="en-US" sz="1200" dirty="0">
                <a:latin typeface="Times New Roman" panose="02020603050405020304" pitchFamily="18" charset="0"/>
                <a:cs typeface="Times New Roman" panose="02020603050405020304" pitchFamily="18" charset="0"/>
              </a:rPr>
              <a:t>Estimated Project Timeline: 24 months</a:t>
            </a:r>
          </a:p>
          <a:p>
            <a:r>
              <a:rPr lang="en-US" sz="1200" b="1" dirty="0">
                <a:latin typeface="Times New Roman" panose="02020603050405020304" pitchFamily="18" charset="0"/>
                <a:cs typeface="Times New Roman" panose="02020603050405020304" pitchFamily="18" charset="0"/>
              </a:rPr>
              <a:t>Breakdown of Software, Budget, and Timeline:</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Software Development</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Requirements Gathering: 1 month</a:t>
            </a:r>
          </a:p>
          <a:p>
            <a:pPr lvl="1"/>
            <a:r>
              <a:rPr lang="en-US" sz="1200" dirty="0">
                <a:latin typeface="Times New Roman" panose="02020603050405020304" pitchFamily="18" charset="0"/>
                <a:cs typeface="Times New Roman" panose="02020603050405020304" pitchFamily="18" charset="0"/>
              </a:rPr>
              <a:t>Software Design: 2 months</a:t>
            </a:r>
          </a:p>
          <a:p>
            <a:pPr lvl="1"/>
            <a:r>
              <a:rPr lang="en-US" sz="1200" dirty="0">
                <a:latin typeface="Times New Roman" panose="02020603050405020304" pitchFamily="18" charset="0"/>
                <a:cs typeface="Times New Roman" panose="02020603050405020304" pitchFamily="18" charset="0"/>
              </a:rPr>
              <a:t>Coding and Implementation: 6 months</a:t>
            </a:r>
          </a:p>
          <a:p>
            <a:pPr lvl="1"/>
            <a:r>
              <a:rPr lang="en-US" sz="1200" dirty="0">
                <a:latin typeface="Times New Roman" panose="02020603050405020304" pitchFamily="18" charset="0"/>
                <a:cs typeface="Times New Roman" panose="02020603050405020304" pitchFamily="18" charset="0"/>
              </a:rPr>
              <a:t>Testing and Debugging: 3 months</a:t>
            </a:r>
          </a:p>
          <a:p>
            <a:pPr lvl="1"/>
            <a:r>
              <a:rPr lang="en-US" sz="1200" dirty="0">
                <a:latin typeface="Times New Roman" panose="02020603050405020304" pitchFamily="18" charset="0"/>
                <a:cs typeface="Times New Roman" panose="02020603050405020304" pitchFamily="18" charset="0"/>
              </a:rPr>
              <a:t>Integration with Hardware: 2 months</a:t>
            </a:r>
          </a:p>
          <a:p>
            <a:pPr lvl="1"/>
            <a:r>
              <a:rPr lang="en-US" sz="1200" dirty="0">
                <a:latin typeface="Times New Roman" panose="02020603050405020304" pitchFamily="18" charset="0"/>
                <a:cs typeface="Times New Roman" panose="02020603050405020304" pitchFamily="18" charset="0"/>
              </a:rPr>
              <a:t>Total Software Timeline: 14 months</a:t>
            </a:r>
          </a:p>
          <a:p>
            <a:pPr lvl="0"/>
            <a:r>
              <a:rPr lang="en-US" sz="1200" b="1" dirty="0">
                <a:latin typeface="Times New Roman" panose="02020603050405020304" pitchFamily="18" charset="0"/>
                <a:cs typeface="Times New Roman" panose="02020603050405020304" pitchFamily="18" charset="0"/>
              </a:rPr>
              <a:t>Overall Project Budget Allocation</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Research and Development: $2,000,000</a:t>
            </a:r>
          </a:p>
          <a:p>
            <a:pPr lvl="1"/>
            <a:r>
              <a:rPr lang="en-US" sz="1200" dirty="0">
                <a:latin typeface="Times New Roman" panose="02020603050405020304" pitchFamily="18" charset="0"/>
                <a:cs typeface="Times New Roman" panose="02020603050405020304" pitchFamily="18" charset="0"/>
              </a:rPr>
              <a:t>Materials Procurement: $1,000,000</a:t>
            </a:r>
          </a:p>
          <a:p>
            <a:pPr lvl="1"/>
            <a:r>
              <a:rPr lang="en-US" sz="1200" dirty="0">
                <a:latin typeface="Times New Roman" panose="02020603050405020304" pitchFamily="18" charset="0"/>
                <a:cs typeface="Times New Roman" panose="02020603050405020304" pitchFamily="18" charset="0"/>
              </a:rPr>
              <a:t>Equipment Acquisition: $500,000</a:t>
            </a:r>
          </a:p>
          <a:p>
            <a:pPr lvl="1"/>
            <a:r>
              <a:rPr lang="en-US" sz="1200" dirty="0">
                <a:latin typeface="Times New Roman" panose="02020603050405020304" pitchFamily="18" charset="0"/>
                <a:cs typeface="Times New Roman" panose="02020603050405020304" pitchFamily="18" charset="0"/>
              </a:rPr>
              <a:t>Personnel Costs: $800,000</a:t>
            </a:r>
          </a:p>
          <a:p>
            <a:pPr lvl="1"/>
            <a:r>
              <a:rPr lang="en-US" sz="1200" dirty="0">
                <a:latin typeface="Times New Roman" panose="02020603050405020304" pitchFamily="18" charset="0"/>
                <a:cs typeface="Times New Roman" panose="02020603050405020304" pitchFamily="18" charset="0"/>
              </a:rPr>
              <a:t>Marketing Campaigns: $400,000</a:t>
            </a:r>
          </a:p>
          <a:p>
            <a:pPr lvl="1"/>
            <a:r>
              <a:rPr lang="en-US" sz="1200" dirty="0">
                <a:latin typeface="Times New Roman" panose="02020603050405020304" pitchFamily="18" charset="0"/>
                <a:cs typeface="Times New Roman" panose="02020603050405020304" pitchFamily="18" charset="0"/>
              </a:rPr>
              <a:t>Overhead Expenses: $300,000</a:t>
            </a:r>
          </a:p>
          <a:p>
            <a:pPr lvl="1"/>
            <a:r>
              <a:rPr lang="en-US" sz="1200" dirty="0">
                <a:latin typeface="Times New Roman" panose="02020603050405020304" pitchFamily="18" charset="0"/>
                <a:cs typeface="Times New Roman" panose="02020603050405020304" pitchFamily="18" charset="0"/>
              </a:rPr>
              <a:t>Total Project Budget: $5,000,000</a:t>
            </a:r>
          </a:p>
          <a:p>
            <a:pPr lvl="0"/>
            <a:r>
              <a:rPr lang="en-US" sz="1200" b="1" dirty="0">
                <a:latin typeface="Times New Roman" panose="02020603050405020304" pitchFamily="18" charset="0"/>
                <a:cs typeface="Times New Roman" panose="02020603050405020304" pitchFamily="18" charset="0"/>
              </a:rPr>
              <a:t>Project Timeline Phases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Conceptualization and Feasibility Studies: 3 months</a:t>
            </a:r>
          </a:p>
          <a:p>
            <a:pPr lvl="1"/>
            <a:r>
              <a:rPr lang="en-US" sz="1200" dirty="0">
                <a:latin typeface="Times New Roman" panose="02020603050405020304" pitchFamily="18" charset="0"/>
                <a:cs typeface="Times New Roman" panose="02020603050405020304" pitchFamily="18" charset="0"/>
              </a:rPr>
              <a:t>Design and Engineering: 6 months</a:t>
            </a:r>
          </a:p>
          <a:p>
            <a:pPr lvl="1"/>
            <a:r>
              <a:rPr lang="en-US" sz="1200" dirty="0">
                <a:latin typeface="Times New Roman" panose="02020603050405020304" pitchFamily="18" charset="0"/>
                <a:cs typeface="Times New Roman" panose="02020603050405020304" pitchFamily="18" charset="0"/>
              </a:rPr>
              <a:t>Prototyping and Testing: 8 months</a:t>
            </a:r>
          </a:p>
          <a:p>
            <a:pPr lvl="1"/>
            <a:r>
              <a:rPr lang="en-US" sz="1200" dirty="0">
                <a:latin typeface="Times New Roman" panose="02020603050405020304" pitchFamily="18" charset="0"/>
                <a:cs typeface="Times New Roman" panose="02020603050405020304" pitchFamily="18" charset="0"/>
              </a:rPr>
              <a:t>Validation and Optimization: 3 months</a:t>
            </a:r>
          </a:p>
          <a:p>
            <a:pPr lvl="1"/>
            <a:r>
              <a:rPr lang="en-US" sz="1200" dirty="0">
                <a:latin typeface="Times New Roman" panose="02020603050405020304" pitchFamily="18" charset="0"/>
                <a:cs typeface="Times New Roman" panose="02020603050405020304" pitchFamily="18" charset="0"/>
              </a:rPr>
              <a:t>Manufacturing and Commercialization: 4 months</a:t>
            </a:r>
          </a:p>
          <a:p>
            <a:pPr lvl="1"/>
            <a:r>
              <a:rPr lang="en-US" sz="1200" dirty="0">
                <a:latin typeface="Times New Roman" panose="02020603050405020304" pitchFamily="18" charset="0"/>
                <a:cs typeface="Times New Roman" panose="02020603050405020304" pitchFamily="18" charset="0"/>
              </a:rPr>
              <a:t>Total Project Timeline: 24 months</a:t>
            </a:r>
          </a:p>
          <a:p>
            <a:r>
              <a:rPr lang="en-US" sz="1200" b="1" dirty="0">
                <a:latin typeface="Times New Roman" panose="02020603050405020304" pitchFamily="18" charset="0"/>
                <a:cs typeface="Times New Roman" panose="02020603050405020304" pitchFamily="18" charset="0"/>
              </a:rPr>
              <a:t>g) Conclusion: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In conclusion,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represents not just a technological innovation, but a paradigm shift in the way we approach manufacturing. Through meticulous research, strategic partnerships, and relentless innovation,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has developed a solution that promises to redefine the boundaries of precision assembly in the next decade.</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As we reflect on the journey that led to the creation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several key insights emerge:</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Innovation as a Driving Force: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innovation is not merely a goal but a guiding principle.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embodies our unwavering commitment to pushing the boundaries of what is possible. By harnessing cutting-edge technologies and visionary thinking, we have created a solution that will empower manufacturers to achieve levels of precision and efficiency previously thought unattainable.</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Partnerships Propelling Progress: Success is rarely achieved in isolation. The development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has been made possible through the collaborative efforts of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and our esteemed partners. Together, we have leveraged our collective expertise, resources, and ingenuity to overcome challenges and drive progress. This spirit of collaboration will continue to fuel our efforts as we embark on the next phase of our journey.</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Impact Beyond Imagination: The potential impact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extends far beyond the realm of manufacturing. By revolutionizing assembly processes, reducing costs, and driving innovation,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empower industries, spur economic growth, and improve the quality of life for people around the world. From healthcare and electronics to aerospace and beyond, the possibilities are limitless.</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Commitment to Excellence: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excellence is not just a goal; it's our standard. As we prepare to bring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market, we remain steadfast in our commitment to delivering a solution that exceeds expectations. From design to deployment, we will uphold the highest standards of quality, reliability, and customer satisfaction, ensuring that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sets a new benchmark for excellence in manufacturing technology.</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Vision for a Brighter Future: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more than just a product; it's a symbol of possibility. As we look ahead, we envision a future where technology empowers us to achieve the unimaginable.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leading the way,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is poised to shape the future of manufacturing and drive progress for generations to </a:t>
            </a:r>
            <a:r>
              <a:rPr lang="en-US" sz="1200" dirty="0" err="1">
                <a:latin typeface="Times New Roman" panose="02020603050405020304" pitchFamily="18" charset="0"/>
                <a:cs typeface="Times New Roman" panose="02020603050405020304" pitchFamily="18" charset="0"/>
              </a:rPr>
              <a:t>come.F</a:t>
            </a:r>
            <a:r>
              <a:rPr lang="en-US" sz="1200" dirty="0">
                <a:latin typeface="Times New Roman" panose="02020603050405020304" pitchFamily="18" charset="0"/>
                <a:cs typeface="Times New Roman" panose="02020603050405020304" pitchFamily="18" charset="0"/>
              </a:rPr>
              <a:t>). Software , Budget and timeline needed for the project to completion</a:t>
            </a:r>
          </a:p>
          <a:p>
            <a:r>
              <a:rPr lang="en-US" sz="1200" dirty="0">
                <a:latin typeface="Times New Roman" panose="02020603050405020304" pitchFamily="18" charset="0"/>
                <a:cs typeface="Times New Roman" panose="02020603050405020304" pitchFamily="18" charset="0"/>
              </a:rPr>
              <a:t>The development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represents a significant milestone in the advancement of manufacturing technology. Through collaborative efforts and strategic partnerships,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has embarked on a journey to create a revolutionary assembly solution that will reshape the manufacturing landscape in the next decade.</a:t>
            </a:r>
          </a:p>
          <a:p>
            <a:r>
              <a:rPr lang="en-US" sz="1200" dirty="0">
                <a:latin typeface="Times New Roman" panose="02020603050405020304" pitchFamily="18" charset="0"/>
                <a:cs typeface="Times New Roman" panose="02020603050405020304" pitchFamily="18" charset="0"/>
              </a:rPr>
              <a:t>As we conclude the proposal for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it's essential to highlight the key takeaways and the potential impact of this groundbreaking innovation:</a:t>
            </a:r>
          </a:p>
          <a:p>
            <a:pPr lvl="0"/>
            <a:r>
              <a:rPr lang="en-US" sz="1200" b="1" dirty="0">
                <a:latin typeface="Times New Roman" panose="02020603050405020304" pitchFamily="18" charset="0"/>
                <a:cs typeface="Times New Roman" panose="02020603050405020304" pitchFamily="18" charset="0"/>
              </a:rPr>
              <a:t>Innovation and Leadership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is committed to pushing the boundaries of what is possible in manufacturing technology.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we are leading the charge in developing cutting-edge solutions that address the evolving needs of the industry.</a:t>
            </a:r>
          </a:p>
          <a:p>
            <a:pPr lvl="0"/>
            <a:r>
              <a:rPr lang="en-US" sz="1200" b="1" dirty="0">
                <a:latin typeface="Times New Roman" panose="02020603050405020304" pitchFamily="18" charset="0"/>
                <a:cs typeface="Times New Roman" panose="02020603050405020304" pitchFamily="18" charset="0"/>
              </a:rPr>
              <a:t>Collaboration and Partnerships</a:t>
            </a:r>
            <a:r>
              <a:rPr lang="en-US" sz="1200" dirty="0">
                <a:latin typeface="Times New Roman" panose="02020603050405020304" pitchFamily="18" charset="0"/>
                <a:cs typeface="Times New Roman" panose="02020603050405020304" pitchFamily="18" charset="0"/>
              </a:rPr>
              <a:t>: The success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project relies on collaboration with key industry partners, including </a:t>
            </a:r>
            <a:r>
              <a:rPr lang="en-US" sz="1200" dirty="0" err="1">
                <a:latin typeface="Times New Roman" panose="02020603050405020304" pitchFamily="18" charset="0"/>
                <a:cs typeface="Times New Roman" panose="02020603050405020304" pitchFamily="18" charset="0"/>
              </a:rPr>
              <a:t>MaterialsTech</a:t>
            </a:r>
            <a:r>
              <a:rPr lang="en-US" sz="1200" dirty="0">
                <a:latin typeface="Times New Roman" panose="02020603050405020304" pitchFamily="18" charset="0"/>
                <a:cs typeface="Times New Roman" panose="02020603050405020304" pitchFamily="18" charset="0"/>
              </a:rPr>
              <a:t> Corporation, </a:t>
            </a:r>
            <a:r>
              <a:rPr lang="en-US" sz="1200" dirty="0" err="1">
                <a:latin typeface="Times New Roman" panose="02020603050405020304" pitchFamily="18" charset="0"/>
                <a:cs typeface="Times New Roman" panose="02020603050405020304" pitchFamily="18" charset="0"/>
              </a:rPr>
              <a:t>RoboTech</a:t>
            </a:r>
            <a:r>
              <a:rPr lang="en-US" sz="1200" dirty="0">
                <a:latin typeface="Times New Roman" panose="02020603050405020304" pitchFamily="18" charset="0"/>
                <a:cs typeface="Times New Roman" panose="02020603050405020304" pitchFamily="18" charset="0"/>
              </a:rPr>
              <a:t> Solutions, </a:t>
            </a:r>
            <a:r>
              <a:rPr lang="en-US" sz="1200" dirty="0" err="1">
                <a:latin typeface="Times New Roman" panose="02020603050405020304" pitchFamily="18" charset="0"/>
                <a:cs typeface="Times New Roman" panose="02020603050405020304" pitchFamily="18" charset="0"/>
              </a:rPr>
              <a:t>SoftwareSolutions</a:t>
            </a:r>
            <a:r>
              <a:rPr lang="en-US" sz="1200" dirty="0">
                <a:latin typeface="Times New Roman" panose="02020603050405020304" pitchFamily="18" charset="0"/>
                <a:cs typeface="Times New Roman" panose="02020603050405020304" pitchFamily="18" charset="0"/>
              </a:rPr>
              <a:t> Inc., </a:t>
            </a:r>
            <a:r>
              <a:rPr lang="en-US" sz="1200" dirty="0" err="1">
                <a:latin typeface="Times New Roman" panose="02020603050405020304" pitchFamily="18" charset="0"/>
                <a:cs typeface="Times New Roman" panose="02020603050405020304" pitchFamily="18" charset="0"/>
              </a:rPr>
              <a:t>andNdemoTech</a:t>
            </a:r>
            <a:r>
              <a:rPr lang="en-US" sz="1200" dirty="0">
                <a:latin typeface="Times New Roman" panose="02020603050405020304" pitchFamily="18" charset="0"/>
                <a:cs typeface="Times New Roman" panose="02020603050405020304" pitchFamily="18" charset="0"/>
              </a:rPr>
              <a:t> Research Institute. Together, we bring together diverse expertise and resources to tackle the challenges </a:t>
            </a:r>
            <a:r>
              <a:rPr lang="en-US" sz="1200" dirty="0" err="1">
                <a:latin typeface="Times New Roman" panose="02020603050405020304" pitchFamily="18" charset="0"/>
                <a:cs typeface="Times New Roman" panose="02020603050405020304" pitchFamily="18" charset="0"/>
              </a:rPr>
              <a:t>ofNdemo</a:t>
            </a:r>
            <a:r>
              <a:rPr lang="en-US" sz="1200" dirty="0">
                <a:latin typeface="Times New Roman" panose="02020603050405020304" pitchFamily="18" charset="0"/>
                <a:cs typeface="Times New Roman" panose="02020603050405020304" pitchFamily="18" charset="0"/>
              </a:rPr>
              <a:t>-scale assembly.</a:t>
            </a:r>
          </a:p>
          <a:p>
            <a:pPr lvl="0"/>
            <a:r>
              <a:rPr lang="en-US" sz="1200" b="1" dirty="0">
                <a:latin typeface="Times New Roman" panose="02020603050405020304" pitchFamily="18" charset="0"/>
                <a:cs typeface="Times New Roman" panose="02020603050405020304" pitchFamily="18" charset="0"/>
              </a:rPr>
              <a:t>Impact and Benefits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promises to revolutionize manufacturing processes across industries, offering unprecedented precision, efficiency, and adaptability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By streamlining assembly processes, reducing costs, and driving technological advancement,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unlock new opportunities for innovation and growth.</a:t>
            </a:r>
          </a:p>
          <a:p>
            <a:pPr lvl="0"/>
            <a:r>
              <a:rPr lang="en-US" sz="1200" b="1" dirty="0">
                <a:latin typeface="Times New Roman" panose="02020603050405020304" pitchFamily="18" charset="0"/>
                <a:cs typeface="Times New Roman" panose="02020603050405020304" pitchFamily="18" charset="0"/>
              </a:rPr>
              <a:t>Commitment to Excellence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is committed to delivering a world-class assembly solution that exceeds the expectations of our customers and partners. We will continue to prioritize quality, reliability, and customer satisfaction throughout the development and commercialization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a:t>
            </a:r>
          </a:p>
          <a:p>
            <a:pPr lvl="0"/>
            <a:r>
              <a:rPr lang="en-US" sz="1200" b="1" dirty="0">
                <a:latin typeface="Times New Roman" panose="02020603050405020304" pitchFamily="18" charset="0"/>
                <a:cs typeface="Times New Roman" panose="02020603050405020304" pitchFamily="18" charset="0"/>
              </a:rPr>
              <a:t>Vision for the Future</a:t>
            </a:r>
            <a:r>
              <a:rPr lang="en-US" sz="1200" dirty="0">
                <a:latin typeface="Times New Roman" panose="02020603050405020304" pitchFamily="18" charset="0"/>
                <a:cs typeface="Times New Roman" panose="02020603050405020304" pitchFamily="18" charset="0"/>
              </a:rPr>
              <a:t>: As we look ahead,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remains dedicated to pushing the boundaries of innovation and driving positive change in the manufacturing industry.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just the beginning of our journey towards a future where advanced technologies enable limitless possibilities in manufacturing.</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G).</a:t>
            </a:r>
            <a:r>
              <a:rPr lang="en-US" sz="1200" b="1" dirty="0">
                <a:latin typeface="Times New Roman" panose="02020603050405020304" pitchFamily="18" charset="0"/>
                <a:cs typeface="Times New Roman" panose="02020603050405020304" pitchFamily="18" charset="0"/>
              </a:rPr>
              <a:t> conclusion</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Innovation at the Forefront</a:t>
            </a:r>
            <a:r>
              <a:rPr lang="en-US" sz="1200" dirty="0">
                <a:latin typeface="Times New Roman" panose="02020603050405020304" pitchFamily="18" charset="0"/>
                <a:cs typeface="Times New Roman" panose="02020603050405020304" pitchFamily="18" charset="0"/>
              </a:rPr>
              <a:t>: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innovation is not just a goal; it's our driving force.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stands as a testament to our commitment to pushing the boundaries of technological advancement. By harnessing cutting-edge robotics, precision engineering, </a:t>
            </a:r>
            <a:r>
              <a:rPr lang="en-US" sz="1200" dirty="0" err="1">
                <a:latin typeface="Times New Roman" panose="02020603050405020304" pitchFamily="18" charset="0"/>
                <a:cs typeface="Times New Roman" panose="02020603050405020304" pitchFamily="18" charset="0"/>
              </a:rPr>
              <a:t>andNdemo</a:t>
            </a:r>
            <a:r>
              <a:rPr lang="en-US" sz="1200" dirty="0">
                <a:latin typeface="Times New Roman" panose="02020603050405020304" pitchFamily="18" charset="0"/>
                <a:cs typeface="Times New Roman" panose="02020603050405020304" pitchFamily="18" charset="0"/>
              </a:rPr>
              <a:t>-scale manipulation, we have developed a solution that promises to revolutionize the way products are assembled in the coming decade.</a:t>
            </a:r>
          </a:p>
          <a:p>
            <a:pPr lvl="0"/>
            <a:r>
              <a:rPr lang="en-US" sz="1200" b="1" dirty="0">
                <a:latin typeface="Times New Roman" panose="02020603050405020304" pitchFamily="18" charset="0"/>
                <a:cs typeface="Times New Roman" panose="02020603050405020304" pitchFamily="18" charset="0"/>
              </a:rPr>
              <a:t>Partnerships Driving Success</a:t>
            </a:r>
            <a:r>
              <a:rPr lang="en-US" sz="1200" dirty="0">
                <a:latin typeface="Times New Roman" panose="02020603050405020304" pitchFamily="18" charset="0"/>
                <a:cs typeface="Times New Roman" panose="02020603050405020304" pitchFamily="18" charset="0"/>
              </a:rPr>
              <a:t>: Success does not occur in isolation. It is the result of strategic partnerships and collaborative efforts. We are grateful for the invaluable contributions of </a:t>
            </a:r>
            <a:r>
              <a:rPr lang="en-US" sz="1200" dirty="0" err="1">
                <a:latin typeface="Times New Roman" panose="02020603050405020304" pitchFamily="18" charset="0"/>
                <a:cs typeface="Times New Roman" panose="02020603050405020304" pitchFamily="18" charset="0"/>
              </a:rPr>
              <a:t>MaterialsTech</a:t>
            </a:r>
            <a:r>
              <a:rPr lang="en-US" sz="1200" dirty="0">
                <a:latin typeface="Times New Roman" panose="02020603050405020304" pitchFamily="18" charset="0"/>
                <a:cs typeface="Times New Roman" panose="02020603050405020304" pitchFamily="18" charset="0"/>
              </a:rPr>
              <a:t> Corporation, </a:t>
            </a:r>
            <a:r>
              <a:rPr lang="en-US" sz="1200" dirty="0" err="1">
                <a:latin typeface="Times New Roman" panose="02020603050405020304" pitchFamily="18" charset="0"/>
                <a:cs typeface="Times New Roman" panose="02020603050405020304" pitchFamily="18" charset="0"/>
              </a:rPr>
              <a:t>RoboTech</a:t>
            </a:r>
            <a:r>
              <a:rPr lang="en-US" sz="1200" dirty="0">
                <a:latin typeface="Times New Roman" panose="02020603050405020304" pitchFamily="18" charset="0"/>
                <a:cs typeface="Times New Roman" panose="02020603050405020304" pitchFamily="18" charset="0"/>
              </a:rPr>
              <a:t> Solutions, </a:t>
            </a:r>
            <a:r>
              <a:rPr lang="en-US" sz="1200" dirty="0" err="1">
                <a:latin typeface="Times New Roman" panose="02020603050405020304" pitchFamily="18" charset="0"/>
                <a:cs typeface="Times New Roman" panose="02020603050405020304" pitchFamily="18" charset="0"/>
              </a:rPr>
              <a:t>SoftwareSolutions</a:t>
            </a:r>
            <a:r>
              <a:rPr lang="en-US" sz="1200" dirty="0">
                <a:latin typeface="Times New Roman" panose="02020603050405020304" pitchFamily="18" charset="0"/>
                <a:cs typeface="Times New Roman" panose="02020603050405020304" pitchFamily="18" charset="0"/>
              </a:rPr>
              <a:t> Inc., </a:t>
            </a:r>
            <a:r>
              <a:rPr lang="en-US" sz="1200" dirty="0" err="1">
                <a:latin typeface="Times New Roman" panose="02020603050405020304" pitchFamily="18" charset="0"/>
                <a:cs typeface="Times New Roman" panose="02020603050405020304" pitchFamily="18" charset="0"/>
              </a:rPr>
              <a:t>andNdemoTech</a:t>
            </a:r>
            <a:r>
              <a:rPr lang="en-US" sz="1200" dirty="0">
                <a:latin typeface="Times New Roman" panose="02020603050405020304" pitchFamily="18" charset="0"/>
                <a:cs typeface="Times New Roman" panose="02020603050405020304" pitchFamily="18" charset="0"/>
              </a:rPr>
              <a:t> Research Institute. Together, we have pooled our expertise and resources to realize the vision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laying the groundwork for future breakthroughs in manufacturing technology.</a:t>
            </a:r>
          </a:p>
          <a:p>
            <a:pPr lvl="0"/>
            <a:r>
              <a:rPr lang="en-US" sz="1200" b="1" dirty="0">
                <a:latin typeface="Times New Roman" panose="02020603050405020304" pitchFamily="18" charset="0"/>
                <a:cs typeface="Times New Roman" panose="02020603050405020304" pitchFamily="18" charset="0"/>
              </a:rPr>
              <a:t>Impact Beyond Measure</a:t>
            </a:r>
            <a:r>
              <a:rPr lang="en-US" sz="1200" dirty="0">
                <a:latin typeface="Times New Roman" panose="02020603050405020304" pitchFamily="18" charset="0"/>
                <a:cs typeface="Times New Roman" panose="02020603050405020304" pitchFamily="18" charset="0"/>
              </a:rPr>
              <a:t>: The potential impact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extends far beyond the confines of the manufacturing floor. By enhancing precision, reducing costs, and fostering innovation, this groundbreaking solution holds the promise of revolutionizing industries and economies worldwide. From electronics and healthcare to aerospace and automotive,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empower manufacturers to push the boundaries of what is possible, driving progress and prosperity for generations to come.</a:t>
            </a:r>
          </a:p>
          <a:p>
            <a:pPr lvl="0"/>
            <a:r>
              <a:rPr lang="en-US" sz="1200" b="1" dirty="0">
                <a:latin typeface="Times New Roman" panose="02020603050405020304" pitchFamily="18" charset="0"/>
                <a:cs typeface="Times New Roman" panose="02020603050405020304" pitchFamily="18" charset="0"/>
              </a:rPr>
              <a:t>Commitment to Excellence</a:t>
            </a:r>
            <a:r>
              <a:rPr lang="en-US" sz="1200" dirty="0">
                <a:latin typeface="Times New Roman" panose="02020603050405020304" pitchFamily="18" charset="0"/>
                <a:cs typeface="Times New Roman" panose="02020603050405020304" pitchFamily="18" charset="0"/>
              </a:rPr>
              <a:t>: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excellence is not just an aspiration; it's our standard. As we embark on the journey to bring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market, we remain steadfast in our commitment to delivering a solution that exceeds expectations. From concept to commercialization, we will uphold the highest standards of quality, reliability, and customer satisfaction, ensuring that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sets a new benchmark for excellence in manufacturing technology.</a:t>
            </a:r>
          </a:p>
          <a:p>
            <a:pPr lvl="0"/>
            <a:r>
              <a:rPr lang="en-US" sz="1200" b="1" dirty="0">
                <a:latin typeface="Times New Roman" panose="02020603050405020304" pitchFamily="18" charset="0"/>
                <a:cs typeface="Times New Roman" panose="02020603050405020304" pitchFamily="18" charset="0"/>
              </a:rPr>
              <a:t>Vision for the Future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is more than just a product; it's a glimpse into the future of manufacturing. As we look ahead, we envision a world where advanced technologies empower manufacturers to unleash their creativity, drive innovation, and shape the course of history. With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as a cornerstone of this vision,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is poised to lead the way towards a future where anything is possible.</a:t>
            </a:r>
          </a:p>
          <a:p>
            <a:r>
              <a:rPr lang="en-US" sz="1200"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h) Future Development:</a:t>
            </a:r>
            <a:endParaRPr lang="en-US" sz="1200"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rPr>
              <a:t>Integration of AI and Machine Learning</a:t>
            </a:r>
            <a:r>
              <a:rPr lang="en-US" sz="1200" dirty="0">
                <a:latin typeface="Times New Roman" panose="02020603050405020304" pitchFamily="18" charset="0"/>
                <a:cs typeface="Times New Roman" panose="02020603050405020304" pitchFamily="18" charset="0"/>
              </a:rPr>
              <a:t>: Future iterations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explore the integration of artificial intelligence (AI) and machine learning (ML) algorithms. By incorporating AI/ML capabilities,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become more autonomous and adaptive, capable of learning from experience and optimizing assembly processes in real-time. This will enhance efficiency, accuracy, and versatility, enabling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tackle increasingly complex manufacturing challenges with minimal human intervention.</a:t>
            </a:r>
          </a:p>
          <a:p>
            <a:pPr lvl="0"/>
            <a:r>
              <a:rPr lang="en-US" sz="1200" b="1" dirty="0">
                <a:latin typeface="Times New Roman" panose="02020603050405020304" pitchFamily="18" charset="0"/>
                <a:cs typeface="Times New Roman" panose="02020603050405020304" pitchFamily="18" charset="0"/>
              </a:rPr>
              <a:t>Enhanced Modularity and Scalability</a:t>
            </a:r>
            <a:r>
              <a:rPr lang="en-US" sz="1200" dirty="0">
                <a:latin typeface="Times New Roman" panose="02020603050405020304" pitchFamily="18" charset="0"/>
                <a:cs typeface="Times New Roman" panose="02020603050405020304" pitchFamily="18" charset="0"/>
              </a:rPr>
              <a:t>: To address the diverse needs of different industries and applications, future versions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feature enhanced modularity and scalability. Manufacturers will have the flexibility to customize and scale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to meet specific production requirements, whether it's for small-scale prototyping or large-scale production. This modular approach will facilitate seamless integration into existing manufacturing workflows and enable rapid deployment in diverse environments.</a:t>
            </a:r>
          </a:p>
          <a:p>
            <a:pPr lvl="0"/>
            <a:r>
              <a:rPr lang="en-US" sz="1200" b="1" dirty="0">
                <a:latin typeface="Times New Roman" panose="02020603050405020304" pitchFamily="18" charset="0"/>
                <a:cs typeface="Times New Roman" panose="02020603050405020304" pitchFamily="18" charset="0"/>
              </a:rPr>
              <a:t>Expansion into New Markets and Applications</a:t>
            </a:r>
            <a:r>
              <a:rPr lang="en-US" sz="1200" dirty="0">
                <a:latin typeface="Times New Roman" panose="02020603050405020304" pitchFamily="18" charset="0"/>
                <a:cs typeface="Times New Roman" panose="02020603050405020304" pitchFamily="18" charset="0"/>
              </a:rPr>
              <a:t>: Building on the success of the initial launch,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explore opportunities to expand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into new markets and applications. This may include sectors such as biotechnology, pharmaceuticals, advanced materials, and consumer electronics, where precise manipulation at </a:t>
            </a:r>
            <a:r>
              <a:rPr lang="en-US" sz="1200" dirty="0" err="1">
                <a:latin typeface="Times New Roman" panose="02020603050405020304" pitchFamily="18" charset="0"/>
                <a:cs typeface="Times New Roman" panose="02020603050405020304" pitchFamily="18" charset="0"/>
              </a:rPr>
              <a:t>theNdemo</a:t>
            </a:r>
            <a:r>
              <a:rPr lang="en-US" sz="1200" dirty="0">
                <a:latin typeface="Times New Roman" panose="02020603050405020304" pitchFamily="18" charset="0"/>
                <a:cs typeface="Times New Roman" panose="02020603050405020304" pitchFamily="18" charset="0"/>
              </a:rPr>
              <a:t>-scale is critical for product innovation and differentiation. By diversifying its market presence,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will unlock new revenue streams and solidify its position as a leader in manufacturing technology.</a:t>
            </a:r>
          </a:p>
          <a:p>
            <a:pPr lvl="0"/>
            <a:r>
              <a:rPr lang="en-US" sz="1200" b="1" dirty="0">
                <a:latin typeface="Times New Roman" panose="02020603050405020304" pitchFamily="18" charset="0"/>
                <a:cs typeface="Times New Roman" panose="02020603050405020304" pitchFamily="18" charset="0"/>
              </a:rPr>
              <a:t>Continued Research and Innovation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remains committed to ongoing research and innovation to further enhance the capabilities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This includes collaboration with academic institutions, research laboratories, and industry partners to explore emerging technologies, materials, and techniques that can be integrated into future iterations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By staying at the forefront of technological advancements,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ensure that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remains at the cutting edge of manufacturing innovation for years to come.</a:t>
            </a:r>
          </a:p>
          <a:p>
            <a:pPr lvl="0"/>
            <a:r>
              <a:rPr lang="en-US" sz="1200" b="1" dirty="0">
                <a:latin typeface="Times New Roman" panose="02020603050405020304" pitchFamily="18" charset="0"/>
                <a:cs typeface="Times New Roman" panose="02020603050405020304" pitchFamily="18" charset="0"/>
              </a:rPr>
              <a:t>Global Expansion and Adoption</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gains traction in the market,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focus on expanding its global reach and driving widespread adoption. This will involve establishing strategic partnerships with distributors, resellers, and service providers in key geographic regions, as well as investing in marketing and promotional activities to raise awareness and generate demand. By penetrating new markets and reaching a broader customer base, </a:t>
            </a:r>
            <a:r>
              <a:rPr lang="en-US" sz="1200" dirty="0" err="1">
                <a:latin typeface="Times New Roman" panose="02020603050405020304" pitchFamily="18" charset="0"/>
                <a:cs typeface="Times New Roman" panose="02020603050405020304" pitchFamily="18" charset="0"/>
              </a:rPr>
              <a:t>RevolutionizeTech</a:t>
            </a:r>
            <a:r>
              <a:rPr lang="en-US" sz="1200" dirty="0">
                <a:latin typeface="Times New Roman" panose="02020603050405020304" pitchFamily="18" charset="0"/>
                <a:cs typeface="Times New Roman" panose="02020603050405020304" pitchFamily="18" charset="0"/>
              </a:rPr>
              <a:t> Innovations will accelerate the adoption of </a:t>
            </a:r>
            <a:r>
              <a:rPr lang="en-US" sz="1200" dirty="0" err="1">
                <a:latin typeface="Times New Roman" panose="02020603050405020304" pitchFamily="18" charset="0"/>
                <a:cs typeface="Times New Roman" panose="02020603050405020304" pitchFamily="18" charset="0"/>
              </a:rPr>
              <a:t>theNdemoAssemble</a:t>
            </a:r>
            <a:r>
              <a:rPr lang="en-US" sz="1200" dirty="0">
                <a:latin typeface="Times New Roman" panose="02020603050405020304" pitchFamily="18" charset="0"/>
                <a:cs typeface="Times New Roman" panose="02020603050405020304" pitchFamily="18" charset="0"/>
              </a:rPr>
              <a:t> and solidify its position as a global leader in manufacturing technology.</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Top of Form</a:t>
            </a:r>
          </a:p>
          <a:p>
            <a:r>
              <a:rPr lang="en-US" sz="1200" dirty="0">
                <a:latin typeface="Times New Roman" panose="02020603050405020304" pitchFamily="18" charset="0"/>
                <a:cs typeface="Times New Roman" panose="02020603050405020304" pitchFamily="18" charset="0"/>
              </a:rPr>
              <a:t> </a:t>
            </a:r>
          </a:p>
        </p:txBody>
      </p:sp>
      <p:sp>
        <p:nvSpPr>
          <p:cNvPr id="4" name="Rectangle 3"/>
          <p:cNvSpPr/>
          <p:nvPr/>
        </p:nvSpPr>
        <p:spPr>
          <a:xfrm>
            <a:off x="5764274" y="3244334"/>
            <a:ext cx="663451" cy="369332"/>
          </a:xfrm>
          <a:prstGeom prst="rect">
            <a:avLst/>
          </a:prstGeom>
        </p:spPr>
        <p:txBody>
          <a:bodyPr wrap="none">
            <a:spAutoFit/>
          </a:bodyPr>
          <a:lstStyle/>
          <a:p>
            <a:r>
              <a:rPr lang="en-US" dirty="0" smtClean="0"/>
              <a:t>Cat 2</a:t>
            </a:r>
            <a:endParaRPr lang="en-US" dirty="0"/>
          </a:p>
        </p:txBody>
      </p:sp>
    </p:spTree>
    <p:extLst>
      <p:ext uri="{BB962C8B-B14F-4D97-AF65-F5344CB8AC3E}">
        <p14:creationId xmlns:p14="http://schemas.microsoft.com/office/powerpoint/2010/main" val="69566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4101</Words>
  <Application>Microsoft Office PowerPoint</Application>
  <PresentationFormat>Widescreen</PresentationFormat>
  <Paragraphs>143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J17-2205-2022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J17-2205-2022</dc:title>
  <dc:creator>HP</dc:creator>
  <cp:lastModifiedBy>HP</cp:lastModifiedBy>
  <cp:revision>2</cp:revision>
  <dcterms:created xsi:type="dcterms:W3CDTF">2024-04-02T07:57:02Z</dcterms:created>
  <dcterms:modified xsi:type="dcterms:W3CDTF">2024-04-02T07:58:15Z</dcterms:modified>
</cp:coreProperties>
</file>