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2B7ABC"/>
    <a:srgbClr val="038CDB"/>
    <a:srgbClr val="231F20"/>
    <a:srgbClr val="FFFFFF"/>
    <a:srgbClr val="393939"/>
    <a:srgbClr val="49494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07F6DE-2D44-485A-B2EE-E7A16C39FA3A}" v="8" dt="2020-12-02T08:53:24.0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83" autoAdjust="0"/>
    <p:restoredTop sz="94648" autoAdjust="0"/>
  </p:normalViewPr>
  <p:slideViewPr>
    <p:cSldViewPr>
      <p:cViewPr varScale="1">
        <p:scale>
          <a:sx n="108" d="100"/>
          <a:sy n="108" d="100"/>
        </p:scale>
        <p:origin x="210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io Savić" userId="S::dario.savic@badin.rs::152da986-d36d-48c4-9dac-ac6711d1bf05" providerId="AD" clId="Web-{8207F6DE-2D44-485A-B2EE-E7A16C39FA3A}"/>
    <pc:docChg chg="modSld">
      <pc:chgData name="Dario Savić" userId="S::dario.savic@badin.rs::152da986-d36d-48c4-9dac-ac6711d1bf05" providerId="AD" clId="Web-{8207F6DE-2D44-485A-B2EE-E7A16C39FA3A}" dt="2020-12-02T08:53:24.045" v="5" actId="20577"/>
      <pc:docMkLst>
        <pc:docMk/>
      </pc:docMkLst>
      <pc:sldChg chg="modSp">
        <pc:chgData name="Dario Savić" userId="S::dario.savic@badin.rs::152da986-d36d-48c4-9dac-ac6711d1bf05" providerId="AD" clId="Web-{8207F6DE-2D44-485A-B2EE-E7A16C39FA3A}" dt="2020-12-02T08:52:36.825" v="3" actId="20577"/>
        <pc:sldMkLst>
          <pc:docMk/>
          <pc:sldMk cId="3774727754" sldId="258"/>
        </pc:sldMkLst>
        <pc:spChg chg="mod">
          <ac:chgData name="Dario Savić" userId="S::dario.savic@badin.rs::152da986-d36d-48c4-9dac-ac6711d1bf05" providerId="AD" clId="Web-{8207F6DE-2D44-485A-B2EE-E7A16C39FA3A}" dt="2020-12-02T08:52:36.825" v="3" actId="20577"/>
          <ac:spMkLst>
            <pc:docMk/>
            <pc:sldMk cId="3774727754" sldId="258"/>
            <ac:spMk id="36866" creationId="{00000000-0000-0000-0000-000000000000}"/>
          </ac:spMkLst>
        </pc:spChg>
      </pc:sldChg>
      <pc:sldChg chg="modSp">
        <pc:chgData name="Dario Savić" userId="S::dario.savic@badin.rs::152da986-d36d-48c4-9dac-ac6711d1bf05" providerId="AD" clId="Web-{8207F6DE-2D44-485A-B2EE-E7A16C39FA3A}" dt="2020-12-02T08:52:31.731" v="2" actId="20577"/>
        <pc:sldMkLst>
          <pc:docMk/>
          <pc:sldMk cId="3387200312" sldId="259"/>
        </pc:sldMkLst>
        <pc:spChg chg="mod">
          <ac:chgData name="Dario Savić" userId="S::dario.savic@badin.rs::152da986-d36d-48c4-9dac-ac6711d1bf05" providerId="AD" clId="Web-{8207F6DE-2D44-485A-B2EE-E7A16C39FA3A}" dt="2020-12-02T08:52:31.731" v="2" actId="20577"/>
          <ac:spMkLst>
            <pc:docMk/>
            <pc:sldMk cId="3387200312" sldId="259"/>
            <ac:spMk id="36867" creationId="{00000000-0000-0000-0000-000000000000}"/>
          </ac:spMkLst>
        </pc:spChg>
      </pc:sldChg>
      <pc:sldChg chg="modSp">
        <pc:chgData name="Dario Savić" userId="S::dario.savic@badin.rs::152da986-d36d-48c4-9dac-ac6711d1bf05" providerId="AD" clId="Web-{8207F6DE-2D44-485A-B2EE-E7A16C39FA3A}" dt="2020-12-02T08:53:24.045" v="5" actId="20577"/>
        <pc:sldMkLst>
          <pc:docMk/>
          <pc:sldMk cId="3386364076" sldId="260"/>
        </pc:sldMkLst>
        <pc:spChg chg="mod">
          <ac:chgData name="Dario Savić" userId="S::dario.savic@badin.rs::152da986-d36d-48c4-9dac-ac6711d1bf05" providerId="AD" clId="Web-{8207F6DE-2D44-485A-B2EE-E7A16C39FA3A}" dt="2020-12-02T08:53:24.045" v="5" actId="20577"/>
          <ac:spMkLst>
            <pc:docMk/>
            <pc:sldMk cId="3386364076" sldId="260"/>
            <ac:spMk id="3686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55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55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5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55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7DBF899-F55D-4C9A-8127-2D33048A654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84F8BA-2E2E-4C19-B184-816A4F626023}" type="slidenum">
              <a:rPr lang="en-US"/>
              <a:pPr/>
              <a:t>1</a:t>
            </a:fld>
            <a:endParaRPr lang="en-US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A2780-ABF1-43CD-9DB5-0F634C8D5171}" type="slidenum">
              <a:rPr lang="en-US"/>
              <a:pPr/>
              <a:t>2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A2780-ABF1-43CD-9DB5-0F634C8D5171}" type="slidenum">
              <a:rPr lang="en-US"/>
              <a:pPr/>
              <a:t>3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6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A2780-ABF1-43CD-9DB5-0F634C8D5171}" type="slidenum">
              <a:rPr lang="en-US"/>
              <a:pPr/>
              <a:t>4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19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A2780-ABF1-43CD-9DB5-0F634C8D5171}" type="slidenum">
              <a:rPr lang="en-US"/>
              <a:pPr/>
              <a:t>5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19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A2780-ABF1-43CD-9DB5-0F634C8D5171}" type="slidenum">
              <a:rPr lang="en-US"/>
              <a:pPr/>
              <a:t>6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42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A2780-ABF1-43CD-9DB5-0F634C8D5171}" type="slidenum">
              <a:rPr lang="en-US"/>
              <a:pPr/>
              <a:t>7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06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A2780-ABF1-43CD-9DB5-0F634C8D5171}" type="slidenum">
              <a:rPr lang="en-US"/>
              <a:pPr/>
              <a:t>8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59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A2780-ABF1-43CD-9DB5-0F634C8D5171}" type="slidenum">
              <a:rPr lang="en-US"/>
              <a:pPr/>
              <a:t>9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00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2275" y="5445125"/>
            <a:ext cx="6048375" cy="750888"/>
          </a:xfrm>
        </p:spPr>
        <p:txBody>
          <a:bodyPr/>
          <a:lstStyle>
            <a:lvl1pPr algn="ctr">
              <a:defRPr sz="2800" b="1"/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2275" y="6165850"/>
            <a:ext cx="6048375" cy="503238"/>
          </a:xfrm>
        </p:spPr>
        <p:txBody>
          <a:bodyPr/>
          <a:lstStyle>
            <a:lvl1pPr marL="0" indent="0" algn="ctr">
              <a:buFontTx/>
              <a:buNone/>
              <a:defRPr sz="2400" b="1">
                <a:solidFill>
                  <a:srgbClr val="080808"/>
                </a:solidFill>
              </a:defRPr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480175" y="115888"/>
            <a:ext cx="1908175" cy="633571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55650" y="115888"/>
            <a:ext cx="5572125" cy="633571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B7A673-E159-4534-A7CE-B98FF5CA08A3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E6545-7BC4-41AF-8B91-C9F9B9DF4983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1011C2-870E-4874-8918-FDDCC48A0A0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763713" y="1600200"/>
            <a:ext cx="33845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300663" y="1600200"/>
            <a:ext cx="338613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462614-570D-4A76-B4C4-CA9C28ECDDE4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6D0565-55F2-45C7-9B59-8C660B63452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4FC065-D78E-4DEB-8D26-56C7439549B4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F2D239-5398-4BDC-90B9-D5E8A4DECAAB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559AB-E41A-48E1-A2FD-ECE9F26C16ED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BA0415-7563-4BC2-9F13-11CD169BA4F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D30B27-68A4-4EBC-AF6D-148449BACC9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56425" y="274638"/>
            <a:ext cx="1730375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763713" y="274638"/>
            <a:ext cx="5040312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AD9298-41BC-422F-BB7A-AF275FD96CF0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827088" y="836613"/>
            <a:ext cx="3667125" cy="5614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6613" y="836613"/>
            <a:ext cx="3668712" cy="5614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115888"/>
            <a:ext cx="76327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836613"/>
            <a:ext cx="7488237" cy="561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0"/>
            <a:r>
              <a:rPr lang="ru-RU"/>
              <a:t>Third level</a:t>
            </a:r>
          </a:p>
          <a:p>
            <a:pPr lvl="1"/>
            <a:r>
              <a:rPr lang="ru-RU"/>
              <a:t>Fourth level</a:t>
            </a:r>
          </a:p>
          <a:p>
            <a:pPr lvl="2"/>
            <a:r>
              <a:rPr lang="ru-RU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bg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274638"/>
            <a:ext cx="68516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63713" y="1600200"/>
            <a:ext cx="692308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3594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/>
          </a:p>
        </p:txBody>
      </p:sp>
      <p:sp>
        <p:nvSpPr>
          <p:cNvPr id="3594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359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6550A5B-0F62-4ADA-9C61-E7290E8E7A8C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obotframework.org/#librarie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84438" y="5589588"/>
            <a:ext cx="4175125" cy="863748"/>
          </a:xfrm>
          <a:noFill/>
        </p:spPr>
        <p:txBody>
          <a:bodyPr/>
          <a:lstStyle/>
          <a:p>
            <a:r>
              <a:rPr lang="en-US" sz="2400" dirty="0"/>
              <a:t>Robot framework</a:t>
            </a:r>
            <a:endParaRPr lang="uk-UA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692696"/>
            <a:ext cx="4860925" cy="649288"/>
          </a:xfrm>
        </p:spPr>
        <p:txBody>
          <a:bodyPr/>
          <a:lstStyle/>
          <a:p>
            <a:r>
              <a:rPr lang="en-US" sz="3600" b="1" dirty="0">
                <a:solidFill>
                  <a:schemeClr val="bg1"/>
                </a:solidFill>
              </a:rPr>
              <a:t>Introduction</a:t>
            </a:r>
            <a:endParaRPr lang="uk-UA" sz="3600" b="1" dirty="0">
              <a:solidFill>
                <a:schemeClr val="bg1"/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988840"/>
            <a:ext cx="8064500" cy="475138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ko-KR" sz="2200" dirty="0">
                <a:solidFill>
                  <a:srgbClr val="080808"/>
                </a:solidFill>
                <a:ea typeface="굴림" charset="-127"/>
              </a:rPr>
              <a:t>Robot framework je open source test automation tool za acceptance testing.</a:t>
            </a:r>
            <a:br>
              <a:rPr lang="en-US" altLang="ko-KR" sz="2200" dirty="0">
                <a:solidFill>
                  <a:srgbClr val="080808"/>
                </a:solidFill>
                <a:ea typeface="굴림" charset="-127"/>
              </a:rPr>
            </a:br>
            <a:br>
              <a:rPr lang="en-US" altLang="ko-KR" sz="2200" dirty="0">
                <a:solidFill>
                  <a:srgbClr val="080808"/>
                </a:solidFill>
                <a:ea typeface="굴림" charset="-127"/>
              </a:rPr>
            </a:br>
            <a:r>
              <a:rPr lang="sr-Latn-RS" altLang="ko-KR" sz="2200" dirty="0">
                <a:solidFill>
                  <a:srgbClr val="080808"/>
                </a:solidFill>
                <a:ea typeface="굴림" charset="-127"/>
              </a:rPr>
              <a:t>Ovaj framework koristi keyword driven pristup testiranju.</a:t>
            </a:r>
            <a:br>
              <a:rPr lang="en-US" altLang="ko-KR" sz="2200" dirty="0">
                <a:solidFill>
                  <a:srgbClr val="080808"/>
                </a:solidFill>
                <a:ea typeface="굴림" charset="-127"/>
              </a:rPr>
            </a:br>
            <a:br>
              <a:rPr lang="en-US" altLang="ko-KR" sz="2200" dirty="0">
                <a:solidFill>
                  <a:srgbClr val="080808"/>
                </a:solidFill>
                <a:ea typeface="굴림" charset="-127"/>
              </a:rPr>
            </a:br>
            <a:r>
              <a:rPr lang="en-US" altLang="ko-KR" sz="2200" dirty="0">
                <a:solidFill>
                  <a:srgbClr val="080808"/>
                </a:solidFill>
                <a:ea typeface="굴림" charset="-127"/>
              </a:rPr>
              <a:t>Robot framework </a:t>
            </a:r>
            <a:r>
              <a:rPr lang="en-US" altLang="ko-KR" sz="2200" dirty="0" err="1">
                <a:solidFill>
                  <a:srgbClr val="080808"/>
                </a:solidFill>
                <a:ea typeface="굴림" charset="-127"/>
              </a:rPr>
              <a:t>radi</a:t>
            </a:r>
            <a:r>
              <a:rPr lang="en-US" altLang="ko-KR" sz="2200" dirty="0">
                <a:solidFill>
                  <a:srgbClr val="080808"/>
                </a:solidFill>
                <a:ea typeface="굴림" charset="-127"/>
              </a:rPr>
              <a:t> </a:t>
            </a:r>
            <a:r>
              <a:rPr lang="en-US" altLang="ko-KR" sz="2200" dirty="0" err="1">
                <a:solidFill>
                  <a:srgbClr val="080808"/>
                </a:solidFill>
                <a:ea typeface="굴림" charset="-127"/>
              </a:rPr>
              <a:t>na</a:t>
            </a:r>
            <a:r>
              <a:rPr lang="en-US" altLang="ko-KR" sz="2200" dirty="0">
                <a:solidFill>
                  <a:srgbClr val="080808"/>
                </a:solidFill>
                <a:ea typeface="굴림" charset="-127"/>
              </a:rPr>
              <a:t> </a:t>
            </a:r>
            <a:r>
              <a:rPr lang="en-US" altLang="ko-KR" sz="2200" dirty="0" err="1">
                <a:solidFill>
                  <a:srgbClr val="080808"/>
                </a:solidFill>
                <a:ea typeface="굴림" charset="-127"/>
              </a:rPr>
              <a:t>svim</a:t>
            </a:r>
            <a:r>
              <a:rPr lang="en-US" altLang="ko-KR" sz="2200" dirty="0">
                <a:solidFill>
                  <a:srgbClr val="080808"/>
                </a:solidFill>
                <a:ea typeface="굴림" charset="-127"/>
              </a:rPr>
              <a:t> </a:t>
            </a:r>
            <a:r>
              <a:rPr lang="en-US" altLang="ko-KR" sz="2200" dirty="0" err="1">
                <a:solidFill>
                  <a:srgbClr val="080808"/>
                </a:solidFill>
                <a:ea typeface="굴림" charset="-127"/>
              </a:rPr>
              <a:t>operativnim</a:t>
            </a:r>
            <a:r>
              <a:rPr lang="en-US" altLang="ko-KR" sz="2200" dirty="0">
                <a:solidFill>
                  <a:srgbClr val="080808"/>
                </a:solidFill>
                <a:ea typeface="굴림" charset="-127"/>
              </a:rPr>
              <a:t> </a:t>
            </a:r>
            <a:r>
              <a:rPr lang="en-US" altLang="ko-KR" sz="2200" dirty="0" err="1">
                <a:solidFill>
                  <a:srgbClr val="080808"/>
                </a:solidFill>
                <a:ea typeface="굴림" charset="-127"/>
              </a:rPr>
              <a:t>sistemima</a:t>
            </a:r>
            <a:r>
              <a:rPr lang="en-US" altLang="ko-KR" sz="2200" dirty="0">
                <a:solidFill>
                  <a:srgbClr val="080808"/>
                </a:solidFill>
                <a:ea typeface="굴림" charset="-127"/>
              </a:rPr>
              <a:t> a </a:t>
            </a:r>
            <a:r>
              <a:rPr lang="en-US" altLang="ko-KR" sz="2200" dirty="0" err="1">
                <a:solidFill>
                  <a:srgbClr val="080808"/>
                </a:solidFill>
                <a:ea typeface="굴림" charset="-127"/>
              </a:rPr>
              <a:t>sam</a:t>
            </a:r>
            <a:r>
              <a:rPr lang="en-US" altLang="ko-KR" sz="2200" dirty="0">
                <a:solidFill>
                  <a:srgbClr val="080808"/>
                </a:solidFill>
                <a:ea typeface="굴림" charset="-127"/>
              </a:rPr>
              <a:t> framework je </a:t>
            </a:r>
            <a:r>
              <a:rPr lang="en-US" altLang="ko-KR" sz="2200" dirty="0" err="1">
                <a:solidFill>
                  <a:srgbClr val="080808"/>
                </a:solidFill>
                <a:ea typeface="굴림" charset="-127"/>
              </a:rPr>
              <a:t>pisan</a:t>
            </a:r>
            <a:r>
              <a:rPr lang="en-US" altLang="ko-KR" sz="2200" dirty="0">
                <a:solidFill>
                  <a:srgbClr val="080808"/>
                </a:solidFill>
                <a:ea typeface="굴림" charset="-127"/>
              </a:rPr>
              <a:t> u </a:t>
            </a:r>
            <a:r>
              <a:rPr lang="en-US" altLang="ko-KR" sz="2200" dirty="0" err="1">
                <a:solidFill>
                  <a:srgbClr val="080808"/>
                </a:solidFill>
                <a:ea typeface="굴림" charset="-127"/>
              </a:rPr>
              <a:t>Pythonu</a:t>
            </a:r>
            <a:r>
              <a:rPr lang="en-US" altLang="ko-KR" sz="2200" dirty="0">
                <a:solidFill>
                  <a:srgbClr val="080808"/>
                </a:solidFill>
                <a:ea typeface="굴림" charset="-127"/>
              </a:rPr>
              <a:t> </a:t>
            </a:r>
            <a:r>
              <a:rPr lang="en-US" altLang="ko-KR" sz="2200" dirty="0" err="1">
                <a:solidFill>
                  <a:srgbClr val="080808"/>
                </a:solidFill>
                <a:ea typeface="굴림" charset="-127"/>
              </a:rPr>
              <a:t>i</a:t>
            </a:r>
            <a:r>
              <a:rPr lang="en-US" altLang="ko-KR" sz="2200" dirty="0">
                <a:solidFill>
                  <a:srgbClr val="080808"/>
                </a:solidFill>
                <a:ea typeface="굴림" charset="-127"/>
              </a:rPr>
              <a:t> </a:t>
            </a:r>
            <a:r>
              <a:rPr lang="en-US" altLang="ko-KR" sz="2200" dirty="0" err="1">
                <a:solidFill>
                  <a:srgbClr val="080808"/>
                </a:solidFill>
                <a:ea typeface="굴림" charset="-127"/>
              </a:rPr>
              <a:t>pokreće</a:t>
            </a:r>
            <a:r>
              <a:rPr lang="en-US" altLang="ko-KR" sz="2200" dirty="0">
                <a:solidFill>
                  <a:srgbClr val="080808"/>
                </a:solidFill>
                <a:ea typeface="굴림" charset="-127"/>
              </a:rPr>
              <a:t> se </a:t>
            </a:r>
            <a:r>
              <a:rPr lang="en-US" altLang="ko-KR" sz="2200" dirty="0" err="1">
                <a:solidFill>
                  <a:srgbClr val="080808"/>
                </a:solidFill>
                <a:ea typeface="굴림" charset="-127"/>
              </a:rPr>
              <a:t>na</a:t>
            </a:r>
            <a:r>
              <a:rPr lang="en-US" altLang="ko-KR" sz="2200" dirty="0">
                <a:solidFill>
                  <a:srgbClr val="080808"/>
                </a:solidFill>
                <a:ea typeface="굴림" charset="-127"/>
              </a:rPr>
              <a:t> </a:t>
            </a:r>
            <a:r>
              <a:rPr lang="en-US" altLang="ko-KR" sz="2200" dirty="0" err="1">
                <a:solidFill>
                  <a:srgbClr val="080808"/>
                </a:solidFill>
                <a:ea typeface="굴림" charset="-127"/>
              </a:rPr>
              <a:t>Jython</a:t>
            </a:r>
            <a:r>
              <a:rPr lang="en-US" altLang="ko-KR" sz="2200" dirty="0">
                <a:solidFill>
                  <a:srgbClr val="080808"/>
                </a:solidFill>
                <a:ea typeface="굴림" charset="-127"/>
              </a:rPr>
              <a:t> (</a:t>
            </a:r>
            <a:r>
              <a:rPr lang="en-US" altLang="ko-KR" sz="2200" dirty="0" err="1">
                <a:solidFill>
                  <a:srgbClr val="080808"/>
                </a:solidFill>
                <a:ea typeface="굴림" charset="-127"/>
              </a:rPr>
              <a:t>jython</a:t>
            </a:r>
            <a:r>
              <a:rPr lang="en-US" altLang="ko-KR" sz="2200" dirty="0">
                <a:solidFill>
                  <a:srgbClr val="080808"/>
                </a:solidFill>
                <a:ea typeface="굴림" charset="-127"/>
              </a:rPr>
              <a:t> je </a:t>
            </a:r>
            <a:r>
              <a:rPr lang="en-US" altLang="ko-KR" sz="2200" dirty="0" err="1">
                <a:solidFill>
                  <a:srgbClr val="080808"/>
                </a:solidFill>
                <a:ea typeface="굴림" charset="-127"/>
              </a:rPr>
              <a:t>kombinacija</a:t>
            </a:r>
            <a:r>
              <a:rPr lang="en-US" altLang="ko-KR" sz="2200" dirty="0">
                <a:solidFill>
                  <a:srgbClr val="080808"/>
                </a:solidFill>
                <a:ea typeface="굴림" charset="-127"/>
              </a:rPr>
              <a:t> </a:t>
            </a:r>
            <a:r>
              <a:rPr lang="en-US" altLang="ko-KR" sz="2200" dirty="0" err="1">
                <a:solidFill>
                  <a:srgbClr val="080808"/>
                </a:solidFill>
                <a:ea typeface="굴림" charset="-127"/>
              </a:rPr>
              <a:t>jave</a:t>
            </a:r>
            <a:r>
              <a:rPr lang="en-US" altLang="ko-KR" sz="2200" dirty="0">
                <a:solidFill>
                  <a:srgbClr val="080808"/>
                </a:solidFill>
                <a:ea typeface="굴림" charset="-127"/>
              </a:rPr>
              <a:t> </a:t>
            </a:r>
            <a:r>
              <a:rPr lang="en-US" altLang="ko-KR" sz="2200" dirty="0" err="1">
                <a:solidFill>
                  <a:srgbClr val="080808"/>
                </a:solidFill>
                <a:ea typeface="굴림" charset="-127"/>
              </a:rPr>
              <a:t>i</a:t>
            </a:r>
            <a:r>
              <a:rPr lang="en-US" altLang="ko-KR" sz="2200" dirty="0">
                <a:solidFill>
                  <a:srgbClr val="080808"/>
                </a:solidFill>
                <a:ea typeface="굴림" charset="-127"/>
              </a:rPr>
              <a:t> </a:t>
            </a:r>
            <a:r>
              <a:rPr lang="en-US" altLang="ko-KR" sz="2200" dirty="0" err="1">
                <a:solidFill>
                  <a:srgbClr val="080808"/>
                </a:solidFill>
                <a:ea typeface="굴림" charset="-127"/>
              </a:rPr>
              <a:t>pythona</a:t>
            </a:r>
            <a:r>
              <a:rPr lang="en-US" altLang="ko-KR" sz="2200" dirty="0">
                <a:solidFill>
                  <a:srgbClr val="080808"/>
                </a:solidFill>
                <a:ea typeface="굴림" charset="-127"/>
              </a:rPr>
              <a:t> </a:t>
            </a:r>
            <a:r>
              <a:rPr lang="en-US" altLang="ko-KR" sz="2200" dirty="0" err="1">
                <a:solidFill>
                  <a:srgbClr val="080808"/>
                </a:solidFill>
                <a:ea typeface="굴림" charset="-127"/>
              </a:rPr>
              <a:t>ukratko</a:t>
            </a:r>
            <a:r>
              <a:rPr lang="en-US" altLang="ko-KR" sz="2200" dirty="0">
                <a:solidFill>
                  <a:srgbClr val="080808"/>
                </a:solidFill>
                <a:ea typeface="굴림" charset="-127"/>
              </a:rPr>
              <a:t>)</a:t>
            </a:r>
            <a:br>
              <a:rPr lang="en-US" altLang="ko-KR" sz="2200" dirty="0">
                <a:solidFill>
                  <a:srgbClr val="080808"/>
                </a:solidFill>
                <a:ea typeface="굴림" charset="-127"/>
              </a:rPr>
            </a:br>
            <a:r>
              <a:rPr lang="en-US" altLang="ko-KR" sz="2200" dirty="0">
                <a:solidFill>
                  <a:srgbClr val="080808"/>
                </a:solidFill>
                <a:ea typeface="굴림" charset="-127"/>
              </a:rPr>
              <a:t>Robot framework </a:t>
            </a:r>
            <a:r>
              <a:rPr lang="en-US" altLang="ko-KR" sz="2200" dirty="0" err="1">
                <a:solidFill>
                  <a:srgbClr val="080808"/>
                </a:solidFill>
                <a:ea typeface="굴림" charset="-127"/>
              </a:rPr>
              <a:t>koristi</a:t>
            </a:r>
            <a:r>
              <a:rPr lang="en-US" altLang="ko-KR" sz="2200" dirty="0">
                <a:solidFill>
                  <a:srgbClr val="080808"/>
                </a:solidFill>
                <a:ea typeface="굴림" charset="-127"/>
              </a:rPr>
              <a:t> JVM </a:t>
            </a:r>
            <a:r>
              <a:rPr lang="en-US" altLang="ko-KR" sz="2200" dirty="0" err="1">
                <a:solidFill>
                  <a:srgbClr val="080808"/>
                </a:solidFill>
                <a:ea typeface="굴림" charset="-127"/>
              </a:rPr>
              <a:t>i</a:t>
            </a:r>
            <a:r>
              <a:rPr lang="en-US" altLang="ko-KR" sz="2200" dirty="0">
                <a:solidFill>
                  <a:srgbClr val="080808"/>
                </a:solidFill>
                <a:ea typeface="굴림" charset="-127"/>
              </a:rPr>
              <a:t> </a:t>
            </a:r>
            <a:r>
              <a:rPr lang="en-US" altLang="ko-KR" sz="2200" dirty="0" err="1">
                <a:solidFill>
                  <a:srgbClr val="080808"/>
                </a:solidFill>
                <a:ea typeface="굴림" charset="-127"/>
              </a:rPr>
              <a:t>IronPython</a:t>
            </a:r>
            <a:r>
              <a:rPr lang="en-US" altLang="ko-KR" sz="2200" dirty="0">
                <a:solidFill>
                  <a:srgbClr val="080808"/>
                </a:solidFill>
                <a:ea typeface="굴림" charset="-127"/>
              </a:rPr>
              <a:t> (.NET) </a:t>
            </a:r>
            <a:endParaRPr lang="sr-Latn-RS" altLang="ko-KR" sz="2200" dirty="0">
              <a:solidFill>
                <a:srgbClr val="080808"/>
              </a:solidFill>
              <a:ea typeface="굴림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sr-Latn-RS" altLang="ko-KR" sz="2200" dirty="0">
              <a:solidFill>
                <a:srgbClr val="080808"/>
              </a:solidFill>
              <a:ea typeface="굴림" charset="-127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sr-Latn-RS" altLang="ko-KR" sz="2200" dirty="0">
                <a:solidFill>
                  <a:srgbClr val="080808"/>
                </a:solidFill>
                <a:ea typeface="굴림" charset="-127"/>
              </a:rPr>
              <a:t>Kratka istorija ovog frameworka je da je celu pricu zapoceo Pekka Klarcks jos u 2005. godini kao svoj master rad i nakon toga je Nokia preuzela iste godine i krenula da razvija robot framework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692150"/>
            <a:ext cx="4860925" cy="649288"/>
          </a:xfrm>
        </p:spPr>
        <p:txBody>
          <a:bodyPr/>
          <a:lstStyle/>
          <a:p>
            <a:r>
              <a:rPr lang="en-US" sz="3600" b="1" dirty="0">
                <a:solidFill>
                  <a:schemeClr val="bg1"/>
                </a:solidFill>
              </a:rPr>
              <a:t>Introduction</a:t>
            </a:r>
            <a:endParaRPr lang="uk-UA" sz="3600" b="1" dirty="0">
              <a:solidFill>
                <a:schemeClr val="bg1"/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988840"/>
            <a:ext cx="8064500" cy="475138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sz="2200" dirty="0">
                <a:solidFill>
                  <a:srgbClr val="080808"/>
                </a:solidFill>
              </a:rPr>
              <a:t>Robot framework je </a:t>
            </a:r>
            <a:r>
              <a:rPr lang="en-US" sz="2200" dirty="0" err="1">
                <a:solidFill>
                  <a:srgbClr val="080808"/>
                </a:solidFill>
              </a:rPr>
              <a:t>lak</a:t>
            </a:r>
            <a:r>
              <a:rPr lang="en-US" sz="2200" dirty="0">
                <a:solidFill>
                  <a:srgbClr val="080808"/>
                </a:solidFill>
              </a:rPr>
              <a:t> za </a:t>
            </a:r>
            <a:r>
              <a:rPr lang="en-US" sz="2200" dirty="0" err="1">
                <a:solidFill>
                  <a:srgbClr val="080808"/>
                </a:solidFill>
              </a:rPr>
              <a:t>kori</a:t>
            </a:r>
            <a:r>
              <a:rPr lang="sr-Latn-RS" sz="2200" dirty="0">
                <a:solidFill>
                  <a:srgbClr val="080808"/>
                </a:solidFill>
              </a:rPr>
              <a:t>šćenje i uglavnom je to glavni njegov adut. Koristi tabelarnu sintaksu. </a:t>
            </a:r>
          </a:p>
          <a:p>
            <a:pPr marL="0" indent="0">
              <a:lnSpc>
                <a:spcPct val="80000"/>
              </a:lnSpc>
              <a:buNone/>
            </a:pPr>
            <a:endParaRPr lang="sr-Latn-RS" sz="2200" dirty="0">
              <a:solidFill>
                <a:srgbClr val="080808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sr-Latn-RS" sz="2200" dirty="0">
                <a:solidFill>
                  <a:srgbClr val="080808"/>
                </a:solidFill>
              </a:rPr>
              <a:t>Ima široku podršku biblioteka , pa tako u Robotu imamo i SeleniumLibrary koja je i najkorišćenija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r-Latn-RS" sz="2200" dirty="0">
                <a:solidFill>
                  <a:srgbClr val="080808"/>
                </a:solidFill>
              </a:rPr>
              <a:t>Uz svaku biblioteku imamo odličnu dokumentaciju .</a:t>
            </a:r>
          </a:p>
          <a:p>
            <a:pPr marL="0" indent="0">
              <a:lnSpc>
                <a:spcPct val="80000"/>
              </a:lnSpc>
              <a:buNone/>
            </a:pPr>
            <a:endParaRPr lang="sr-Latn-RS" sz="2200" dirty="0">
              <a:solidFill>
                <a:srgbClr val="080808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sr-Latn-RS" sz="2200" dirty="0">
                <a:solidFill>
                  <a:srgbClr val="080808"/>
                </a:solidFill>
              </a:rPr>
              <a:t>Za pisanje testova u Robot frameworku potrebno je da instaliramo sledeće stvari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>
                <a:solidFill>
                  <a:srgbClr val="080808"/>
                </a:solidFill>
              </a:rPr>
              <a:t>- Python</a:t>
            </a:r>
            <a:endParaRPr lang="en-US" sz="2200" dirty="0">
              <a:solidFill>
                <a:srgbClr val="080808"/>
              </a:solidFill>
              <a:cs typeface="Arial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>
                <a:solidFill>
                  <a:srgbClr val="080808"/>
                </a:solidFill>
              </a:rPr>
              <a:t>- pip </a:t>
            </a:r>
            <a:endParaRPr lang="en-US" sz="2200" dirty="0">
              <a:solidFill>
                <a:srgbClr val="080808"/>
              </a:solidFill>
              <a:cs typeface="Arial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>
                <a:solidFill>
                  <a:srgbClr val="080808"/>
                </a:solidFill>
              </a:rPr>
              <a:t>- Robot </a:t>
            </a:r>
            <a:endParaRPr lang="en-US" sz="2200" dirty="0">
              <a:solidFill>
                <a:srgbClr val="080808"/>
              </a:solidFill>
              <a:cs typeface="Arial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>
                <a:solidFill>
                  <a:srgbClr val="080808"/>
                </a:solidFill>
              </a:rPr>
              <a:t>- Selenium I WebDriver-e</a:t>
            </a:r>
            <a:endParaRPr lang="uk-UA" sz="22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200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764704"/>
            <a:ext cx="7632700" cy="508000"/>
          </a:xfrm>
        </p:spPr>
        <p:txBody>
          <a:bodyPr wrap="squar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b="1" dirty="0" err="1">
                <a:solidFill>
                  <a:schemeClr val="bg1"/>
                </a:solidFill>
              </a:rPr>
              <a:t>Arhitektura</a:t>
            </a:r>
            <a:r>
              <a:rPr lang="en-US" sz="3600" b="1" dirty="0">
                <a:solidFill>
                  <a:schemeClr val="bg1"/>
                </a:solidFill>
              </a:rPr>
              <a:t> </a:t>
            </a:r>
            <a:r>
              <a:rPr lang="en-US" sz="3600" b="1" dirty="0" err="1">
                <a:solidFill>
                  <a:schemeClr val="bg1"/>
                </a:solidFill>
              </a:rPr>
              <a:t>i</a:t>
            </a:r>
            <a:r>
              <a:rPr lang="en-US" sz="3600" b="1" dirty="0">
                <a:solidFill>
                  <a:schemeClr val="bg1"/>
                </a:solidFill>
              </a:rPr>
              <a:t> test flow</a:t>
            </a:r>
            <a:endParaRPr lang="uk-UA" sz="3600" b="1" dirty="0">
              <a:solidFill>
                <a:schemeClr val="bg1"/>
              </a:solidFill>
            </a:endParaRPr>
          </a:p>
        </p:txBody>
      </p:sp>
      <p:pic>
        <p:nvPicPr>
          <p:cNvPr id="4" name="Graphic 70">
            <a:extLst>
              <a:ext uri="{FF2B5EF4-FFF2-40B4-BE49-F238E27FC236}">
                <a16:creationId xmlns:a16="http://schemas.microsoft.com/office/drawing/2014/main" id="{9774547E-9AAF-4FD4-BC32-5717FF793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827088" y="2314774"/>
            <a:ext cx="3667125" cy="2658665"/>
          </a:xfrm>
          <a:prstGeom prst="rect">
            <a:avLst/>
          </a:prstGeom>
          <a:noFill/>
        </p:spPr>
      </p:pic>
      <p:sp>
        <p:nvSpPr>
          <p:cNvPr id="36867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646613" y="1988840"/>
            <a:ext cx="3668712" cy="4462760"/>
          </a:xfrm>
        </p:spPr>
        <p:txBody>
          <a:bodyPr wrap="square" anchor="t">
            <a:normAutofit fontScale="850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dirty="0" err="1">
                <a:solidFill>
                  <a:srgbClr val="080808"/>
                </a:solidFill>
              </a:rPr>
              <a:t>Kada</a:t>
            </a:r>
            <a:r>
              <a:rPr lang="en-US" sz="2400" dirty="0">
                <a:solidFill>
                  <a:srgbClr val="080808"/>
                </a:solidFill>
              </a:rPr>
              <a:t> se </a:t>
            </a:r>
            <a:r>
              <a:rPr lang="en-US" sz="2400" dirty="0" err="1">
                <a:solidFill>
                  <a:srgbClr val="080808"/>
                </a:solidFill>
              </a:rPr>
              <a:t>pokrene</a:t>
            </a:r>
            <a:r>
              <a:rPr lang="en-US" sz="2400" dirty="0">
                <a:solidFill>
                  <a:srgbClr val="080808"/>
                </a:solidFill>
              </a:rPr>
              <a:t> test , framework </a:t>
            </a:r>
            <a:r>
              <a:rPr lang="en-US" sz="2400" dirty="0" err="1">
                <a:solidFill>
                  <a:srgbClr val="080808"/>
                </a:solidFill>
              </a:rPr>
              <a:t>prvo</a:t>
            </a:r>
            <a:r>
              <a:rPr lang="en-US" sz="2400" dirty="0">
                <a:solidFill>
                  <a:srgbClr val="080808"/>
                </a:solidFill>
              </a:rPr>
              <a:t> ‘</a:t>
            </a:r>
            <a:r>
              <a:rPr lang="en-US" sz="2400" dirty="0" err="1">
                <a:solidFill>
                  <a:srgbClr val="080808"/>
                </a:solidFill>
              </a:rPr>
              <a:t>obradi</a:t>
            </a:r>
            <a:r>
              <a:rPr lang="en-US" sz="2400" dirty="0">
                <a:solidFill>
                  <a:srgbClr val="080808"/>
                </a:solidFill>
              </a:rPr>
              <a:t>’ test data </a:t>
            </a:r>
            <a:r>
              <a:rPr lang="en-US" sz="2400" dirty="0" err="1">
                <a:solidFill>
                  <a:srgbClr val="080808"/>
                </a:solidFill>
              </a:rPr>
              <a:t>nakon</a:t>
            </a:r>
            <a:r>
              <a:rPr lang="en-US" sz="2400" dirty="0">
                <a:solidFill>
                  <a:srgbClr val="080808"/>
                </a:solidFill>
              </a:rPr>
              <a:t> toga </a:t>
            </a:r>
            <a:r>
              <a:rPr lang="en-US" sz="2400" dirty="0" err="1">
                <a:solidFill>
                  <a:srgbClr val="080808"/>
                </a:solidFill>
              </a:rPr>
              <a:t>koristi</a:t>
            </a:r>
            <a:r>
              <a:rPr lang="en-US" sz="2400" dirty="0">
                <a:solidFill>
                  <a:srgbClr val="080808"/>
                </a:solidFill>
              </a:rPr>
              <a:t> </a:t>
            </a:r>
            <a:r>
              <a:rPr lang="en-US" sz="2400" dirty="0" err="1">
                <a:solidFill>
                  <a:srgbClr val="080808"/>
                </a:solidFill>
              </a:rPr>
              <a:t>ključne</a:t>
            </a:r>
            <a:r>
              <a:rPr lang="en-US" sz="2400" dirty="0">
                <a:solidFill>
                  <a:srgbClr val="080808"/>
                </a:solidFill>
              </a:rPr>
              <a:t> </a:t>
            </a:r>
            <a:r>
              <a:rPr lang="en-US" sz="2400" dirty="0" err="1">
                <a:solidFill>
                  <a:srgbClr val="080808"/>
                </a:solidFill>
              </a:rPr>
              <a:t>reči</a:t>
            </a:r>
            <a:r>
              <a:rPr lang="en-US" sz="2400" dirty="0">
                <a:solidFill>
                  <a:srgbClr val="080808"/>
                </a:solidFill>
              </a:rPr>
              <a:t> (keywords) </a:t>
            </a:r>
            <a:r>
              <a:rPr lang="en-US" sz="2400" dirty="0" err="1">
                <a:solidFill>
                  <a:srgbClr val="080808"/>
                </a:solidFill>
              </a:rPr>
              <a:t>koje</a:t>
            </a:r>
            <a:r>
              <a:rPr lang="en-US" sz="2400" dirty="0">
                <a:solidFill>
                  <a:srgbClr val="080808"/>
                </a:solidFill>
              </a:rPr>
              <a:t> </a:t>
            </a:r>
            <a:r>
              <a:rPr lang="en-US" sz="2400" dirty="0" err="1">
                <a:solidFill>
                  <a:srgbClr val="080808"/>
                </a:solidFill>
              </a:rPr>
              <a:t>pružaju</a:t>
            </a:r>
            <a:r>
              <a:rPr lang="en-US" sz="2400" dirty="0">
                <a:solidFill>
                  <a:srgbClr val="080808"/>
                </a:solidFill>
              </a:rPr>
              <a:t> test </a:t>
            </a:r>
            <a:r>
              <a:rPr lang="en-US" sz="2400" dirty="0" err="1">
                <a:solidFill>
                  <a:srgbClr val="080808"/>
                </a:solidFill>
              </a:rPr>
              <a:t>biblioteke</a:t>
            </a:r>
            <a:r>
              <a:rPr lang="en-US" sz="2400" dirty="0">
                <a:solidFill>
                  <a:srgbClr val="080808"/>
                </a:solidFill>
              </a:rPr>
              <a:t> za </a:t>
            </a:r>
            <a:r>
              <a:rPr lang="en-US" sz="2400" dirty="0" err="1">
                <a:solidFill>
                  <a:srgbClr val="080808"/>
                </a:solidFill>
              </a:rPr>
              <a:t>interakciju</a:t>
            </a:r>
            <a:r>
              <a:rPr lang="en-US" sz="2400" dirty="0">
                <a:solidFill>
                  <a:srgbClr val="080808"/>
                </a:solidFill>
              </a:rPr>
              <a:t> </a:t>
            </a:r>
            <a:r>
              <a:rPr lang="en-US" sz="2400" dirty="0" err="1">
                <a:solidFill>
                  <a:srgbClr val="080808"/>
                </a:solidFill>
              </a:rPr>
              <a:t>sa</a:t>
            </a:r>
            <a:r>
              <a:rPr lang="en-US" sz="2400" dirty="0">
                <a:solidFill>
                  <a:srgbClr val="080808"/>
                </a:solidFill>
              </a:rPr>
              <a:t> </a:t>
            </a:r>
            <a:r>
              <a:rPr lang="en-US" sz="2400" dirty="0" err="1">
                <a:solidFill>
                  <a:srgbClr val="080808"/>
                </a:solidFill>
              </a:rPr>
              <a:t>sitemom</a:t>
            </a:r>
            <a:r>
              <a:rPr lang="en-US" sz="2400" dirty="0">
                <a:solidFill>
                  <a:srgbClr val="080808"/>
                </a:solidFill>
              </a:rPr>
              <a:t> koji se </a:t>
            </a:r>
            <a:r>
              <a:rPr lang="en-US" sz="2400" dirty="0" err="1">
                <a:solidFill>
                  <a:srgbClr val="080808"/>
                </a:solidFill>
              </a:rPr>
              <a:t>testira</a:t>
            </a:r>
            <a:r>
              <a:rPr lang="en-US" sz="2400" dirty="0">
                <a:solidFill>
                  <a:srgbClr val="080808"/>
                </a:solidFill>
              </a:rPr>
              <a:t>.</a:t>
            </a:r>
            <a:br>
              <a:rPr lang="en-US" sz="2400" dirty="0">
                <a:solidFill>
                  <a:srgbClr val="080808"/>
                </a:solidFill>
              </a:rPr>
            </a:br>
            <a:br>
              <a:rPr lang="en-US" sz="2400" dirty="0">
                <a:solidFill>
                  <a:srgbClr val="080808"/>
                </a:solidFill>
              </a:rPr>
            </a:br>
            <a:r>
              <a:rPr lang="en-US" sz="2400" dirty="0" err="1">
                <a:solidFill>
                  <a:srgbClr val="080808"/>
                </a:solidFill>
              </a:rPr>
              <a:t>Biblioteke</a:t>
            </a:r>
            <a:r>
              <a:rPr lang="en-US" sz="2400" dirty="0">
                <a:solidFill>
                  <a:srgbClr val="080808"/>
                </a:solidFill>
              </a:rPr>
              <a:t> </a:t>
            </a:r>
            <a:r>
              <a:rPr lang="en-US" sz="2400" dirty="0" err="1">
                <a:solidFill>
                  <a:srgbClr val="080808"/>
                </a:solidFill>
              </a:rPr>
              <a:t>mogu</a:t>
            </a:r>
            <a:r>
              <a:rPr lang="en-US" sz="2400" dirty="0">
                <a:solidFill>
                  <a:srgbClr val="080808"/>
                </a:solidFill>
              </a:rPr>
              <a:t> da </a:t>
            </a:r>
            <a:r>
              <a:rPr lang="en-US" sz="2400" dirty="0" err="1">
                <a:solidFill>
                  <a:srgbClr val="080808"/>
                </a:solidFill>
              </a:rPr>
              <a:t>komuniciraju</a:t>
            </a:r>
            <a:r>
              <a:rPr lang="en-US" sz="2400" dirty="0">
                <a:solidFill>
                  <a:srgbClr val="080808"/>
                </a:solidFill>
              </a:rPr>
              <a:t> </a:t>
            </a:r>
            <a:r>
              <a:rPr lang="en-US" sz="2400" dirty="0" err="1">
                <a:solidFill>
                  <a:srgbClr val="080808"/>
                </a:solidFill>
              </a:rPr>
              <a:t>sa</a:t>
            </a:r>
            <a:r>
              <a:rPr lang="en-US" sz="2400" dirty="0">
                <a:solidFill>
                  <a:srgbClr val="080808"/>
                </a:solidFill>
              </a:rPr>
              <a:t> </a:t>
            </a:r>
            <a:r>
              <a:rPr lang="en-US" sz="2400" dirty="0" err="1">
                <a:solidFill>
                  <a:srgbClr val="080808"/>
                </a:solidFill>
              </a:rPr>
              <a:t>sistemo</a:t>
            </a:r>
            <a:r>
              <a:rPr lang="en-US" sz="2400" dirty="0">
                <a:solidFill>
                  <a:srgbClr val="080808"/>
                </a:solidFill>
              </a:rPr>
              <a:t> </a:t>
            </a:r>
            <a:r>
              <a:rPr lang="en-US" sz="2400" dirty="0" err="1">
                <a:solidFill>
                  <a:srgbClr val="080808"/>
                </a:solidFill>
              </a:rPr>
              <a:t>bilo</a:t>
            </a:r>
            <a:r>
              <a:rPr lang="en-US" sz="2400" dirty="0">
                <a:solidFill>
                  <a:srgbClr val="080808"/>
                </a:solidFill>
              </a:rPr>
              <a:t> </a:t>
            </a:r>
            <a:r>
              <a:rPr lang="en-US" sz="2400" dirty="0" err="1">
                <a:solidFill>
                  <a:srgbClr val="080808"/>
                </a:solidFill>
              </a:rPr>
              <a:t>direktno</a:t>
            </a:r>
            <a:r>
              <a:rPr lang="en-US" sz="2400" dirty="0">
                <a:solidFill>
                  <a:srgbClr val="080808"/>
                </a:solidFill>
              </a:rPr>
              <a:t> </a:t>
            </a:r>
            <a:r>
              <a:rPr lang="en-US" sz="2400" dirty="0" err="1">
                <a:solidFill>
                  <a:srgbClr val="080808"/>
                </a:solidFill>
              </a:rPr>
              <a:t>ili</a:t>
            </a:r>
            <a:r>
              <a:rPr lang="en-US" sz="2400" dirty="0">
                <a:solidFill>
                  <a:srgbClr val="080808"/>
                </a:solidFill>
              </a:rPr>
              <a:t> </a:t>
            </a:r>
            <a:r>
              <a:rPr lang="en-US" sz="2400" dirty="0" err="1">
                <a:solidFill>
                  <a:srgbClr val="080808"/>
                </a:solidFill>
              </a:rPr>
              <a:t>koristeći</a:t>
            </a:r>
            <a:r>
              <a:rPr lang="en-US" sz="2400" dirty="0">
                <a:solidFill>
                  <a:srgbClr val="080808"/>
                </a:solidFill>
              </a:rPr>
              <a:t> </a:t>
            </a:r>
            <a:r>
              <a:rPr lang="en-US" sz="2400" dirty="0" err="1">
                <a:solidFill>
                  <a:srgbClr val="080808"/>
                </a:solidFill>
              </a:rPr>
              <a:t>druge</a:t>
            </a:r>
            <a:r>
              <a:rPr lang="en-US" sz="2400" dirty="0">
                <a:solidFill>
                  <a:srgbClr val="080808"/>
                </a:solidFill>
              </a:rPr>
              <a:t> test alate </a:t>
            </a:r>
            <a:r>
              <a:rPr lang="en-US" sz="2400" dirty="0" err="1">
                <a:solidFill>
                  <a:srgbClr val="080808"/>
                </a:solidFill>
              </a:rPr>
              <a:t>kao</a:t>
            </a:r>
            <a:r>
              <a:rPr lang="en-US" sz="2400" dirty="0">
                <a:solidFill>
                  <a:srgbClr val="080808"/>
                </a:solidFill>
              </a:rPr>
              <a:t> driver-e.</a:t>
            </a:r>
            <a:br>
              <a:rPr lang="en-US" sz="2400" dirty="0">
                <a:solidFill>
                  <a:srgbClr val="080808"/>
                </a:solidFill>
              </a:rPr>
            </a:br>
            <a:br>
              <a:rPr lang="en-US" sz="2400" dirty="0">
                <a:solidFill>
                  <a:srgbClr val="080808"/>
                </a:solidFill>
              </a:rPr>
            </a:br>
            <a:r>
              <a:rPr lang="en-US" sz="2400" dirty="0">
                <a:solidFill>
                  <a:srgbClr val="080808"/>
                </a:solidFill>
              </a:rPr>
              <a:t>Na </a:t>
            </a:r>
            <a:r>
              <a:rPr lang="en-US" sz="2400" dirty="0" err="1">
                <a:solidFill>
                  <a:srgbClr val="080808"/>
                </a:solidFill>
              </a:rPr>
              <a:t>kraju</a:t>
            </a:r>
            <a:r>
              <a:rPr lang="en-US" sz="2400" dirty="0">
                <a:solidFill>
                  <a:srgbClr val="080808"/>
                </a:solidFill>
              </a:rPr>
              <a:t> </a:t>
            </a:r>
            <a:r>
              <a:rPr lang="en-US" sz="2400" dirty="0" err="1">
                <a:solidFill>
                  <a:srgbClr val="080808"/>
                </a:solidFill>
              </a:rPr>
              <a:t>izvršavanja</a:t>
            </a:r>
            <a:r>
              <a:rPr lang="en-US" sz="2400" dirty="0">
                <a:solidFill>
                  <a:srgbClr val="080808"/>
                </a:solidFill>
              </a:rPr>
              <a:t> </a:t>
            </a:r>
            <a:r>
              <a:rPr lang="en-US" sz="2400" dirty="0" err="1">
                <a:solidFill>
                  <a:srgbClr val="080808"/>
                </a:solidFill>
              </a:rPr>
              <a:t>testa</a:t>
            </a:r>
            <a:r>
              <a:rPr lang="en-US" sz="2400" dirty="0">
                <a:solidFill>
                  <a:srgbClr val="080808"/>
                </a:solidFill>
              </a:rPr>
              <a:t> </a:t>
            </a:r>
            <a:r>
              <a:rPr lang="en-US" sz="2400" dirty="0" err="1">
                <a:solidFill>
                  <a:srgbClr val="080808"/>
                </a:solidFill>
              </a:rPr>
              <a:t>dobija</a:t>
            </a:r>
            <a:r>
              <a:rPr lang="en-US" sz="2400" dirty="0">
                <a:solidFill>
                  <a:srgbClr val="080808"/>
                </a:solidFill>
              </a:rPr>
              <a:t> se </a:t>
            </a:r>
            <a:r>
              <a:rPr lang="en-US" sz="2400" dirty="0" err="1">
                <a:solidFill>
                  <a:srgbClr val="080808"/>
                </a:solidFill>
              </a:rPr>
              <a:t>generisan</a:t>
            </a:r>
            <a:r>
              <a:rPr lang="en-US" sz="2400" dirty="0">
                <a:solidFill>
                  <a:srgbClr val="080808"/>
                </a:solidFill>
              </a:rPr>
              <a:t> html </a:t>
            </a:r>
            <a:r>
              <a:rPr lang="en-US" sz="2400" dirty="0" err="1">
                <a:solidFill>
                  <a:srgbClr val="080808"/>
                </a:solidFill>
              </a:rPr>
              <a:t>i</a:t>
            </a:r>
            <a:r>
              <a:rPr lang="en-US" sz="2400" dirty="0">
                <a:solidFill>
                  <a:srgbClr val="080808"/>
                </a:solidFill>
              </a:rPr>
              <a:t> xml report </a:t>
            </a:r>
            <a:br>
              <a:rPr lang="en-US" sz="2000" dirty="0">
                <a:solidFill>
                  <a:srgbClr val="080808"/>
                </a:solidFill>
              </a:rPr>
            </a:br>
            <a:br>
              <a:rPr lang="en-US" sz="2000" dirty="0">
                <a:solidFill>
                  <a:srgbClr val="080808"/>
                </a:solidFill>
              </a:rPr>
            </a:br>
            <a:endParaRPr lang="uk-UA" sz="20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727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692150"/>
            <a:ext cx="4860925" cy="649288"/>
          </a:xfrm>
        </p:spPr>
        <p:txBody>
          <a:bodyPr/>
          <a:lstStyle/>
          <a:p>
            <a:r>
              <a:rPr lang="en-US" sz="3600" b="1" dirty="0" err="1">
                <a:solidFill>
                  <a:schemeClr val="bg1"/>
                </a:solidFill>
              </a:rPr>
              <a:t>Struktura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testa</a:t>
            </a:r>
            <a:endParaRPr lang="uk-UA" sz="3600" b="1" dirty="0">
              <a:solidFill>
                <a:schemeClr val="bg1"/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988840"/>
            <a:ext cx="8064500" cy="475138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sz="2200" dirty="0" err="1">
                <a:solidFill>
                  <a:srgbClr val="080808"/>
                </a:solidFill>
              </a:rPr>
              <a:t>Testovi</a:t>
            </a:r>
            <a:r>
              <a:rPr lang="en-US" sz="2200" dirty="0">
                <a:solidFill>
                  <a:srgbClr val="080808"/>
                </a:solidFill>
              </a:rPr>
              <a:t> u Robotu </a:t>
            </a:r>
            <a:r>
              <a:rPr lang="en-US" sz="2200" dirty="0" err="1">
                <a:solidFill>
                  <a:srgbClr val="080808"/>
                </a:solidFill>
              </a:rPr>
              <a:t>mogu</a:t>
            </a:r>
            <a:r>
              <a:rPr lang="en-US" sz="2200" dirty="0">
                <a:solidFill>
                  <a:srgbClr val="080808"/>
                </a:solidFill>
              </a:rPr>
              <a:t> da se </a:t>
            </a:r>
            <a:r>
              <a:rPr lang="en-US" sz="2200" dirty="0" err="1">
                <a:solidFill>
                  <a:srgbClr val="080808"/>
                </a:solidFill>
              </a:rPr>
              <a:t>sastoje</a:t>
            </a:r>
            <a:r>
              <a:rPr lang="en-US" sz="2200" dirty="0">
                <a:solidFill>
                  <a:srgbClr val="080808"/>
                </a:solidFill>
              </a:rPr>
              <a:t> </a:t>
            </a:r>
            <a:r>
              <a:rPr lang="en-US" sz="2200" dirty="0" err="1">
                <a:solidFill>
                  <a:srgbClr val="080808"/>
                </a:solidFill>
              </a:rPr>
              <a:t>iz</a:t>
            </a:r>
            <a:r>
              <a:rPr lang="en-US" sz="2200" dirty="0">
                <a:solidFill>
                  <a:srgbClr val="080808"/>
                </a:solidFill>
              </a:rPr>
              <a:t> 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>
                <a:solidFill>
                  <a:srgbClr val="080808"/>
                </a:solidFill>
              </a:rPr>
              <a:t>Settings, Variables , Keyword , Test</a:t>
            </a:r>
            <a:r>
              <a:rPr lang="sr-Latn-RS" sz="2200" dirty="0">
                <a:solidFill>
                  <a:srgbClr val="080808"/>
                </a:solidFill>
              </a:rPr>
              <a:t> </a:t>
            </a:r>
            <a:r>
              <a:rPr lang="en-US" sz="2200" dirty="0">
                <a:solidFill>
                  <a:srgbClr val="080808"/>
                </a:solidFill>
              </a:rPr>
              <a:t>cases (Tasks)</a:t>
            </a:r>
          </a:p>
          <a:p>
            <a:pPr marL="0" indent="0">
              <a:lnSpc>
                <a:spcPct val="80000"/>
              </a:lnSpc>
              <a:buNone/>
            </a:pPr>
            <a:endParaRPr lang="en-US" sz="2200" dirty="0">
              <a:solidFill>
                <a:srgbClr val="080808"/>
              </a:solidFill>
            </a:endParaRP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F9C53D4B-C591-4A31-90C5-A51B3B9334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0" y="2793529"/>
            <a:ext cx="4153480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364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692150"/>
            <a:ext cx="4860925" cy="649288"/>
          </a:xfrm>
        </p:spPr>
        <p:txBody>
          <a:bodyPr/>
          <a:lstStyle/>
          <a:p>
            <a:r>
              <a:rPr lang="sr-Latn-RS" sz="3600" b="1" dirty="0">
                <a:solidFill>
                  <a:schemeClr val="bg1"/>
                </a:solidFill>
              </a:rPr>
              <a:t>Sintaksa</a:t>
            </a:r>
            <a:endParaRPr lang="uk-UA" sz="3600" b="1" dirty="0">
              <a:solidFill>
                <a:schemeClr val="bg1"/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988840"/>
            <a:ext cx="8064500" cy="475138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sr-Latn-RS" sz="2200" dirty="0">
                <a:solidFill>
                  <a:srgbClr val="080808"/>
                </a:solidFill>
              </a:rPr>
              <a:t>Treba obratiti pažnju u razmacima u toku pisanja u ovom frameworku .</a:t>
            </a:r>
          </a:p>
          <a:p>
            <a:pPr marL="0" indent="0">
              <a:lnSpc>
                <a:spcPct val="80000"/>
              </a:lnSpc>
              <a:buNone/>
            </a:pPr>
            <a:endParaRPr lang="sr-Latn-RS" sz="2200" dirty="0">
              <a:solidFill>
                <a:srgbClr val="080808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sr-Latn-RS" sz="2200" dirty="0">
                <a:solidFill>
                  <a:srgbClr val="080808"/>
                </a:solidFill>
              </a:rPr>
              <a:t>Primer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r-Latn-RS" sz="2200" dirty="0">
                <a:solidFill>
                  <a:srgbClr val="00B050"/>
                </a:solidFill>
              </a:rPr>
              <a:t>Page Should Contain    </a:t>
            </a:r>
            <a:r>
              <a:rPr lang="sr-Latn-RS" sz="2200" dirty="0">
                <a:solidFill>
                  <a:srgbClr val="080808"/>
                </a:solidFill>
                <a:highlight>
                  <a:srgbClr val="FFFF00"/>
                </a:highlight>
              </a:rPr>
              <a:t>Junior QA</a:t>
            </a:r>
          </a:p>
          <a:p>
            <a:pPr marL="0" indent="0">
              <a:lnSpc>
                <a:spcPct val="80000"/>
              </a:lnSpc>
              <a:buNone/>
            </a:pPr>
            <a:endParaRPr lang="sr-Latn-RS" sz="2200" dirty="0">
              <a:solidFill>
                <a:srgbClr val="080808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sr-Latn-RS" sz="2200" dirty="0">
                <a:solidFill>
                  <a:srgbClr val="080808"/>
                </a:solidFill>
              </a:rPr>
              <a:t>Kao što možemo da vidimo dok pišemo ključnu reč koristimo normalno jedan space a da bi dodali parametar moramo da napravimo barem 4 space</a:t>
            </a:r>
            <a:r>
              <a:rPr lang="en-US" sz="2200" dirty="0">
                <a:solidFill>
                  <a:srgbClr val="080808"/>
                </a:solidFill>
              </a:rPr>
              <a:t>-a</a:t>
            </a:r>
            <a:r>
              <a:rPr lang="sr-Latn-RS" sz="2200" dirty="0">
                <a:solidFill>
                  <a:srgbClr val="080808"/>
                </a:solidFill>
              </a:rPr>
              <a:t>.</a:t>
            </a:r>
          </a:p>
          <a:p>
            <a:pPr marL="0" indent="0">
              <a:lnSpc>
                <a:spcPct val="80000"/>
              </a:lnSpc>
              <a:buNone/>
            </a:pPr>
            <a:endParaRPr lang="sr-Latn-RS" sz="22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912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692150"/>
            <a:ext cx="4860925" cy="649288"/>
          </a:xfrm>
        </p:spPr>
        <p:txBody>
          <a:bodyPr/>
          <a:lstStyle/>
          <a:p>
            <a:r>
              <a:rPr lang="sr-Latn-RS" sz="3600" b="1" dirty="0">
                <a:solidFill>
                  <a:schemeClr val="bg1"/>
                </a:solidFill>
              </a:rPr>
              <a:t>Sintaksa</a:t>
            </a:r>
            <a:endParaRPr lang="uk-UA" sz="3600" b="1" dirty="0">
              <a:solidFill>
                <a:schemeClr val="bg1"/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988840"/>
            <a:ext cx="8064500" cy="475138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sr-Latn-RS" sz="2200" dirty="0">
                <a:solidFill>
                  <a:srgbClr val="080808"/>
                </a:solidFill>
              </a:rPr>
              <a:t>Test case</a:t>
            </a:r>
            <a:r>
              <a:rPr lang="en-US" sz="2200" dirty="0">
                <a:solidFill>
                  <a:srgbClr val="080808"/>
                </a:solidFill>
              </a:rPr>
              <a:t>-</a:t>
            </a:r>
            <a:r>
              <a:rPr lang="en-US" sz="2200" dirty="0" err="1">
                <a:solidFill>
                  <a:srgbClr val="080808"/>
                </a:solidFill>
              </a:rPr>
              <a:t>ove</a:t>
            </a:r>
            <a:r>
              <a:rPr lang="en-US" sz="2200" dirty="0">
                <a:solidFill>
                  <a:srgbClr val="080808"/>
                </a:solidFill>
              </a:rPr>
              <a:t> </a:t>
            </a:r>
            <a:r>
              <a:rPr lang="sr-Latn-RS" sz="2200" dirty="0">
                <a:solidFill>
                  <a:srgbClr val="080808"/>
                </a:solidFill>
              </a:rPr>
              <a:t>u Robotu možemo čak da pišemo Gherkin sintaksom </a:t>
            </a:r>
          </a:p>
          <a:p>
            <a:pPr marL="0" indent="0">
              <a:lnSpc>
                <a:spcPct val="80000"/>
              </a:lnSpc>
              <a:buNone/>
            </a:pPr>
            <a:endParaRPr lang="uk-UA" sz="2200" dirty="0">
              <a:solidFill>
                <a:srgbClr val="080808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sr-Latn-RS" sz="2200" dirty="0">
              <a:solidFill>
                <a:srgbClr val="080808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sr-Latn-RS" sz="2200" dirty="0">
              <a:solidFill>
                <a:srgbClr val="080808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sr-Latn-RS" sz="2200" dirty="0">
              <a:solidFill>
                <a:srgbClr val="080808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sr-Latn-RS" sz="2200" dirty="0">
              <a:solidFill>
                <a:srgbClr val="080808"/>
              </a:solidFill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68E432D6-6975-4E6A-9E72-3BF2636857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636912"/>
            <a:ext cx="4991348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999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692150"/>
            <a:ext cx="4860925" cy="649288"/>
          </a:xfrm>
        </p:spPr>
        <p:txBody>
          <a:bodyPr/>
          <a:lstStyle/>
          <a:p>
            <a:r>
              <a:rPr lang="sr-Latn-RS" sz="3600" b="1" dirty="0">
                <a:solidFill>
                  <a:schemeClr val="bg1"/>
                </a:solidFill>
              </a:rPr>
              <a:t>Libraries</a:t>
            </a:r>
            <a:endParaRPr lang="uk-UA" sz="3600" b="1" dirty="0">
              <a:solidFill>
                <a:schemeClr val="bg1"/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988840"/>
            <a:ext cx="8064500" cy="475138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br>
              <a:rPr lang="en-US" sz="2200" dirty="0">
                <a:solidFill>
                  <a:srgbClr val="080808"/>
                </a:solidFill>
              </a:rPr>
            </a:br>
            <a:r>
              <a:rPr lang="en-US" sz="2200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https://robotframework.org/#libraries</a:t>
            </a:r>
            <a:endParaRPr lang="sr-Latn-RS" sz="2200" dirty="0">
              <a:solidFill>
                <a:srgbClr val="00206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sr-Latn-RS" sz="2200" dirty="0">
              <a:solidFill>
                <a:srgbClr val="00206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sr-Latn-RS" sz="2200" dirty="0">
              <a:solidFill>
                <a:srgbClr val="00206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sr-Latn-RS" sz="2200" dirty="0">
              <a:solidFill>
                <a:srgbClr val="00206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sr-Latn-RS" sz="2200" dirty="0">
              <a:solidFill>
                <a:srgbClr val="00206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>
                <a:solidFill>
                  <a:srgbClr val="080808"/>
                </a:solidFill>
              </a:rPr>
              <a:t>Za </a:t>
            </a:r>
            <a:r>
              <a:rPr lang="en-US" sz="2200" dirty="0" err="1">
                <a:solidFill>
                  <a:srgbClr val="080808"/>
                </a:solidFill>
              </a:rPr>
              <a:t>pisanje</a:t>
            </a:r>
            <a:r>
              <a:rPr lang="en-US" sz="2200" dirty="0">
                <a:solidFill>
                  <a:srgbClr val="080808"/>
                </a:solidFill>
              </a:rPr>
              <a:t> test case-ova </a:t>
            </a:r>
            <a:r>
              <a:rPr lang="en-US" sz="2200" dirty="0" err="1">
                <a:solidFill>
                  <a:srgbClr val="080808"/>
                </a:solidFill>
              </a:rPr>
              <a:t>možemo</a:t>
            </a:r>
            <a:r>
              <a:rPr lang="en-US" sz="2200" dirty="0">
                <a:solidFill>
                  <a:srgbClr val="080808"/>
                </a:solidFill>
              </a:rPr>
              <a:t> da </a:t>
            </a:r>
            <a:r>
              <a:rPr lang="en-US" sz="2200" dirty="0" err="1">
                <a:solidFill>
                  <a:srgbClr val="080808"/>
                </a:solidFill>
              </a:rPr>
              <a:t>koristimo</a:t>
            </a:r>
            <a:r>
              <a:rPr lang="en-US" sz="2200" dirty="0">
                <a:solidFill>
                  <a:srgbClr val="080808"/>
                </a:solidFill>
              </a:rPr>
              <a:t> od </a:t>
            </a:r>
            <a:r>
              <a:rPr lang="en-US" sz="2200" dirty="0" err="1">
                <a:solidFill>
                  <a:srgbClr val="080808"/>
                </a:solidFill>
              </a:rPr>
              <a:t>najobičnijeg</a:t>
            </a:r>
            <a:r>
              <a:rPr lang="en-US" sz="2200" dirty="0">
                <a:solidFill>
                  <a:srgbClr val="080808"/>
                </a:solidFill>
              </a:rPr>
              <a:t> text </a:t>
            </a:r>
            <a:r>
              <a:rPr lang="en-US" sz="2200" dirty="0" err="1">
                <a:solidFill>
                  <a:srgbClr val="080808"/>
                </a:solidFill>
              </a:rPr>
              <a:t>editora</a:t>
            </a:r>
            <a:r>
              <a:rPr lang="en-US" sz="2200" dirty="0">
                <a:solidFill>
                  <a:srgbClr val="080808"/>
                </a:solidFill>
              </a:rPr>
              <a:t> do </a:t>
            </a:r>
            <a:r>
              <a:rPr lang="en-US" sz="2200" dirty="0" err="1">
                <a:solidFill>
                  <a:srgbClr val="080808"/>
                </a:solidFill>
              </a:rPr>
              <a:t>posebnog</a:t>
            </a:r>
            <a:r>
              <a:rPr lang="en-US" sz="2200" dirty="0">
                <a:solidFill>
                  <a:srgbClr val="080808"/>
                </a:solidFill>
              </a:rPr>
              <a:t> </a:t>
            </a:r>
            <a:r>
              <a:rPr lang="en-US" sz="2200" dirty="0" err="1">
                <a:solidFill>
                  <a:srgbClr val="080808"/>
                </a:solidFill>
              </a:rPr>
              <a:t>integrisanog</a:t>
            </a:r>
            <a:r>
              <a:rPr lang="en-US" sz="2200" dirty="0">
                <a:solidFill>
                  <a:srgbClr val="080808"/>
                </a:solidFill>
              </a:rPr>
              <a:t> </a:t>
            </a:r>
            <a:r>
              <a:rPr lang="en-US" sz="2200" dirty="0" err="1">
                <a:solidFill>
                  <a:srgbClr val="080808"/>
                </a:solidFill>
              </a:rPr>
              <a:t>razvojnog</a:t>
            </a:r>
            <a:r>
              <a:rPr lang="en-US" sz="2200" dirty="0">
                <a:solidFill>
                  <a:srgbClr val="080808"/>
                </a:solidFill>
              </a:rPr>
              <a:t> </a:t>
            </a:r>
            <a:r>
              <a:rPr lang="en-US" sz="2200" dirty="0" err="1">
                <a:solidFill>
                  <a:srgbClr val="080808"/>
                </a:solidFill>
              </a:rPr>
              <a:t>okruženja</a:t>
            </a:r>
            <a:br>
              <a:rPr lang="en-US" sz="2200" dirty="0">
                <a:solidFill>
                  <a:srgbClr val="080808"/>
                </a:solidFill>
              </a:rPr>
            </a:br>
            <a:br>
              <a:rPr lang="en-US" sz="2200" dirty="0">
                <a:solidFill>
                  <a:srgbClr val="080808"/>
                </a:solidFill>
              </a:rPr>
            </a:br>
            <a:r>
              <a:rPr lang="en-US" sz="2200" dirty="0">
                <a:solidFill>
                  <a:srgbClr val="080808"/>
                </a:solidFill>
              </a:rPr>
              <a:t>Robot Integrated Development Environment (RIDE) </a:t>
            </a:r>
            <a:br>
              <a:rPr lang="en-US" sz="2200" dirty="0">
                <a:solidFill>
                  <a:srgbClr val="080808"/>
                </a:solidFill>
              </a:rPr>
            </a:br>
            <a:r>
              <a:rPr lang="en-US" sz="2200" dirty="0" err="1">
                <a:solidFill>
                  <a:srgbClr val="080808"/>
                </a:solidFill>
              </a:rPr>
              <a:t>ili</a:t>
            </a:r>
            <a:br>
              <a:rPr lang="en-US" sz="2200" dirty="0">
                <a:solidFill>
                  <a:srgbClr val="080808"/>
                </a:solidFill>
              </a:rPr>
            </a:br>
            <a:r>
              <a:rPr lang="en-US" sz="2200" dirty="0" err="1">
                <a:solidFill>
                  <a:srgbClr val="080808"/>
                </a:solidFill>
              </a:rPr>
              <a:t>Robocorp</a:t>
            </a:r>
            <a:r>
              <a:rPr lang="en-US" sz="2200" dirty="0">
                <a:solidFill>
                  <a:srgbClr val="080808"/>
                </a:solidFill>
              </a:rPr>
              <a:t> IDE</a:t>
            </a:r>
            <a:br>
              <a:rPr lang="en-US" sz="2200" dirty="0">
                <a:solidFill>
                  <a:srgbClr val="080808"/>
                </a:solidFill>
              </a:rPr>
            </a:br>
            <a:endParaRPr lang="uk-UA" sz="22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834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692150"/>
            <a:ext cx="4860925" cy="649288"/>
          </a:xfrm>
        </p:spPr>
        <p:txBody>
          <a:bodyPr/>
          <a:lstStyle/>
          <a:p>
            <a:r>
              <a:rPr lang="en-US" sz="3600" b="1" dirty="0">
                <a:solidFill>
                  <a:schemeClr val="bg1"/>
                </a:solidFill>
              </a:rPr>
              <a:t>Features</a:t>
            </a:r>
            <a:endParaRPr lang="uk-UA" sz="3600" b="1" dirty="0">
              <a:solidFill>
                <a:schemeClr val="bg1"/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988840"/>
            <a:ext cx="8064500" cy="475138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sz="2200" dirty="0">
                <a:solidFill>
                  <a:srgbClr val="080808"/>
                </a:solidFill>
              </a:rPr>
              <a:t>Kao </a:t>
            </a:r>
            <a:r>
              <a:rPr lang="sr-Latn-RS" sz="2200" dirty="0">
                <a:solidFill>
                  <a:srgbClr val="080808"/>
                </a:solidFill>
              </a:rPr>
              <a:t>što smo videli na početku Robot framework nam omogućava </a:t>
            </a:r>
            <a:r>
              <a:rPr lang="en-US" sz="2200" dirty="0" err="1">
                <a:solidFill>
                  <a:srgbClr val="080808"/>
                </a:solidFill>
              </a:rPr>
              <a:t>pristup</a:t>
            </a:r>
            <a:r>
              <a:rPr lang="sr-Latn-RS" sz="2200" dirty="0">
                <a:solidFill>
                  <a:srgbClr val="080808"/>
                </a:solidFill>
              </a:rPr>
              <a:t> keyword</a:t>
            </a:r>
            <a:r>
              <a:rPr lang="en-US" sz="2200" dirty="0">
                <a:solidFill>
                  <a:srgbClr val="080808"/>
                </a:solidFill>
              </a:rPr>
              <a:t>-driven , data-driven I behavior driver (BDD) </a:t>
            </a:r>
            <a:r>
              <a:rPr lang="en-US" sz="2200" dirty="0" err="1">
                <a:solidFill>
                  <a:srgbClr val="080808"/>
                </a:solidFill>
              </a:rPr>
              <a:t>testiranju</a:t>
            </a:r>
            <a:r>
              <a:rPr lang="en-US" sz="2200" dirty="0">
                <a:solidFill>
                  <a:srgbClr val="080808"/>
                </a:solidFill>
              </a:rPr>
              <a:t>.</a:t>
            </a:r>
          </a:p>
          <a:p>
            <a:pPr marL="0" indent="0">
              <a:lnSpc>
                <a:spcPct val="80000"/>
              </a:lnSpc>
              <a:buNone/>
            </a:pPr>
            <a:endParaRPr lang="en-US" sz="2200" dirty="0">
              <a:solidFill>
                <a:srgbClr val="080808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 err="1">
                <a:solidFill>
                  <a:srgbClr val="080808"/>
                </a:solidFill>
              </a:rPr>
              <a:t>Isto</a:t>
            </a:r>
            <a:r>
              <a:rPr lang="en-US" sz="2200" dirty="0">
                <a:solidFill>
                  <a:srgbClr val="080808"/>
                </a:solidFill>
              </a:rPr>
              <a:t> </a:t>
            </a:r>
            <a:r>
              <a:rPr lang="en-US" sz="2200" dirty="0" err="1">
                <a:solidFill>
                  <a:srgbClr val="080808"/>
                </a:solidFill>
              </a:rPr>
              <a:t>tako</a:t>
            </a:r>
            <a:r>
              <a:rPr lang="en-US" sz="2200" dirty="0">
                <a:solidFill>
                  <a:srgbClr val="080808"/>
                </a:solidFill>
              </a:rPr>
              <a:t> </a:t>
            </a:r>
            <a:r>
              <a:rPr lang="en-US" sz="2200" dirty="0" err="1">
                <a:solidFill>
                  <a:srgbClr val="080808"/>
                </a:solidFill>
              </a:rPr>
              <a:t>nam</a:t>
            </a:r>
            <a:r>
              <a:rPr lang="en-US" sz="2200" dirty="0">
                <a:solidFill>
                  <a:srgbClr val="080808"/>
                </a:solidFill>
              </a:rPr>
              <a:t> </a:t>
            </a:r>
            <a:r>
              <a:rPr lang="en-US" sz="2200" dirty="0" err="1">
                <a:solidFill>
                  <a:srgbClr val="080808"/>
                </a:solidFill>
              </a:rPr>
              <a:t>generi</a:t>
            </a:r>
            <a:r>
              <a:rPr lang="sr-Latn-RS" sz="2200" dirty="0">
                <a:solidFill>
                  <a:srgbClr val="080808"/>
                </a:solidFill>
              </a:rPr>
              <a:t>še (easy to read) report i log u HTML formatu.</a:t>
            </a:r>
          </a:p>
          <a:p>
            <a:pPr marL="0" indent="0">
              <a:lnSpc>
                <a:spcPct val="80000"/>
              </a:lnSpc>
              <a:buNone/>
            </a:pPr>
            <a:endParaRPr lang="sr-Latn-RS" sz="2200" dirty="0">
              <a:solidFill>
                <a:srgbClr val="080808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sr-Latn-RS" sz="2200" dirty="0">
                <a:solidFill>
                  <a:srgbClr val="080808"/>
                </a:solidFill>
              </a:rPr>
              <a:t>U ovom frameworku možemo da koristimo tagove i time kategorizujemo test caseove koje želimo da izvršavamo u odredjenom trenutku.</a:t>
            </a:r>
          </a:p>
          <a:p>
            <a:pPr marL="0" indent="0">
              <a:lnSpc>
                <a:spcPct val="80000"/>
              </a:lnSpc>
              <a:buNone/>
            </a:pPr>
            <a:endParaRPr lang="sr-Latn-RS" sz="2200" dirty="0">
              <a:solidFill>
                <a:srgbClr val="00206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sr-Latn-RS" sz="2200" dirty="0">
              <a:solidFill>
                <a:srgbClr val="00206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sr-Latn-RS" sz="2200" dirty="0">
              <a:solidFill>
                <a:srgbClr val="00206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sr-Latn-RS" sz="2200" dirty="0">
              <a:solidFill>
                <a:srgbClr val="00206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sr-Latn-RS" sz="2200" dirty="0">
              <a:solidFill>
                <a:srgbClr val="00206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br>
              <a:rPr lang="en-US" sz="2200" dirty="0">
                <a:solidFill>
                  <a:srgbClr val="080808"/>
                </a:solidFill>
              </a:rPr>
            </a:br>
            <a:endParaRPr lang="uk-UA" sz="22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67728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8">
      <a:dk1>
        <a:srgbClr val="4D4D4D"/>
      </a:dk1>
      <a:lt1>
        <a:srgbClr val="FFFFFF"/>
      </a:lt1>
      <a:dk2>
        <a:srgbClr val="4D4D4D"/>
      </a:dk2>
      <a:lt2>
        <a:srgbClr val="393939"/>
      </a:lt2>
      <a:accent1>
        <a:srgbClr val="858585"/>
      </a:accent1>
      <a:accent2>
        <a:srgbClr val="939393"/>
      </a:accent2>
      <a:accent3>
        <a:srgbClr val="FFFFFF"/>
      </a:accent3>
      <a:accent4>
        <a:srgbClr val="404040"/>
      </a:accent4>
      <a:accent5>
        <a:srgbClr val="C2C2C2"/>
      </a:accent5>
      <a:accent6>
        <a:srgbClr val="858585"/>
      </a:accent6>
      <a:hlink>
        <a:srgbClr val="696969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11163C"/>
        </a:lt2>
        <a:accent1>
          <a:srgbClr val="212B53"/>
        </a:accent1>
        <a:accent2>
          <a:srgbClr val="364481"/>
        </a:accent2>
        <a:accent3>
          <a:srgbClr val="FFFFFF"/>
        </a:accent3>
        <a:accent4>
          <a:srgbClr val="404040"/>
        </a:accent4>
        <a:accent5>
          <a:srgbClr val="ABACB3"/>
        </a:accent5>
        <a:accent6>
          <a:srgbClr val="303D74"/>
        </a:accent6>
        <a:hlink>
          <a:srgbClr val="3E498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D254C"/>
        </a:lt2>
        <a:accent1>
          <a:srgbClr val="254B83"/>
        </a:accent1>
        <a:accent2>
          <a:srgbClr val="406DAA"/>
        </a:accent2>
        <a:accent3>
          <a:srgbClr val="FFFFFF"/>
        </a:accent3>
        <a:accent4>
          <a:srgbClr val="404040"/>
        </a:accent4>
        <a:accent5>
          <a:srgbClr val="ACB1C1"/>
        </a:accent5>
        <a:accent6>
          <a:srgbClr val="39629A"/>
        </a:accent6>
        <a:hlink>
          <a:srgbClr val="3267B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363B45"/>
        </a:lt2>
        <a:accent1>
          <a:srgbClr val="A99D9B"/>
        </a:accent1>
        <a:accent2>
          <a:srgbClr val="565A66"/>
        </a:accent2>
        <a:accent3>
          <a:srgbClr val="FFFFFF"/>
        </a:accent3>
        <a:accent4>
          <a:srgbClr val="404040"/>
        </a:accent4>
        <a:accent5>
          <a:srgbClr val="D1CCCB"/>
        </a:accent5>
        <a:accent6>
          <a:srgbClr val="4D515C"/>
        </a:accent6>
        <a:hlink>
          <a:srgbClr val="92715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B26920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D5B9AB"/>
        </a:accent5>
        <a:accent6>
          <a:srgbClr val="64727F"/>
        </a:accent6>
        <a:hlink>
          <a:srgbClr val="EEC72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9BB6EE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CBD7F5"/>
        </a:accent5>
        <a:accent6>
          <a:srgbClr val="64727F"/>
        </a:accent6>
        <a:hlink>
          <a:srgbClr val="84AAF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40494F"/>
        </a:lt2>
        <a:accent1>
          <a:srgbClr val="6D7D8A"/>
        </a:accent1>
        <a:accent2>
          <a:srgbClr val="A7A7A7"/>
        </a:accent2>
        <a:accent3>
          <a:srgbClr val="FFFFFF"/>
        </a:accent3>
        <a:accent4>
          <a:srgbClr val="404040"/>
        </a:accent4>
        <a:accent5>
          <a:srgbClr val="BABFC4"/>
        </a:accent5>
        <a:accent6>
          <a:srgbClr val="979797"/>
        </a:accent6>
        <a:hlink>
          <a:srgbClr val="7F7F7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454D52"/>
        </a:lt2>
        <a:accent1>
          <a:srgbClr val="7D8B97"/>
        </a:accent1>
        <a:accent2>
          <a:srgbClr val="CBCBCB"/>
        </a:accent2>
        <a:accent3>
          <a:srgbClr val="FFFFFF"/>
        </a:accent3>
        <a:accent4>
          <a:srgbClr val="404040"/>
        </a:accent4>
        <a:accent5>
          <a:srgbClr val="BFC4C9"/>
        </a:accent5>
        <a:accent6>
          <a:srgbClr val="B8B8B8"/>
        </a:accent6>
        <a:hlink>
          <a:srgbClr val="5158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393939"/>
        </a:lt2>
        <a:accent1>
          <a:srgbClr val="858585"/>
        </a:accent1>
        <a:accent2>
          <a:srgbClr val="939393"/>
        </a:accent2>
        <a:accent3>
          <a:srgbClr val="FFFFFF"/>
        </a:accent3>
        <a:accent4>
          <a:srgbClr val="404040"/>
        </a:accent4>
        <a:accent5>
          <a:srgbClr val="C2C2C2"/>
        </a:accent5>
        <a:accent6>
          <a:srgbClr val="858585"/>
        </a:accent6>
        <a:hlink>
          <a:srgbClr val="6969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4F5056"/>
        </a:lt2>
        <a:accent1>
          <a:srgbClr val="7E7F8E"/>
        </a:accent1>
        <a:accent2>
          <a:srgbClr val="C0C1C5"/>
        </a:accent2>
        <a:accent3>
          <a:srgbClr val="FFFFFF"/>
        </a:accent3>
        <a:accent4>
          <a:srgbClr val="404040"/>
        </a:accent4>
        <a:accent5>
          <a:srgbClr val="C0C0C6"/>
        </a:accent5>
        <a:accent6>
          <a:srgbClr val="AEAFB2"/>
        </a:accent6>
        <a:hlink>
          <a:srgbClr val="ACAFB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85978F"/>
        </a:lt2>
        <a:accent1>
          <a:srgbClr val="9DA499"/>
        </a:accent1>
        <a:accent2>
          <a:srgbClr val="A5B9BA"/>
        </a:accent2>
        <a:accent3>
          <a:srgbClr val="FFFFFF"/>
        </a:accent3>
        <a:accent4>
          <a:srgbClr val="404040"/>
        </a:accent4>
        <a:accent5>
          <a:srgbClr val="CCCFCA"/>
        </a:accent5>
        <a:accent6>
          <a:srgbClr val="95A7A8"/>
        </a:accent6>
        <a:hlink>
          <a:srgbClr val="ABB4A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4D4D4D"/>
        </a:dk2>
        <a:lt2>
          <a:srgbClr val="484847"/>
        </a:lt2>
        <a:accent1>
          <a:srgbClr val="7C7C74"/>
        </a:accent1>
        <a:accent2>
          <a:srgbClr val="AFB2AA"/>
        </a:accent2>
        <a:accent3>
          <a:srgbClr val="FFFFFF"/>
        </a:accent3>
        <a:accent4>
          <a:srgbClr val="404040"/>
        </a:accent4>
        <a:accent5>
          <a:srgbClr val="BFBFBC"/>
        </a:accent5>
        <a:accent6>
          <a:srgbClr val="9EA19A"/>
        </a:accent6>
        <a:hlink>
          <a:srgbClr val="D4D2C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423</Words>
  <Application>Microsoft Office PowerPoint</Application>
  <PresentationFormat>On-screen Show (4:3)</PresentationFormat>
  <Paragraphs>61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template</vt:lpstr>
      <vt:lpstr>Custom Design</vt:lpstr>
      <vt:lpstr>Robot framework</vt:lpstr>
      <vt:lpstr>Introduction</vt:lpstr>
      <vt:lpstr>Introduction</vt:lpstr>
      <vt:lpstr>Arhitektura i test flow</vt:lpstr>
      <vt:lpstr>Struktura testa</vt:lpstr>
      <vt:lpstr>Sintaksa</vt:lpstr>
      <vt:lpstr>Sintaksa</vt:lpstr>
      <vt:lpstr>Libraries</vt:lpstr>
      <vt:lpstr>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framework</dc:title>
  <dc:creator>Nikola Denic</dc:creator>
  <cp:lastModifiedBy>Nikola Denic</cp:lastModifiedBy>
  <cp:revision>15</cp:revision>
  <dcterms:created xsi:type="dcterms:W3CDTF">2020-11-30T17:54:23Z</dcterms:created>
  <dcterms:modified xsi:type="dcterms:W3CDTF">2020-12-02T15:27:27Z</dcterms:modified>
</cp:coreProperties>
</file>