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9" r:id="rId1"/>
  </p:sldMasterIdLst>
  <p:sldIdLst>
    <p:sldId id="256" r:id="rId2"/>
    <p:sldId id="342" r:id="rId3"/>
    <p:sldId id="341" r:id="rId4"/>
    <p:sldId id="323" r:id="rId5"/>
    <p:sldId id="322" r:id="rId6"/>
    <p:sldId id="317" r:id="rId7"/>
    <p:sldId id="335" r:id="rId8"/>
    <p:sldId id="336" r:id="rId9"/>
    <p:sldId id="271" r:id="rId10"/>
    <p:sldId id="337" r:id="rId11"/>
    <p:sldId id="318" r:id="rId12"/>
    <p:sldId id="319" r:id="rId13"/>
    <p:sldId id="327" r:id="rId14"/>
    <p:sldId id="326" r:id="rId15"/>
    <p:sldId id="325" r:id="rId16"/>
    <p:sldId id="321" r:id="rId17"/>
    <p:sldId id="333" r:id="rId18"/>
    <p:sldId id="329" r:id="rId19"/>
    <p:sldId id="331" r:id="rId20"/>
    <p:sldId id="332" r:id="rId21"/>
    <p:sldId id="338" r:id="rId22"/>
    <p:sldId id="314" r:id="rId23"/>
    <p:sldId id="33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902935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215269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42754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92762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04235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90682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658855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25039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494315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695535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75277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19522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15266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9031868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656097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0528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11/24/2022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14796086"/>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2794" y="1302263"/>
            <a:ext cx="7186411" cy="2129440"/>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b="1" i="0" u="none" strike="noStrike" cap="none" normalizeH="0" baseline="0" dirty="0">
                <a:ln>
                  <a:noFill/>
                </a:ln>
                <a:solidFill>
                  <a:srgbClr val="FF0000"/>
                </a:solidFill>
                <a:effectLst/>
                <a:latin typeface="Berlin Sans FB Demi" panose="020E0802020502020306" pitchFamily="34" charset="0"/>
                <a:ea typeface="Bahnschrift SemiLight" panose="020B0502040204020203" pitchFamily="34" charset="0"/>
                <a:cs typeface="Mangal" panose="02040503050203030202" pitchFamily="18" charset="0"/>
              </a:rPr>
              <a:t>Malignant Commentes Classifier</a:t>
            </a:r>
            <a:endParaRPr kumimoji="0" lang="en-US" altLang="en-US" sz="4800" b="0" i="0" u="none" strike="noStrike" cap="none" normalizeH="0" baseline="0" dirty="0">
              <a:ln>
                <a:noFill/>
              </a:ln>
              <a:solidFill>
                <a:schemeClr val="tx1"/>
              </a:solidFill>
              <a:effectLst/>
              <a:latin typeface="Berlin Sans FB Demi" panose="020E0802020502020306" pitchFamily="34" charset="0"/>
            </a:endParaRPr>
          </a:p>
        </p:txBody>
      </p:sp>
      <p:sp>
        <p:nvSpPr>
          <p:cNvPr id="3" name="Subtitle 2"/>
          <p:cNvSpPr>
            <a:spLocks noGrp="1"/>
          </p:cNvSpPr>
          <p:nvPr>
            <p:ph type="subTitle" idx="1"/>
          </p:nvPr>
        </p:nvSpPr>
        <p:spPr>
          <a:xfrm>
            <a:off x="4093969" y="3760631"/>
            <a:ext cx="4004061" cy="1372935"/>
          </a:xfrm>
        </p:spPr>
        <p:txBody>
          <a:bodyPr vert="horz" lIns="91440" tIns="45720" rIns="91440" bIns="45720" rtlCol="0" anchor="t">
            <a:noAutofit/>
          </a:bodyPr>
          <a:lstStyle/>
          <a:p>
            <a:r>
              <a:rPr lang="en-US" sz="2800" b="1" dirty="0">
                <a:solidFill>
                  <a:srgbClr val="00B050"/>
                </a:solidFill>
                <a:latin typeface="Biome" panose="020B0502040204020203" pitchFamily="34" charset="0"/>
                <a:cs typeface="Biome" panose="020B0502040204020203" pitchFamily="34" charset="0"/>
              </a:rPr>
              <a:t>Neha Chand</a:t>
            </a:r>
            <a:endParaRPr lang="en-IN" altLang="en-US" sz="2800" b="1" dirty="0">
              <a:solidFill>
                <a:srgbClr val="00B050"/>
              </a:solidFill>
              <a:latin typeface="Biome" panose="020B0502040204020203" pitchFamily="34" charset="0"/>
              <a:cs typeface="Biome"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FC01-EE41-447C-978A-6C582FA762FD}"/>
              </a:ext>
            </a:extLst>
          </p:cNvPr>
          <p:cNvSpPr>
            <a:spLocks noGrp="1"/>
          </p:cNvSpPr>
          <p:nvPr>
            <p:ph type="title"/>
          </p:nvPr>
        </p:nvSpPr>
        <p:spPr/>
        <p:txBody>
          <a:bodyPr>
            <a:normAutofit/>
          </a:bodyPr>
          <a:lstStyle/>
          <a:p>
            <a:r>
              <a:rPr lang="en-IN" sz="3600" dirty="0">
                <a:effectLst/>
                <a:ea typeface="Calibri" panose="020F0502020204030204" pitchFamily="34" charset="0"/>
                <a:cs typeface="Mangal" panose="02040503050203030202" pitchFamily="18" charset="0"/>
              </a:rPr>
              <a:t>Multi-Label Classification Techniques</a:t>
            </a:r>
            <a:endParaRPr lang="en-IN" sz="7200" dirty="0"/>
          </a:p>
        </p:txBody>
      </p:sp>
      <p:sp>
        <p:nvSpPr>
          <p:cNvPr id="3" name="Content Placeholder 2">
            <a:extLst>
              <a:ext uri="{FF2B5EF4-FFF2-40B4-BE49-F238E27FC236}">
                <a16:creationId xmlns:a16="http://schemas.microsoft.com/office/drawing/2014/main" id="{643BA021-921C-40EA-811A-882671C7D757}"/>
              </a:ext>
            </a:extLst>
          </p:cNvPr>
          <p:cNvSpPr>
            <a:spLocks noGrp="1"/>
          </p:cNvSpPr>
          <p:nvPr>
            <p:ph idx="1"/>
          </p:nvPr>
        </p:nvSpPr>
        <p:spPr/>
        <p:txBody>
          <a:bodyPr/>
          <a:lstStyle/>
          <a:p>
            <a:r>
              <a:rPr lang="en-IN" b="1" dirty="0">
                <a:effectLst/>
                <a:ea typeface="Calibri" panose="020F0502020204030204" pitchFamily="34" charset="0"/>
                <a:cs typeface="Mangal" panose="02040503050203030202" pitchFamily="18" charset="0"/>
              </a:rPr>
              <a:t>One Vs Rest</a:t>
            </a:r>
          </a:p>
          <a:p>
            <a:r>
              <a:rPr lang="en-IN" b="1" dirty="0">
                <a:effectLst/>
                <a:ea typeface="Calibri" panose="020F0502020204030204" pitchFamily="34" charset="0"/>
                <a:cs typeface="Mangal" panose="02040503050203030202" pitchFamily="18" charset="0"/>
              </a:rPr>
              <a:t>Binary Relevance</a:t>
            </a:r>
          </a:p>
          <a:p>
            <a:r>
              <a:rPr lang="en-IN" b="1" dirty="0">
                <a:effectLst/>
                <a:ea typeface="Calibri" panose="020F0502020204030204" pitchFamily="34" charset="0"/>
                <a:cs typeface="Mangal" panose="02040503050203030202" pitchFamily="18" charset="0"/>
              </a:rPr>
              <a:t>Classifier Chains</a:t>
            </a:r>
          </a:p>
          <a:p>
            <a:r>
              <a:rPr lang="en-IN" b="1" dirty="0">
                <a:effectLst/>
                <a:ea typeface="Calibri" panose="020F0502020204030204" pitchFamily="34" charset="0"/>
                <a:cs typeface="Mangal" panose="02040503050203030202" pitchFamily="18" charset="0"/>
              </a:rPr>
              <a:t>Label Powerset</a:t>
            </a:r>
          </a:p>
          <a:p>
            <a:r>
              <a:rPr lang="en-IN" b="1" dirty="0">
                <a:effectLst/>
                <a:ea typeface="Calibri" panose="020F0502020204030204" pitchFamily="34" charset="0"/>
                <a:cs typeface="Mangal" panose="02040503050203030202" pitchFamily="18" charset="0"/>
              </a:rPr>
              <a:t>Adapted Algorithm</a:t>
            </a:r>
          </a:p>
          <a:p>
            <a:pPr marL="0" indent="0">
              <a:buNone/>
            </a:pPr>
            <a:endParaRPr lang="en-IN" dirty="0"/>
          </a:p>
        </p:txBody>
      </p:sp>
    </p:spTree>
    <p:extLst>
      <p:ext uri="{BB962C8B-B14F-4D97-AF65-F5344CB8AC3E}">
        <p14:creationId xmlns:p14="http://schemas.microsoft.com/office/powerpoint/2010/main" val="230826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a16="http://schemas.microsoft.com/office/drawing/2014/main" id="{91E2144F-75F5-4324-A68D-42A58B09641A}"/>
              </a:ext>
            </a:extLst>
          </p:cNvPr>
          <p:cNvSpPr>
            <a:spLocks noGrp="1"/>
          </p:cNvSpPr>
          <p:nvPr>
            <p:ph idx="1"/>
          </p:nvPr>
        </p:nvSpPr>
        <p:spPr/>
        <p:txBody>
          <a:bodyPr>
            <a:normAutofit fontScale="92500" lnSpcReduction="20000"/>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44176-9A6B-4E55-B7EA-3B70733E0EE3}"/>
              </a:ext>
            </a:extLst>
          </p:cNvPr>
          <p:cNvSpPr txBox="1"/>
          <p:nvPr/>
        </p:nvSpPr>
        <p:spPr>
          <a:xfrm>
            <a:off x="7988968" y="2305615"/>
            <a:ext cx="3084095"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pic>
        <p:nvPicPr>
          <p:cNvPr id="5" name="Picture 4">
            <a:extLst>
              <a:ext uri="{FF2B5EF4-FFF2-40B4-BE49-F238E27FC236}">
                <a16:creationId xmlns:a16="http://schemas.microsoft.com/office/drawing/2014/main" id="{A4652582-DC91-C86A-E932-9253CD2BA249}"/>
              </a:ext>
            </a:extLst>
          </p:cNvPr>
          <p:cNvPicPr>
            <a:picLocks noChangeAspect="1"/>
          </p:cNvPicPr>
          <p:nvPr/>
        </p:nvPicPr>
        <p:blipFill>
          <a:blip r:embed="rId2"/>
          <a:stretch>
            <a:fillRect/>
          </a:stretch>
        </p:blipFill>
        <p:spPr>
          <a:xfrm>
            <a:off x="876300" y="1071562"/>
            <a:ext cx="6254097" cy="43862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B513566-62BB-3DEF-2136-AA6145DFA16F}"/>
              </a:ext>
            </a:extLst>
          </p:cNvPr>
          <p:cNvPicPr>
            <a:picLocks noChangeAspect="1"/>
          </p:cNvPicPr>
          <p:nvPr/>
        </p:nvPicPr>
        <p:blipFill>
          <a:blip r:embed="rId2"/>
          <a:stretch>
            <a:fillRect/>
          </a:stretch>
        </p:blipFill>
        <p:spPr>
          <a:xfrm>
            <a:off x="809625" y="760052"/>
            <a:ext cx="6891337" cy="4873985"/>
          </a:xfrm>
          <a:prstGeom prst="rect">
            <a:avLst/>
          </a:prstGeom>
        </p:spPr>
      </p:pic>
    </p:spTree>
    <p:extLst>
      <p:ext uri="{BB962C8B-B14F-4D97-AF65-F5344CB8AC3E}">
        <p14:creationId xmlns:p14="http://schemas.microsoft.com/office/powerpoint/2010/main" val="132220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5BCC64D-B0C0-49D7-A9E9-D0A12BE63708}"/>
              </a:ext>
            </a:extLst>
          </p:cNvPr>
          <p:cNvSpPr>
            <a:spLocks noChangeArrowheads="1"/>
          </p:cNvSpPr>
          <p:nvPr/>
        </p:nvSpPr>
        <p:spPr bwMode="auto">
          <a:xfrm>
            <a:off x="8169442" y="2459504"/>
            <a:ext cx="3068053"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rPr>
              <a:t> </a:t>
            </a:r>
          </a:p>
        </p:txBody>
      </p:sp>
      <p:pic>
        <p:nvPicPr>
          <p:cNvPr id="4" name="Picture 3">
            <a:extLst>
              <a:ext uri="{FF2B5EF4-FFF2-40B4-BE49-F238E27FC236}">
                <a16:creationId xmlns:a16="http://schemas.microsoft.com/office/drawing/2014/main" id="{5FC966FE-EFD8-B359-D8E1-9F8CF523339A}"/>
              </a:ext>
            </a:extLst>
          </p:cNvPr>
          <p:cNvPicPr>
            <a:picLocks noChangeAspect="1"/>
          </p:cNvPicPr>
          <p:nvPr/>
        </p:nvPicPr>
        <p:blipFill>
          <a:blip r:embed="rId2"/>
          <a:stretch>
            <a:fillRect/>
          </a:stretch>
        </p:blipFill>
        <p:spPr>
          <a:xfrm>
            <a:off x="954505" y="971550"/>
            <a:ext cx="6440125" cy="4543425"/>
          </a:xfrm>
          <a:prstGeom prst="rect">
            <a:avLst/>
          </a:prstGeom>
        </p:spPr>
      </p:pic>
    </p:spTree>
    <p:extLst>
      <p:ext uri="{BB962C8B-B14F-4D97-AF65-F5344CB8AC3E}">
        <p14:creationId xmlns:p14="http://schemas.microsoft.com/office/powerpoint/2010/main" val="374521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D6F6E70-C657-42A7-B30E-8488732A82BF}"/>
              </a:ext>
            </a:extLst>
          </p:cNvPr>
          <p:cNvSpPr>
            <a:spLocks noChangeArrowheads="1"/>
          </p:cNvSpPr>
          <p:nvPr/>
        </p:nvSpPr>
        <p:spPr bwMode="auto">
          <a:xfrm>
            <a:off x="8037094" y="2613392"/>
            <a:ext cx="3236495"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pic>
        <p:nvPicPr>
          <p:cNvPr id="5" name="Picture 4">
            <a:extLst>
              <a:ext uri="{FF2B5EF4-FFF2-40B4-BE49-F238E27FC236}">
                <a16:creationId xmlns:a16="http://schemas.microsoft.com/office/drawing/2014/main" id="{2E7E9724-E4FE-4904-5C16-CB30BAF89EC1}"/>
              </a:ext>
            </a:extLst>
          </p:cNvPr>
          <p:cNvPicPr>
            <a:picLocks noChangeAspect="1"/>
          </p:cNvPicPr>
          <p:nvPr/>
        </p:nvPicPr>
        <p:blipFill>
          <a:blip r:embed="rId2"/>
          <a:stretch>
            <a:fillRect/>
          </a:stretch>
        </p:blipFill>
        <p:spPr>
          <a:xfrm>
            <a:off x="666750" y="685800"/>
            <a:ext cx="7212784" cy="5124450"/>
          </a:xfrm>
          <a:prstGeom prst="rect">
            <a:avLst/>
          </a:prstGeom>
        </p:spPr>
      </p:pic>
    </p:spTree>
    <p:extLst>
      <p:ext uri="{BB962C8B-B14F-4D97-AF65-F5344CB8AC3E}">
        <p14:creationId xmlns:p14="http://schemas.microsoft.com/office/powerpoint/2010/main" val="3323338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2F7064E-2EF2-4B6D-8F70-1912D7116CE0}"/>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pic>
        <p:nvPicPr>
          <p:cNvPr id="4" name="Picture 3">
            <a:extLst>
              <a:ext uri="{FF2B5EF4-FFF2-40B4-BE49-F238E27FC236}">
                <a16:creationId xmlns:a16="http://schemas.microsoft.com/office/drawing/2014/main" id="{B2092B16-3DC2-AA4F-7E62-9A9E5939F0F4}"/>
              </a:ext>
            </a:extLst>
          </p:cNvPr>
          <p:cNvPicPr>
            <a:picLocks noChangeAspect="1"/>
          </p:cNvPicPr>
          <p:nvPr/>
        </p:nvPicPr>
        <p:blipFill>
          <a:blip r:embed="rId2"/>
          <a:stretch>
            <a:fillRect/>
          </a:stretch>
        </p:blipFill>
        <p:spPr>
          <a:xfrm>
            <a:off x="385762" y="714375"/>
            <a:ext cx="7239361" cy="5105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EFDEE7F3-8F1C-4CAB-8000-47A2743FC941}"/>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pic>
        <p:nvPicPr>
          <p:cNvPr id="4" name="Picture 3">
            <a:extLst>
              <a:ext uri="{FF2B5EF4-FFF2-40B4-BE49-F238E27FC236}">
                <a16:creationId xmlns:a16="http://schemas.microsoft.com/office/drawing/2014/main" id="{2F8E572B-2F60-AB5B-041E-9E5A8C765C34}"/>
              </a:ext>
            </a:extLst>
          </p:cNvPr>
          <p:cNvPicPr>
            <a:picLocks noChangeAspect="1"/>
          </p:cNvPicPr>
          <p:nvPr/>
        </p:nvPicPr>
        <p:blipFill>
          <a:blip r:embed="rId2"/>
          <a:stretch>
            <a:fillRect/>
          </a:stretch>
        </p:blipFill>
        <p:spPr>
          <a:xfrm>
            <a:off x="604838" y="790575"/>
            <a:ext cx="6676920" cy="4714875"/>
          </a:xfrm>
          <a:prstGeom prst="rect">
            <a:avLst/>
          </a:prstGeom>
        </p:spPr>
      </p:pic>
    </p:spTree>
    <p:extLst>
      <p:ext uri="{BB962C8B-B14F-4D97-AF65-F5344CB8AC3E}">
        <p14:creationId xmlns:p14="http://schemas.microsoft.com/office/powerpoint/2010/main" val="403521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val="1024489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80234-2213-4E83-AC78-690DE41A0FA9}"/>
              </a:ext>
            </a:extLst>
          </p:cNvPr>
          <p:cNvSpPr>
            <a:spLocks noGrp="1"/>
          </p:cNvSpPr>
          <p:nvPr>
            <p:ph idx="1"/>
          </p:nvPr>
        </p:nvSpPr>
        <p:spPr/>
        <p:txBody>
          <a:bodyPr/>
          <a:lstStyle/>
          <a:p>
            <a:r>
              <a:rPr lang="en-US" dirty="0"/>
              <a:t>Support Vector Classifier gives maximum </a:t>
            </a:r>
            <a:r>
              <a:rPr lang="en-US" u="sng" dirty="0"/>
              <a:t>Accuracy Score: 91.1508 % </a:t>
            </a:r>
            <a:r>
              <a:rPr lang="en-US" dirty="0"/>
              <a:t>and </a:t>
            </a:r>
            <a:r>
              <a:rPr lang="en-US" u="sng" dirty="0"/>
              <a:t>Hamming Loss: 2.0953%  </a:t>
            </a:r>
            <a:r>
              <a:rPr lang="en-US" dirty="0"/>
              <a:t>than the other classification models. </a:t>
            </a:r>
          </a:p>
          <a:p>
            <a:r>
              <a:rPr lang="en-US" dirty="0"/>
              <a:t>Hyper parameter Tuning is perform over this best model using best param shown below :</a:t>
            </a:r>
          </a:p>
          <a:p>
            <a:pPr marL="0" indent="0">
              <a:buNone/>
            </a:pPr>
            <a:endParaRPr lang="en-IN" dirty="0"/>
          </a:p>
        </p:txBody>
      </p:sp>
      <p:sp>
        <p:nvSpPr>
          <p:cNvPr id="4" name="Title 1">
            <a:extLst>
              <a:ext uri="{FF2B5EF4-FFF2-40B4-BE49-F238E27FC236}">
                <a16:creationId xmlns:a16="http://schemas.microsoft.com/office/drawing/2014/main" id="{E6C0DEC0-5703-4470-8ACA-9E30B516F09B}"/>
              </a:ext>
            </a:extLst>
          </p:cNvPr>
          <p:cNvSpPr txBox="1">
            <a:spLocks/>
          </p:cNvSpPr>
          <p:nvPr/>
        </p:nvSpPr>
        <p:spPr>
          <a:xfrm>
            <a:off x="1295401" y="110770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Evaluation Matrix</a:t>
            </a:r>
            <a:endParaRPr lang="en-IN" dirty="0"/>
          </a:p>
        </p:txBody>
      </p:sp>
      <p:pic>
        <p:nvPicPr>
          <p:cNvPr id="6" name="Picture 5">
            <a:extLst>
              <a:ext uri="{FF2B5EF4-FFF2-40B4-BE49-F238E27FC236}">
                <a16:creationId xmlns:a16="http://schemas.microsoft.com/office/drawing/2014/main" id="{97C85FB8-E519-13CF-3FE7-1B0186FA8B3F}"/>
              </a:ext>
            </a:extLst>
          </p:cNvPr>
          <p:cNvPicPr>
            <a:picLocks noChangeAspect="1"/>
          </p:cNvPicPr>
          <p:nvPr/>
        </p:nvPicPr>
        <p:blipFill>
          <a:blip r:embed="rId2"/>
          <a:stretch>
            <a:fillRect/>
          </a:stretch>
        </p:blipFill>
        <p:spPr>
          <a:xfrm>
            <a:off x="1176337" y="3726403"/>
            <a:ext cx="4010025" cy="1000125"/>
          </a:xfrm>
          <a:prstGeom prst="rect">
            <a:avLst/>
          </a:prstGeom>
        </p:spPr>
      </p:pic>
    </p:spTree>
    <p:extLst>
      <p:ext uri="{BB962C8B-B14F-4D97-AF65-F5344CB8AC3E}">
        <p14:creationId xmlns:p14="http://schemas.microsoft.com/office/powerpoint/2010/main" val="168976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54B9-0C44-4A75-B173-310CF936E1E5}"/>
              </a:ext>
            </a:extLst>
          </p:cNvPr>
          <p:cNvSpPr>
            <a:spLocks noGrp="1"/>
          </p:cNvSpPr>
          <p:nvPr>
            <p:ph type="title"/>
          </p:nvPr>
        </p:nvSpPr>
        <p:spPr/>
        <p:txBody>
          <a:bodyPr>
            <a:noAutofit/>
          </a:bodyPr>
          <a:lstStyle/>
          <a:p>
            <a:r>
              <a:rPr lang="fr-FR" sz="3600" dirty="0"/>
              <a:t>Malignant Commentes Classifier</a:t>
            </a:r>
            <a:endParaRPr lang="en-IN" sz="3600" dirty="0"/>
          </a:p>
        </p:txBody>
      </p:sp>
      <p:sp>
        <p:nvSpPr>
          <p:cNvPr id="3" name="Content Placeholder 2">
            <a:extLst>
              <a:ext uri="{FF2B5EF4-FFF2-40B4-BE49-F238E27FC236}">
                <a16:creationId xmlns:a16="http://schemas.microsoft.com/office/drawing/2014/main" id="{4A4941E6-B47B-41AC-9A3D-4E9000B4CD66}"/>
              </a:ext>
            </a:extLst>
          </p:cNvPr>
          <p:cNvSpPr>
            <a:spLocks noGrp="1"/>
          </p:cNvSpPr>
          <p:nvPr>
            <p:ph idx="1"/>
          </p:nvPr>
        </p:nvSpPr>
        <p:spPr/>
        <p:txBody>
          <a:bodyPr>
            <a:normAutofit/>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p:txBody>
      </p:sp>
    </p:spTree>
    <p:extLst>
      <p:ext uri="{BB962C8B-B14F-4D97-AF65-F5344CB8AC3E}">
        <p14:creationId xmlns:p14="http://schemas.microsoft.com/office/powerpoint/2010/main" val="1050008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2243-A2A9-4D9B-B8AD-D4642BE804CE}"/>
              </a:ext>
            </a:extLst>
          </p:cNvPr>
          <p:cNvSpPr>
            <a:spLocks noGrp="1"/>
          </p:cNvSpPr>
          <p:nvPr>
            <p:ph type="title"/>
          </p:nvPr>
        </p:nvSpPr>
        <p:spPr/>
        <p:txBody>
          <a:bodyPr/>
          <a:lstStyle/>
          <a:p>
            <a:r>
              <a:rPr lang="en-US" dirty="0"/>
              <a:t>Final ML Model</a:t>
            </a:r>
            <a:endParaRPr lang="en-IN" dirty="0"/>
          </a:p>
        </p:txBody>
      </p:sp>
      <p:sp>
        <p:nvSpPr>
          <p:cNvPr id="5" name="TextBox 4">
            <a:extLst>
              <a:ext uri="{FF2B5EF4-FFF2-40B4-BE49-F238E27FC236}">
                <a16:creationId xmlns:a16="http://schemas.microsoft.com/office/drawing/2014/main" id="{35C9742C-7469-45F0-89FF-4D56FE804532}"/>
              </a:ext>
            </a:extLst>
          </p:cNvPr>
          <p:cNvSpPr txBox="1"/>
          <p:nvPr/>
        </p:nvSpPr>
        <p:spPr>
          <a:xfrm>
            <a:off x="7146757" y="3038409"/>
            <a:ext cx="3513222"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46D95D5C-BF5D-44D6-9C17-1EBEDD898941}"/>
              </a:ext>
            </a:extLst>
          </p:cNvPr>
          <p:cNvPicPr>
            <a:picLocks noChangeAspect="1"/>
          </p:cNvPicPr>
          <p:nvPr/>
        </p:nvPicPr>
        <p:blipFill>
          <a:blip r:embed="rId2"/>
          <a:stretch>
            <a:fillRect/>
          </a:stretch>
        </p:blipFill>
        <p:spPr>
          <a:xfrm>
            <a:off x="1066298" y="2673349"/>
            <a:ext cx="5720055" cy="2969462"/>
          </a:xfrm>
          <a:prstGeom prst="rect">
            <a:avLst/>
          </a:prstGeom>
          <a:ln w="12700">
            <a:solidFill>
              <a:schemeClr val="tx1"/>
            </a:solidFill>
          </a:ln>
        </p:spPr>
      </p:pic>
    </p:spTree>
    <p:extLst>
      <p:ext uri="{BB962C8B-B14F-4D97-AF65-F5344CB8AC3E}">
        <p14:creationId xmlns:p14="http://schemas.microsoft.com/office/powerpoint/2010/main" val="3190903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AOC-ROC Curve &amp; Confusion Matrix</a:t>
            </a:r>
            <a:endParaRPr lang="en-IN" dirty="0"/>
          </a:p>
        </p:txBody>
      </p:sp>
      <p:pic>
        <p:nvPicPr>
          <p:cNvPr id="3" name="Picture 2">
            <a:extLst>
              <a:ext uri="{FF2B5EF4-FFF2-40B4-BE49-F238E27FC236}">
                <a16:creationId xmlns:a16="http://schemas.microsoft.com/office/drawing/2014/main" id="{4B75BC05-2434-EDDB-9A27-C685A0777152}"/>
              </a:ext>
            </a:extLst>
          </p:cNvPr>
          <p:cNvPicPr>
            <a:picLocks noChangeAspect="1"/>
          </p:cNvPicPr>
          <p:nvPr/>
        </p:nvPicPr>
        <p:blipFill>
          <a:blip r:embed="rId2"/>
          <a:stretch>
            <a:fillRect/>
          </a:stretch>
        </p:blipFill>
        <p:spPr>
          <a:xfrm>
            <a:off x="871537" y="1876425"/>
            <a:ext cx="4858827" cy="3999443"/>
          </a:xfrm>
          <a:prstGeom prst="rect">
            <a:avLst/>
          </a:prstGeom>
        </p:spPr>
      </p:pic>
      <p:pic>
        <p:nvPicPr>
          <p:cNvPr id="7" name="Picture 6">
            <a:extLst>
              <a:ext uri="{FF2B5EF4-FFF2-40B4-BE49-F238E27FC236}">
                <a16:creationId xmlns:a16="http://schemas.microsoft.com/office/drawing/2014/main" id="{8E91C4F4-1F4D-5AE0-F9A9-A0A24F05F76B}"/>
              </a:ext>
            </a:extLst>
          </p:cNvPr>
          <p:cNvPicPr>
            <a:picLocks noChangeAspect="1"/>
          </p:cNvPicPr>
          <p:nvPr/>
        </p:nvPicPr>
        <p:blipFill>
          <a:blip r:embed="rId3"/>
          <a:stretch>
            <a:fillRect/>
          </a:stretch>
        </p:blipFill>
        <p:spPr>
          <a:xfrm>
            <a:off x="5730364" y="1876425"/>
            <a:ext cx="5410200" cy="4681644"/>
          </a:xfrm>
          <a:prstGeom prst="rect">
            <a:avLst/>
          </a:prstGeom>
        </p:spPr>
      </p:pic>
    </p:spTree>
    <p:extLst>
      <p:ext uri="{BB962C8B-B14F-4D97-AF65-F5344CB8AC3E}">
        <p14:creationId xmlns:p14="http://schemas.microsoft.com/office/powerpoint/2010/main" val="929877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1143000"/>
          </a:xfrm>
        </p:spPr>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a:bodyPr>
          <a:lstStyle/>
          <a:p>
            <a:pPr algn="just">
              <a:lnSpc>
                <a:spcPct val="107000"/>
              </a:lnSpc>
              <a:buSzPct val="75000"/>
              <a:buFont typeface="Wingdings" panose="05000000000000000000" pitchFamily="2" charset="2"/>
              <a:buChar char="§"/>
            </a:pPr>
            <a:r>
              <a:rPr lang="en-IN" i="0" dirty="0">
                <a:solidFill>
                  <a:schemeClr val="accent5">
                    <a:lumMod val="75000"/>
                  </a:schemeClr>
                </a:solidFill>
                <a:effectLst/>
                <a:ea typeface="Calibri" panose="020F0502020204030204" pitchFamily="34" charset="0"/>
                <a:cs typeface="Helvetica" panose="020B0604020202020204" pitchFamily="34" charset="0"/>
              </a:rPr>
              <a:t>Linear Support Vector Classifier</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Accuracy Score: 91.22660427807486 %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and</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Hamming Loss: 2.0986519607843137 %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dirty="0">
              <a:solidFill>
                <a:schemeClr val="accent5">
                  <a:lumMod val="75000"/>
                </a:schemeClr>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Final Model (</a:t>
            </a:r>
            <a:r>
              <a:rPr lang="en-IN"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dirty="0">
                <a:solidFill>
                  <a:schemeClr val="accent5">
                    <a:lumMod val="75000"/>
                  </a:schemeClr>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SVM classifier is fastest algorithm compare to others.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909-4B15-4454-92B8-86E4F23E72D4}"/>
              </a:ext>
            </a:extLst>
          </p:cNvPr>
          <p:cNvSpPr>
            <a:spLocks noGrp="1"/>
          </p:cNvSpPr>
          <p:nvPr>
            <p:ph type="title"/>
          </p:nvPr>
        </p:nvSpPr>
        <p:spPr/>
        <p:txBody>
          <a:bodyPr>
            <a:noAutofit/>
          </a:bodyPr>
          <a:lstStyle/>
          <a:p>
            <a:r>
              <a:rPr lang="en-US" sz="3600" dirty="0"/>
              <a:t>Limitations of this work and Scope for Future Work</a:t>
            </a:r>
            <a:endParaRPr lang="en-IN" sz="3600" dirty="0"/>
          </a:p>
        </p:txBody>
      </p:sp>
      <p:sp>
        <p:nvSpPr>
          <p:cNvPr id="3" name="Content Placeholder 2">
            <a:extLst>
              <a:ext uri="{FF2B5EF4-FFF2-40B4-BE49-F238E27FC236}">
                <a16:creationId xmlns:a16="http://schemas.microsoft.com/office/drawing/2014/main" id="{8ADB8335-FE79-45D3-9345-0CA5DD23A99D}"/>
              </a:ext>
            </a:extLst>
          </p:cNvPr>
          <p:cNvSpPr>
            <a:spLocks noGrp="1"/>
          </p:cNvSpPr>
          <p:nvPr>
            <p:ph idx="1"/>
          </p:nvPr>
        </p:nvSpPr>
        <p:spPr/>
        <p:txBody>
          <a:bodyPr>
            <a:normAutofit/>
          </a:bodyPr>
          <a:lstStyle/>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Data is imbalanced in nature but due to computational limitation we have not employed balancing techniques here.</a:t>
            </a:r>
          </a:p>
          <a:p>
            <a:pPr lvl="0" algn="just">
              <a:lnSpc>
                <a:spcPct val="107000"/>
              </a:lnSpc>
              <a:spcAft>
                <a:spcPts val="800"/>
              </a:spcAft>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Deep learning CNN, ANN can be employed to create more accurate model. </a:t>
            </a:r>
          </a:p>
        </p:txBody>
      </p:sp>
    </p:spTree>
    <p:extLst>
      <p:ext uri="{BB962C8B-B14F-4D97-AF65-F5344CB8AC3E}">
        <p14:creationId xmlns:p14="http://schemas.microsoft.com/office/powerpoint/2010/main" val="83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5CAB-31BD-434C-A507-613672FB9950}"/>
              </a:ext>
            </a:extLst>
          </p:cNvPr>
          <p:cNvSpPr>
            <a:spLocks noGrp="1"/>
          </p:cNvSpPr>
          <p:nvPr>
            <p:ph type="title"/>
          </p:nvPr>
        </p:nvSpPr>
        <p:spPr/>
        <p:txBody>
          <a:bodyPr>
            <a:normAutofit/>
          </a:bodyPr>
          <a:lstStyle/>
          <a:p>
            <a:r>
              <a:rPr lang="fr-FR" sz="4400" dirty="0"/>
              <a:t>Malignant Commentes Classifier</a:t>
            </a:r>
            <a:endParaRPr lang="en-IN" dirty="0"/>
          </a:p>
        </p:txBody>
      </p:sp>
      <p:sp>
        <p:nvSpPr>
          <p:cNvPr id="3" name="Content Placeholder 2">
            <a:extLst>
              <a:ext uri="{FF2B5EF4-FFF2-40B4-BE49-F238E27FC236}">
                <a16:creationId xmlns:a16="http://schemas.microsoft.com/office/drawing/2014/main" id="{427E2D02-D2CE-4C0C-B11D-8D3DC8CBE6DE}"/>
              </a:ext>
            </a:extLst>
          </p:cNvPr>
          <p:cNvSpPr>
            <a:spLocks noGrp="1"/>
          </p:cNvSpPr>
          <p:nvPr>
            <p:ph idx="1"/>
          </p:nvPr>
        </p:nvSpPr>
        <p:spPr/>
        <p:txBody>
          <a:bodyPr>
            <a:normAutofit/>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67450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7839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0467E1-5820-4852-9CBC-1118D497E7DD}"/>
              </a:ext>
            </a:extLst>
          </p:cNvPr>
          <p:cNvSpPr>
            <a:spLocks noGrp="1"/>
          </p:cNvSpPr>
          <p:nvPr>
            <p:ph type="title"/>
          </p:nvPr>
        </p:nvSpPr>
        <p:spPr/>
        <p:txBody>
          <a:bodyPr/>
          <a:lstStyle/>
          <a:p>
            <a:r>
              <a:rPr lang="en-US" dirty="0"/>
              <a:t>Multi –Label Classification Problem</a:t>
            </a:r>
            <a:endParaRPr lang="en-IN" dirty="0"/>
          </a:p>
        </p:txBody>
      </p:sp>
      <p:sp>
        <p:nvSpPr>
          <p:cNvPr id="4" name="Content Placeholder 3">
            <a:extLst>
              <a:ext uri="{FF2B5EF4-FFF2-40B4-BE49-F238E27FC236}">
                <a16:creationId xmlns:a16="http://schemas.microsoft.com/office/drawing/2014/main" id="{D996524E-6726-4E9E-9579-43D95CE199AF}"/>
              </a:ext>
            </a:extLst>
          </p:cNvPr>
          <p:cNvSpPr>
            <a:spLocks noGrp="1"/>
          </p:cNvSpPr>
          <p:nvPr>
            <p:ph idx="1"/>
          </p:nvPr>
        </p:nvSpPr>
        <p:spPr/>
        <p:txBody>
          <a:bodyPr>
            <a:normAutofit/>
          </a:bodyPr>
          <a:lstStyle/>
          <a:p>
            <a:r>
              <a:rPr lang="en-US" b="1" i="0" dirty="0">
                <a:solidFill>
                  <a:srgbClr val="292929"/>
                </a:solidFill>
                <a:effectLst/>
              </a:rPr>
              <a:t>Difference between multi-class classification &amp; multi-label classification </a:t>
            </a:r>
            <a:r>
              <a:rPr lang="en-US"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292929"/>
                </a:solidFill>
                <a:effectLst/>
              </a:rPr>
              <a:t>For example, </a:t>
            </a:r>
            <a:r>
              <a:rPr lang="en-US" b="1" i="1" dirty="0">
                <a:solidFill>
                  <a:srgbClr val="292929"/>
                </a:solidFill>
                <a:effectLst/>
              </a:rPr>
              <a:t>multi-class classification</a:t>
            </a:r>
            <a:r>
              <a:rPr lang="en-US" b="1" i="0" dirty="0">
                <a:solidFill>
                  <a:srgbClr val="292929"/>
                </a:solidFill>
                <a:effectLst/>
              </a:rPr>
              <a:t> </a:t>
            </a:r>
            <a:r>
              <a:rPr lang="en-US" b="0" i="0" dirty="0">
                <a:solidFill>
                  <a:srgbClr val="292929"/>
                </a:solidFill>
                <a:effectLst/>
              </a:rPr>
              <a:t>makes the assumption that each sample is assigned to one and only one label: a fruit can be either an apple or a pear but not both at the same time. Whereas, an instance of </a:t>
            </a:r>
            <a:r>
              <a:rPr lang="en-US" b="1" i="1" dirty="0">
                <a:solidFill>
                  <a:srgbClr val="292929"/>
                </a:solidFill>
                <a:effectLst/>
              </a:rPr>
              <a:t>multi-label classification</a:t>
            </a:r>
            <a:r>
              <a:rPr lang="en-US" b="1" i="0" dirty="0">
                <a:solidFill>
                  <a:srgbClr val="292929"/>
                </a:solidFill>
                <a:effectLst/>
              </a:rPr>
              <a:t> </a:t>
            </a:r>
            <a:r>
              <a:rPr lang="en-US" b="0" i="0" dirty="0">
                <a:solidFill>
                  <a:srgbClr val="292929"/>
                </a:solidFill>
                <a:effectLst/>
              </a:rPr>
              <a:t>can be that a text might be about any of religion, politics, finance or education at the same time or none of these.</a:t>
            </a:r>
          </a:p>
        </p:txBody>
      </p:sp>
    </p:spTree>
    <p:extLst>
      <p:ext uri="{BB962C8B-B14F-4D97-AF65-F5344CB8AC3E}">
        <p14:creationId xmlns:p14="http://schemas.microsoft.com/office/powerpoint/2010/main" val="33285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76C44F-1D9A-4B31-A0C5-A692F99BED72}"/>
              </a:ext>
            </a:extLst>
          </p:cNvPr>
          <p:cNvSpPr>
            <a:spLocks noGrp="1"/>
          </p:cNvSpPr>
          <p:nvPr>
            <p:ph type="title"/>
          </p:nvPr>
        </p:nvSpPr>
        <p:spPr>
          <a:xfrm>
            <a:off x="1309813" y="927279"/>
            <a:ext cx="9534197" cy="1025003"/>
          </a:xfrm>
        </p:spPr>
        <p:txBody>
          <a:bodyPr>
            <a:normAutofit fontScale="90000"/>
          </a:bodyPr>
          <a:lstStyle/>
          <a:p>
            <a:r>
              <a:rPr lang="en-US" sz="4400" dirty="0"/>
              <a:t>Exploration of Target Variable Ratings</a:t>
            </a:r>
            <a:endParaRPr lang="en-IN" sz="4400" dirty="0"/>
          </a:p>
        </p:txBody>
      </p:sp>
      <p:sp>
        <p:nvSpPr>
          <p:cNvPr id="9" name="Text Placeholder 8">
            <a:extLst>
              <a:ext uri="{FF2B5EF4-FFF2-40B4-BE49-F238E27FC236}">
                <a16:creationId xmlns:a16="http://schemas.microsoft.com/office/drawing/2014/main" id="{0A7E6541-12E9-482A-B0F2-38B08DC30D42}"/>
              </a:ext>
            </a:extLst>
          </p:cNvPr>
          <p:cNvSpPr>
            <a:spLocks noGrp="1"/>
          </p:cNvSpPr>
          <p:nvPr>
            <p:ph type="body" sz="half" idx="2"/>
          </p:nvPr>
        </p:nvSpPr>
        <p:spPr>
          <a:xfrm>
            <a:off x="7375358" y="2079772"/>
            <a:ext cx="3958389" cy="3718600"/>
          </a:xfrm>
        </p:spPr>
        <p:style>
          <a:lnRef idx="3">
            <a:schemeClr val="lt1"/>
          </a:lnRef>
          <a:fillRef idx="1">
            <a:schemeClr val="accent4"/>
          </a:fillRef>
          <a:effectRef idx="1">
            <a:schemeClr val="accent4"/>
          </a:effectRef>
          <a:fontRef idx="minor">
            <a:schemeClr val="lt1"/>
          </a:fontRef>
        </p:style>
        <p:txBody>
          <a:bodyPr>
            <a:normAutofit fontScale="85000" lnSpcReduction="10000"/>
          </a:bodyPr>
          <a:lstStyle/>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3" name="Picture 2">
            <a:extLst>
              <a:ext uri="{FF2B5EF4-FFF2-40B4-BE49-F238E27FC236}">
                <a16:creationId xmlns:a16="http://schemas.microsoft.com/office/drawing/2014/main" id="{4F991870-11E5-D2E8-9BE3-87652CA2AF2B}"/>
              </a:ext>
            </a:extLst>
          </p:cNvPr>
          <p:cNvPicPr>
            <a:picLocks noChangeAspect="1"/>
          </p:cNvPicPr>
          <p:nvPr/>
        </p:nvPicPr>
        <p:blipFill>
          <a:blip r:embed="rId2"/>
          <a:stretch>
            <a:fillRect/>
          </a:stretch>
        </p:blipFill>
        <p:spPr>
          <a:xfrm>
            <a:off x="724535" y="1952282"/>
            <a:ext cx="6407785" cy="40092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C5B25-FD46-4106-9A80-4E5BADEC93A8}"/>
              </a:ext>
            </a:extLst>
          </p:cNvPr>
          <p:cNvSpPr txBox="1"/>
          <p:nvPr/>
        </p:nvSpPr>
        <p:spPr>
          <a:xfrm>
            <a:off x="8422105" y="2274838"/>
            <a:ext cx="2899611" cy="23083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pic>
        <p:nvPicPr>
          <p:cNvPr id="3" name="Picture 2">
            <a:extLst>
              <a:ext uri="{FF2B5EF4-FFF2-40B4-BE49-F238E27FC236}">
                <a16:creationId xmlns:a16="http://schemas.microsoft.com/office/drawing/2014/main" id="{E7DF3179-B2EF-5FCC-3ABE-5C7A286828AD}"/>
              </a:ext>
            </a:extLst>
          </p:cNvPr>
          <p:cNvPicPr>
            <a:picLocks noChangeAspect="1"/>
          </p:cNvPicPr>
          <p:nvPr/>
        </p:nvPicPr>
        <p:blipFill>
          <a:blip r:embed="rId2"/>
          <a:stretch>
            <a:fillRect/>
          </a:stretch>
        </p:blipFill>
        <p:spPr>
          <a:xfrm>
            <a:off x="660400" y="1286985"/>
            <a:ext cx="7280910" cy="4431507"/>
          </a:xfrm>
          <a:prstGeom prst="rect">
            <a:avLst/>
          </a:prstGeom>
        </p:spPr>
      </p:pic>
    </p:spTree>
    <p:extLst>
      <p:ext uri="{BB962C8B-B14F-4D97-AF65-F5344CB8AC3E}">
        <p14:creationId xmlns:p14="http://schemas.microsoft.com/office/powerpoint/2010/main" val="98790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F4E2F0-B207-4076-8DBC-E4E17B424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41" y="1624337"/>
            <a:ext cx="6091254" cy="3877112"/>
          </a:xfrm>
          <a:prstGeom prst="rect">
            <a:avLst/>
          </a:prstGeom>
          <a:ln w="12700">
            <a:solidFill>
              <a:schemeClr val="tx1"/>
            </a:solidFill>
          </a:ln>
        </p:spPr>
      </p:pic>
      <p:sp>
        <p:nvSpPr>
          <p:cNvPr id="3" name="TextBox 2">
            <a:extLst>
              <a:ext uri="{FF2B5EF4-FFF2-40B4-BE49-F238E27FC236}">
                <a16:creationId xmlns:a16="http://schemas.microsoft.com/office/drawing/2014/main"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p14="http://schemas.microsoft.com/office/powerpoint/2010/main" val="411529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id="{1909FB68-954B-4D5E-8A8D-B280500DAA00}"/>
              </a:ext>
            </a:extLst>
          </p:cNvPr>
          <p:cNvSpPr>
            <a:spLocks noGrp="1"/>
          </p:cNvSpPr>
          <p:nvPr>
            <p:ph type="title"/>
          </p:nvPr>
        </p:nvSpPr>
        <p:spPr/>
        <p:txBody>
          <a:bodyPr/>
          <a:lstStyle/>
          <a:p>
            <a:r>
              <a:rPr lang="en-US" dirty="0"/>
              <a:t>Data Pre Processing </a:t>
            </a:r>
            <a:endParaRPr lang="en-IN" dirty="0"/>
          </a:p>
        </p:txBody>
      </p:sp>
      <p:sp>
        <p:nvSpPr>
          <p:cNvPr id="7" name="Content Placeholder 6">
            <a:extLst>
              <a:ext uri="{FF2B5EF4-FFF2-40B4-BE49-F238E27FC236}">
                <a16:creationId xmlns:a16="http://schemas.microsoft.com/office/drawing/2014/main" id="{C525172E-A8FD-4E1B-92E5-BC4BC8B99D07}"/>
              </a:ext>
            </a:extLst>
          </p:cNvPr>
          <p:cNvSpPr>
            <a:spLocks noGrp="1"/>
          </p:cNvSpPr>
          <p:nvPr>
            <p:ph idx="1"/>
          </p:nvPr>
        </p:nvSpPr>
        <p:spPr>
          <a:xfrm>
            <a:off x="1295402" y="2577838"/>
            <a:ext cx="9809745" cy="3554569"/>
          </a:xfrm>
        </p:spPr>
        <p:txBody>
          <a:bodyPr>
            <a:normAutofit/>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224</TotalTime>
  <Words>1092</Words>
  <Application>Microsoft Office PowerPoint</Application>
  <PresentationFormat>Widescreen</PresentationFormat>
  <Paragraphs>64</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Bahnschrift Light</vt:lpstr>
      <vt:lpstr>Bahnschrift SemiLight</vt:lpstr>
      <vt:lpstr>Berlin Sans FB Demi</vt:lpstr>
      <vt:lpstr>Biome</vt:lpstr>
      <vt:lpstr>Symbol</vt:lpstr>
      <vt:lpstr>Trebuchet MS</vt:lpstr>
      <vt:lpstr>Wingdings</vt:lpstr>
      <vt:lpstr>Wingdings 3</vt:lpstr>
      <vt:lpstr>WordVisi_MSFontService</vt:lpstr>
      <vt:lpstr>Facet</vt:lpstr>
      <vt:lpstr>Malignant Commentes Classifier</vt:lpstr>
      <vt:lpstr>Malignant Commentes Classifier</vt:lpstr>
      <vt:lpstr>Malignant Commentes Classifier</vt:lpstr>
      <vt:lpstr>PowerPoint Presentation</vt:lpstr>
      <vt:lpstr>Multi –Label Classification Problem</vt:lpstr>
      <vt:lpstr>Exploration of Target Variable Ratings</vt:lpstr>
      <vt:lpstr>PowerPoint Presentation</vt:lpstr>
      <vt:lpstr>PowerPoint Presentation</vt:lpstr>
      <vt:lpstr>Data Pre Processing </vt:lpstr>
      <vt:lpstr>Multi-Label Classification Techniques</vt:lpstr>
      <vt:lpstr>Word Cloud for getting word sense</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PowerPoint Presentation</vt:lpstr>
      <vt:lpstr>Final ML Model</vt:lpstr>
      <vt:lpstr>PowerPoint Presentation</vt:lpstr>
      <vt:lpstr>CONCLUSION</vt:lpstr>
      <vt:lpstr>Limitations of this work and Scope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Chand</dc:creator>
  <cp:lastModifiedBy>Rajeev Khulbe</cp:lastModifiedBy>
  <cp:revision>1555</cp:revision>
  <dcterms:created xsi:type="dcterms:W3CDTF">2020-12-29T14:55:00Z</dcterms:created>
  <dcterms:modified xsi:type="dcterms:W3CDTF">2022-11-24T11:11:29Z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