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EE3F9C-31A0-FA8D-4C54-F0D23C1933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B4E416E-C175-5220-195D-91D33594D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B03FA55-096F-415D-FFCB-7882CC69EC43}"/>
              </a:ext>
            </a:extLst>
          </p:cNvPr>
          <p:cNvSpPr>
            <a:spLocks noGrp="1"/>
          </p:cNvSpPr>
          <p:nvPr>
            <p:ph type="dt" sz="half" idx="10"/>
          </p:nvPr>
        </p:nvSpPr>
        <p:spPr/>
        <p:txBody>
          <a:bodyPr/>
          <a:lstStyle/>
          <a:p>
            <a:fld id="{346BB2A4-1D95-42E1-892A-5805674F45F6}" type="datetimeFigureOut">
              <a:rPr lang="en-US" smtClean="0"/>
              <a:t>10/9/2022</a:t>
            </a:fld>
            <a:endParaRPr lang="en-US"/>
          </a:p>
        </p:txBody>
      </p:sp>
      <p:sp>
        <p:nvSpPr>
          <p:cNvPr id="5" name="Footer Placeholder 4">
            <a:extLst>
              <a:ext uri="{FF2B5EF4-FFF2-40B4-BE49-F238E27FC236}">
                <a16:creationId xmlns:a16="http://schemas.microsoft.com/office/drawing/2014/main" xmlns="" id="{BD764C1E-7747-AEB5-D569-995C263B14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E3134C-BCFF-5BD9-8186-A4CB3DCF8EC1}"/>
              </a:ext>
            </a:extLst>
          </p:cNvPr>
          <p:cNvSpPr>
            <a:spLocks noGrp="1"/>
          </p:cNvSpPr>
          <p:nvPr>
            <p:ph type="sldNum" sz="quarter" idx="12"/>
          </p:nvPr>
        </p:nvSpPr>
        <p:spPr/>
        <p:txBody>
          <a:bodyPr/>
          <a:lstStyle/>
          <a:p>
            <a:fld id="{5C1E493D-F1F1-456C-A7EA-BEBC82DCC2E6}" type="slidenum">
              <a:rPr lang="en-US" smtClean="0"/>
              <a:t>‹#›</a:t>
            </a:fld>
            <a:endParaRPr lang="en-US"/>
          </a:p>
        </p:txBody>
      </p:sp>
    </p:spTree>
    <p:extLst>
      <p:ext uri="{BB962C8B-B14F-4D97-AF65-F5344CB8AC3E}">
        <p14:creationId xmlns:p14="http://schemas.microsoft.com/office/powerpoint/2010/main" val="44785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A191E2-FD97-3D0A-24CB-930FAAE2CD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2F7815C-9623-2A56-F7B0-4CF7F51FCC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549B930-3889-CBEC-24D2-E2B34C610DE8}"/>
              </a:ext>
            </a:extLst>
          </p:cNvPr>
          <p:cNvSpPr>
            <a:spLocks noGrp="1"/>
          </p:cNvSpPr>
          <p:nvPr>
            <p:ph type="dt" sz="half" idx="10"/>
          </p:nvPr>
        </p:nvSpPr>
        <p:spPr/>
        <p:txBody>
          <a:bodyPr/>
          <a:lstStyle/>
          <a:p>
            <a:fld id="{346BB2A4-1D95-42E1-892A-5805674F45F6}" type="datetimeFigureOut">
              <a:rPr lang="en-US" smtClean="0"/>
              <a:t>10/9/2022</a:t>
            </a:fld>
            <a:endParaRPr lang="en-US"/>
          </a:p>
        </p:txBody>
      </p:sp>
      <p:sp>
        <p:nvSpPr>
          <p:cNvPr id="5" name="Footer Placeholder 4">
            <a:extLst>
              <a:ext uri="{FF2B5EF4-FFF2-40B4-BE49-F238E27FC236}">
                <a16:creationId xmlns:a16="http://schemas.microsoft.com/office/drawing/2014/main" xmlns="" id="{46F80A0B-9318-4C1C-67F7-324DFD9C9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5F2697D-289A-AE00-2373-73E02117BEC2}"/>
              </a:ext>
            </a:extLst>
          </p:cNvPr>
          <p:cNvSpPr>
            <a:spLocks noGrp="1"/>
          </p:cNvSpPr>
          <p:nvPr>
            <p:ph type="sldNum" sz="quarter" idx="12"/>
          </p:nvPr>
        </p:nvSpPr>
        <p:spPr/>
        <p:txBody>
          <a:bodyPr/>
          <a:lstStyle/>
          <a:p>
            <a:fld id="{5C1E493D-F1F1-456C-A7EA-BEBC82DCC2E6}" type="slidenum">
              <a:rPr lang="en-US" smtClean="0"/>
              <a:t>‹#›</a:t>
            </a:fld>
            <a:endParaRPr lang="en-US"/>
          </a:p>
        </p:txBody>
      </p:sp>
    </p:spTree>
    <p:extLst>
      <p:ext uri="{BB962C8B-B14F-4D97-AF65-F5344CB8AC3E}">
        <p14:creationId xmlns:p14="http://schemas.microsoft.com/office/powerpoint/2010/main" val="1031984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0A2BB8E-1AF8-397F-DB1D-7448AA40AD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2FD2709-FAB2-3042-C900-F526A0302E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6FFA81B-1512-0FB2-AE64-5A2A765A4680}"/>
              </a:ext>
            </a:extLst>
          </p:cNvPr>
          <p:cNvSpPr>
            <a:spLocks noGrp="1"/>
          </p:cNvSpPr>
          <p:nvPr>
            <p:ph type="dt" sz="half" idx="10"/>
          </p:nvPr>
        </p:nvSpPr>
        <p:spPr/>
        <p:txBody>
          <a:bodyPr/>
          <a:lstStyle/>
          <a:p>
            <a:fld id="{346BB2A4-1D95-42E1-892A-5805674F45F6}" type="datetimeFigureOut">
              <a:rPr lang="en-US" smtClean="0"/>
              <a:t>10/9/2022</a:t>
            </a:fld>
            <a:endParaRPr lang="en-US"/>
          </a:p>
        </p:txBody>
      </p:sp>
      <p:sp>
        <p:nvSpPr>
          <p:cNvPr id="5" name="Footer Placeholder 4">
            <a:extLst>
              <a:ext uri="{FF2B5EF4-FFF2-40B4-BE49-F238E27FC236}">
                <a16:creationId xmlns:a16="http://schemas.microsoft.com/office/drawing/2014/main" xmlns="" id="{EC9221EF-730F-9995-F354-C2BAC95554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258400D-39F4-7C88-4053-91E82E82E303}"/>
              </a:ext>
            </a:extLst>
          </p:cNvPr>
          <p:cNvSpPr>
            <a:spLocks noGrp="1"/>
          </p:cNvSpPr>
          <p:nvPr>
            <p:ph type="sldNum" sz="quarter" idx="12"/>
          </p:nvPr>
        </p:nvSpPr>
        <p:spPr/>
        <p:txBody>
          <a:bodyPr/>
          <a:lstStyle/>
          <a:p>
            <a:fld id="{5C1E493D-F1F1-456C-A7EA-BEBC82DCC2E6}" type="slidenum">
              <a:rPr lang="en-US" smtClean="0"/>
              <a:t>‹#›</a:t>
            </a:fld>
            <a:endParaRPr lang="en-US"/>
          </a:p>
        </p:txBody>
      </p:sp>
    </p:spTree>
    <p:extLst>
      <p:ext uri="{BB962C8B-B14F-4D97-AF65-F5344CB8AC3E}">
        <p14:creationId xmlns:p14="http://schemas.microsoft.com/office/powerpoint/2010/main" val="1216668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2C820F-F665-BE98-2485-30BFAE6EAE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C9A913A-3B7B-58BA-7D30-D3FFFB520E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72EFEA2-376B-7E82-F728-C66689A27A88}"/>
              </a:ext>
            </a:extLst>
          </p:cNvPr>
          <p:cNvSpPr>
            <a:spLocks noGrp="1"/>
          </p:cNvSpPr>
          <p:nvPr>
            <p:ph type="dt" sz="half" idx="10"/>
          </p:nvPr>
        </p:nvSpPr>
        <p:spPr/>
        <p:txBody>
          <a:bodyPr/>
          <a:lstStyle/>
          <a:p>
            <a:fld id="{346BB2A4-1D95-42E1-892A-5805674F45F6}" type="datetimeFigureOut">
              <a:rPr lang="en-US" smtClean="0"/>
              <a:t>10/9/2022</a:t>
            </a:fld>
            <a:endParaRPr lang="en-US"/>
          </a:p>
        </p:txBody>
      </p:sp>
      <p:sp>
        <p:nvSpPr>
          <p:cNvPr id="5" name="Footer Placeholder 4">
            <a:extLst>
              <a:ext uri="{FF2B5EF4-FFF2-40B4-BE49-F238E27FC236}">
                <a16:creationId xmlns:a16="http://schemas.microsoft.com/office/drawing/2014/main" xmlns="" id="{F4036583-B3B6-FD9D-179C-C2BAE09F7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F1ECB65-51CA-F503-244A-4AFC97CDA68C}"/>
              </a:ext>
            </a:extLst>
          </p:cNvPr>
          <p:cNvSpPr>
            <a:spLocks noGrp="1"/>
          </p:cNvSpPr>
          <p:nvPr>
            <p:ph type="sldNum" sz="quarter" idx="12"/>
          </p:nvPr>
        </p:nvSpPr>
        <p:spPr/>
        <p:txBody>
          <a:bodyPr/>
          <a:lstStyle/>
          <a:p>
            <a:fld id="{5C1E493D-F1F1-456C-A7EA-BEBC82DCC2E6}" type="slidenum">
              <a:rPr lang="en-US" smtClean="0"/>
              <a:t>‹#›</a:t>
            </a:fld>
            <a:endParaRPr lang="en-US"/>
          </a:p>
        </p:txBody>
      </p:sp>
    </p:spTree>
    <p:extLst>
      <p:ext uri="{BB962C8B-B14F-4D97-AF65-F5344CB8AC3E}">
        <p14:creationId xmlns:p14="http://schemas.microsoft.com/office/powerpoint/2010/main" val="3234288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DE7234-F974-9B95-A639-303A774F05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3D59457-D4C6-38DA-7F90-946B964D74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4A31F98-45DB-E561-CC94-6576450DD038}"/>
              </a:ext>
            </a:extLst>
          </p:cNvPr>
          <p:cNvSpPr>
            <a:spLocks noGrp="1"/>
          </p:cNvSpPr>
          <p:nvPr>
            <p:ph type="dt" sz="half" idx="10"/>
          </p:nvPr>
        </p:nvSpPr>
        <p:spPr/>
        <p:txBody>
          <a:bodyPr/>
          <a:lstStyle/>
          <a:p>
            <a:fld id="{346BB2A4-1D95-42E1-892A-5805674F45F6}" type="datetimeFigureOut">
              <a:rPr lang="en-US" smtClean="0"/>
              <a:t>10/9/2022</a:t>
            </a:fld>
            <a:endParaRPr lang="en-US"/>
          </a:p>
        </p:txBody>
      </p:sp>
      <p:sp>
        <p:nvSpPr>
          <p:cNvPr id="5" name="Footer Placeholder 4">
            <a:extLst>
              <a:ext uri="{FF2B5EF4-FFF2-40B4-BE49-F238E27FC236}">
                <a16:creationId xmlns:a16="http://schemas.microsoft.com/office/drawing/2014/main" xmlns="" id="{DAA2DAA8-40E5-71B3-3381-4CFAA1D6C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74B0D3-EFA5-0CD4-24E3-C40A72F522E2}"/>
              </a:ext>
            </a:extLst>
          </p:cNvPr>
          <p:cNvSpPr>
            <a:spLocks noGrp="1"/>
          </p:cNvSpPr>
          <p:nvPr>
            <p:ph type="sldNum" sz="quarter" idx="12"/>
          </p:nvPr>
        </p:nvSpPr>
        <p:spPr/>
        <p:txBody>
          <a:bodyPr/>
          <a:lstStyle/>
          <a:p>
            <a:fld id="{5C1E493D-F1F1-456C-A7EA-BEBC82DCC2E6}" type="slidenum">
              <a:rPr lang="en-US" smtClean="0"/>
              <a:t>‹#›</a:t>
            </a:fld>
            <a:endParaRPr lang="en-US"/>
          </a:p>
        </p:txBody>
      </p:sp>
    </p:spTree>
    <p:extLst>
      <p:ext uri="{BB962C8B-B14F-4D97-AF65-F5344CB8AC3E}">
        <p14:creationId xmlns:p14="http://schemas.microsoft.com/office/powerpoint/2010/main" val="47959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27A58C-E02C-32C8-CEC3-19280ACE9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3C91F0F-697C-D728-B670-742383F05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FC47B21-09AD-3453-DDC6-B4516912F9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6B07F0F-07AD-496A-1680-35EF10DDEBA6}"/>
              </a:ext>
            </a:extLst>
          </p:cNvPr>
          <p:cNvSpPr>
            <a:spLocks noGrp="1"/>
          </p:cNvSpPr>
          <p:nvPr>
            <p:ph type="dt" sz="half" idx="10"/>
          </p:nvPr>
        </p:nvSpPr>
        <p:spPr/>
        <p:txBody>
          <a:bodyPr/>
          <a:lstStyle/>
          <a:p>
            <a:fld id="{346BB2A4-1D95-42E1-892A-5805674F45F6}" type="datetimeFigureOut">
              <a:rPr lang="en-US" smtClean="0"/>
              <a:t>10/9/2022</a:t>
            </a:fld>
            <a:endParaRPr lang="en-US"/>
          </a:p>
        </p:txBody>
      </p:sp>
      <p:sp>
        <p:nvSpPr>
          <p:cNvPr id="6" name="Footer Placeholder 5">
            <a:extLst>
              <a:ext uri="{FF2B5EF4-FFF2-40B4-BE49-F238E27FC236}">
                <a16:creationId xmlns:a16="http://schemas.microsoft.com/office/drawing/2014/main" xmlns="" id="{2CC85148-3D77-0391-074F-FEF3D71F3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4B8B9E1-F058-F04C-B155-F163A790570D}"/>
              </a:ext>
            </a:extLst>
          </p:cNvPr>
          <p:cNvSpPr>
            <a:spLocks noGrp="1"/>
          </p:cNvSpPr>
          <p:nvPr>
            <p:ph type="sldNum" sz="quarter" idx="12"/>
          </p:nvPr>
        </p:nvSpPr>
        <p:spPr/>
        <p:txBody>
          <a:bodyPr/>
          <a:lstStyle/>
          <a:p>
            <a:fld id="{5C1E493D-F1F1-456C-A7EA-BEBC82DCC2E6}" type="slidenum">
              <a:rPr lang="en-US" smtClean="0"/>
              <a:t>‹#›</a:t>
            </a:fld>
            <a:endParaRPr lang="en-US"/>
          </a:p>
        </p:txBody>
      </p:sp>
    </p:spTree>
    <p:extLst>
      <p:ext uri="{BB962C8B-B14F-4D97-AF65-F5344CB8AC3E}">
        <p14:creationId xmlns:p14="http://schemas.microsoft.com/office/powerpoint/2010/main" val="161245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AF4935-5CF1-A159-019F-EE2E2D2824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C9E22C3-8882-0747-BC60-715CAA919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56FE40D-CA68-E38C-4BBC-4BE0F43F77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B9E376C-ACF8-2A02-E95D-8D78A9E47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B4A6C7B-70A6-D3B9-7153-BDD61B4F9C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77BD6F7-FBF3-246D-C5EC-3A5809337938}"/>
              </a:ext>
            </a:extLst>
          </p:cNvPr>
          <p:cNvSpPr>
            <a:spLocks noGrp="1"/>
          </p:cNvSpPr>
          <p:nvPr>
            <p:ph type="dt" sz="half" idx="10"/>
          </p:nvPr>
        </p:nvSpPr>
        <p:spPr/>
        <p:txBody>
          <a:bodyPr/>
          <a:lstStyle/>
          <a:p>
            <a:fld id="{346BB2A4-1D95-42E1-892A-5805674F45F6}" type="datetimeFigureOut">
              <a:rPr lang="en-US" smtClean="0"/>
              <a:t>10/9/2022</a:t>
            </a:fld>
            <a:endParaRPr lang="en-US"/>
          </a:p>
        </p:txBody>
      </p:sp>
      <p:sp>
        <p:nvSpPr>
          <p:cNvPr id="8" name="Footer Placeholder 7">
            <a:extLst>
              <a:ext uri="{FF2B5EF4-FFF2-40B4-BE49-F238E27FC236}">
                <a16:creationId xmlns:a16="http://schemas.microsoft.com/office/drawing/2014/main" xmlns="" id="{8026F6A0-0CE4-626D-D0B3-83EAE309E9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F28E587-7CFF-3917-5ACE-62A23E66C632}"/>
              </a:ext>
            </a:extLst>
          </p:cNvPr>
          <p:cNvSpPr>
            <a:spLocks noGrp="1"/>
          </p:cNvSpPr>
          <p:nvPr>
            <p:ph type="sldNum" sz="quarter" idx="12"/>
          </p:nvPr>
        </p:nvSpPr>
        <p:spPr/>
        <p:txBody>
          <a:bodyPr/>
          <a:lstStyle/>
          <a:p>
            <a:fld id="{5C1E493D-F1F1-456C-A7EA-BEBC82DCC2E6}" type="slidenum">
              <a:rPr lang="en-US" smtClean="0"/>
              <a:t>‹#›</a:t>
            </a:fld>
            <a:endParaRPr lang="en-US"/>
          </a:p>
        </p:txBody>
      </p:sp>
    </p:spTree>
    <p:extLst>
      <p:ext uri="{BB962C8B-B14F-4D97-AF65-F5344CB8AC3E}">
        <p14:creationId xmlns:p14="http://schemas.microsoft.com/office/powerpoint/2010/main" val="225804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B173B-CC14-FC0C-C182-6758C0B43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F234F42-8971-0639-C145-05CF7D88E2A8}"/>
              </a:ext>
            </a:extLst>
          </p:cNvPr>
          <p:cNvSpPr>
            <a:spLocks noGrp="1"/>
          </p:cNvSpPr>
          <p:nvPr>
            <p:ph type="dt" sz="half" idx="10"/>
          </p:nvPr>
        </p:nvSpPr>
        <p:spPr/>
        <p:txBody>
          <a:bodyPr/>
          <a:lstStyle/>
          <a:p>
            <a:fld id="{346BB2A4-1D95-42E1-892A-5805674F45F6}" type="datetimeFigureOut">
              <a:rPr lang="en-US" smtClean="0"/>
              <a:t>10/9/2022</a:t>
            </a:fld>
            <a:endParaRPr lang="en-US"/>
          </a:p>
        </p:txBody>
      </p:sp>
      <p:sp>
        <p:nvSpPr>
          <p:cNvPr id="4" name="Footer Placeholder 3">
            <a:extLst>
              <a:ext uri="{FF2B5EF4-FFF2-40B4-BE49-F238E27FC236}">
                <a16:creationId xmlns:a16="http://schemas.microsoft.com/office/drawing/2014/main" xmlns="" id="{3B40C231-2C41-51CA-2E6B-84C31B9CD9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9C45A3E-6F3C-8217-7BFB-2207368CF33B}"/>
              </a:ext>
            </a:extLst>
          </p:cNvPr>
          <p:cNvSpPr>
            <a:spLocks noGrp="1"/>
          </p:cNvSpPr>
          <p:nvPr>
            <p:ph type="sldNum" sz="quarter" idx="12"/>
          </p:nvPr>
        </p:nvSpPr>
        <p:spPr/>
        <p:txBody>
          <a:bodyPr/>
          <a:lstStyle/>
          <a:p>
            <a:fld id="{5C1E493D-F1F1-456C-A7EA-BEBC82DCC2E6}" type="slidenum">
              <a:rPr lang="en-US" smtClean="0"/>
              <a:t>‹#›</a:t>
            </a:fld>
            <a:endParaRPr lang="en-US"/>
          </a:p>
        </p:txBody>
      </p:sp>
    </p:spTree>
    <p:extLst>
      <p:ext uri="{BB962C8B-B14F-4D97-AF65-F5344CB8AC3E}">
        <p14:creationId xmlns:p14="http://schemas.microsoft.com/office/powerpoint/2010/main" val="4101524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3F57760-9161-6305-0DE3-84C21D03D7E6}"/>
              </a:ext>
            </a:extLst>
          </p:cNvPr>
          <p:cNvSpPr>
            <a:spLocks noGrp="1"/>
          </p:cNvSpPr>
          <p:nvPr>
            <p:ph type="dt" sz="half" idx="10"/>
          </p:nvPr>
        </p:nvSpPr>
        <p:spPr/>
        <p:txBody>
          <a:bodyPr/>
          <a:lstStyle/>
          <a:p>
            <a:fld id="{346BB2A4-1D95-42E1-892A-5805674F45F6}" type="datetimeFigureOut">
              <a:rPr lang="en-US" smtClean="0"/>
              <a:t>10/9/2022</a:t>
            </a:fld>
            <a:endParaRPr lang="en-US"/>
          </a:p>
        </p:txBody>
      </p:sp>
      <p:sp>
        <p:nvSpPr>
          <p:cNvPr id="3" name="Footer Placeholder 2">
            <a:extLst>
              <a:ext uri="{FF2B5EF4-FFF2-40B4-BE49-F238E27FC236}">
                <a16:creationId xmlns:a16="http://schemas.microsoft.com/office/drawing/2014/main" xmlns="" id="{CDF59466-0D57-A8EB-D0C4-ED9874F536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59B6540-C814-3ED0-9CF2-517EC57A6E25}"/>
              </a:ext>
            </a:extLst>
          </p:cNvPr>
          <p:cNvSpPr>
            <a:spLocks noGrp="1"/>
          </p:cNvSpPr>
          <p:nvPr>
            <p:ph type="sldNum" sz="quarter" idx="12"/>
          </p:nvPr>
        </p:nvSpPr>
        <p:spPr/>
        <p:txBody>
          <a:bodyPr/>
          <a:lstStyle/>
          <a:p>
            <a:fld id="{5C1E493D-F1F1-456C-A7EA-BEBC82DCC2E6}" type="slidenum">
              <a:rPr lang="en-US" smtClean="0"/>
              <a:t>‹#›</a:t>
            </a:fld>
            <a:endParaRPr lang="en-US"/>
          </a:p>
        </p:txBody>
      </p:sp>
    </p:spTree>
    <p:extLst>
      <p:ext uri="{BB962C8B-B14F-4D97-AF65-F5344CB8AC3E}">
        <p14:creationId xmlns:p14="http://schemas.microsoft.com/office/powerpoint/2010/main" val="42734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D32F4D-F30C-8E3F-28DE-EBD94FB61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A5A4DC0-DBD6-41BF-2DE4-C2A19E8181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97BC137-9BEA-1FEA-8AD1-341277014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6ABAC06-8A04-5F09-9370-947B0075BEEC}"/>
              </a:ext>
            </a:extLst>
          </p:cNvPr>
          <p:cNvSpPr>
            <a:spLocks noGrp="1"/>
          </p:cNvSpPr>
          <p:nvPr>
            <p:ph type="dt" sz="half" idx="10"/>
          </p:nvPr>
        </p:nvSpPr>
        <p:spPr/>
        <p:txBody>
          <a:bodyPr/>
          <a:lstStyle/>
          <a:p>
            <a:fld id="{346BB2A4-1D95-42E1-892A-5805674F45F6}" type="datetimeFigureOut">
              <a:rPr lang="en-US" smtClean="0"/>
              <a:t>10/9/2022</a:t>
            </a:fld>
            <a:endParaRPr lang="en-US"/>
          </a:p>
        </p:txBody>
      </p:sp>
      <p:sp>
        <p:nvSpPr>
          <p:cNvPr id="6" name="Footer Placeholder 5">
            <a:extLst>
              <a:ext uri="{FF2B5EF4-FFF2-40B4-BE49-F238E27FC236}">
                <a16:creationId xmlns:a16="http://schemas.microsoft.com/office/drawing/2014/main" xmlns="" id="{3B058452-3446-A7D3-7636-0214D5557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A87CFE1-4EE7-CA65-BDFE-84234C7EDC33}"/>
              </a:ext>
            </a:extLst>
          </p:cNvPr>
          <p:cNvSpPr>
            <a:spLocks noGrp="1"/>
          </p:cNvSpPr>
          <p:nvPr>
            <p:ph type="sldNum" sz="quarter" idx="12"/>
          </p:nvPr>
        </p:nvSpPr>
        <p:spPr/>
        <p:txBody>
          <a:bodyPr/>
          <a:lstStyle/>
          <a:p>
            <a:fld id="{5C1E493D-F1F1-456C-A7EA-BEBC82DCC2E6}" type="slidenum">
              <a:rPr lang="en-US" smtClean="0"/>
              <a:t>‹#›</a:t>
            </a:fld>
            <a:endParaRPr lang="en-US"/>
          </a:p>
        </p:txBody>
      </p:sp>
    </p:spTree>
    <p:extLst>
      <p:ext uri="{BB962C8B-B14F-4D97-AF65-F5344CB8AC3E}">
        <p14:creationId xmlns:p14="http://schemas.microsoft.com/office/powerpoint/2010/main" val="415500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0D99C6-CEFB-D419-81E3-65ACF57E84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526A020-37FD-F29E-5400-606D1381E7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FAE5294-A86E-FB33-6DFD-03E571D8E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DC005F4-4ADF-323C-9463-248EF8C9AB56}"/>
              </a:ext>
            </a:extLst>
          </p:cNvPr>
          <p:cNvSpPr>
            <a:spLocks noGrp="1"/>
          </p:cNvSpPr>
          <p:nvPr>
            <p:ph type="dt" sz="half" idx="10"/>
          </p:nvPr>
        </p:nvSpPr>
        <p:spPr/>
        <p:txBody>
          <a:bodyPr/>
          <a:lstStyle/>
          <a:p>
            <a:fld id="{346BB2A4-1D95-42E1-892A-5805674F45F6}" type="datetimeFigureOut">
              <a:rPr lang="en-US" smtClean="0"/>
              <a:t>10/9/2022</a:t>
            </a:fld>
            <a:endParaRPr lang="en-US"/>
          </a:p>
        </p:txBody>
      </p:sp>
      <p:sp>
        <p:nvSpPr>
          <p:cNvPr id="6" name="Footer Placeholder 5">
            <a:extLst>
              <a:ext uri="{FF2B5EF4-FFF2-40B4-BE49-F238E27FC236}">
                <a16:creationId xmlns:a16="http://schemas.microsoft.com/office/drawing/2014/main" xmlns="" id="{881250F9-7474-371A-1976-C8AA4E69C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7D7F829-604A-9F0B-F925-1FB55DF6DA31}"/>
              </a:ext>
            </a:extLst>
          </p:cNvPr>
          <p:cNvSpPr>
            <a:spLocks noGrp="1"/>
          </p:cNvSpPr>
          <p:nvPr>
            <p:ph type="sldNum" sz="quarter" idx="12"/>
          </p:nvPr>
        </p:nvSpPr>
        <p:spPr/>
        <p:txBody>
          <a:bodyPr/>
          <a:lstStyle/>
          <a:p>
            <a:fld id="{5C1E493D-F1F1-456C-A7EA-BEBC82DCC2E6}" type="slidenum">
              <a:rPr lang="en-US" smtClean="0"/>
              <a:t>‹#›</a:t>
            </a:fld>
            <a:endParaRPr lang="en-US"/>
          </a:p>
        </p:txBody>
      </p:sp>
    </p:spTree>
    <p:extLst>
      <p:ext uri="{BB962C8B-B14F-4D97-AF65-F5344CB8AC3E}">
        <p14:creationId xmlns:p14="http://schemas.microsoft.com/office/powerpoint/2010/main" val="1400690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F97716C-2F98-FD06-2EE5-5C71F1688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2D39ECF-726F-D67A-6723-42EE5E44E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916456F-F9BC-CE07-0B43-27479B21C6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BB2A4-1D95-42E1-892A-5805674F45F6}" type="datetimeFigureOut">
              <a:rPr lang="en-US" smtClean="0"/>
              <a:t>10/9/2022</a:t>
            </a:fld>
            <a:endParaRPr lang="en-US"/>
          </a:p>
        </p:txBody>
      </p:sp>
      <p:sp>
        <p:nvSpPr>
          <p:cNvPr id="5" name="Footer Placeholder 4">
            <a:extLst>
              <a:ext uri="{FF2B5EF4-FFF2-40B4-BE49-F238E27FC236}">
                <a16:creationId xmlns:a16="http://schemas.microsoft.com/office/drawing/2014/main" xmlns="" id="{8EDF8532-D177-4346-F123-2C3F0AFADD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8899A86-DBA8-865E-A74A-9F78AD9D7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E493D-F1F1-456C-A7EA-BEBC82DCC2E6}" type="slidenum">
              <a:rPr lang="en-US" smtClean="0"/>
              <a:t>‹#›</a:t>
            </a:fld>
            <a:endParaRPr lang="en-US"/>
          </a:p>
        </p:txBody>
      </p:sp>
    </p:spTree>
    <p:extLst>
      <p:ext uri="{BB962C8B-B14F-4D97-AF65-F5344CB8AC3E}">
        <p14:creationId xmlns:p14="http://schemas.microsoft.com/office/powerpoint/2010/main" val="1787382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31C520-F708-A35F-3244-C8FA70D0BBC3}"/>
              </a:ext>
            </a:extLst>
          </p:cNvPr>
          <p:cNvSpPr>
            <a:spLocks noGrp="1"/>
          </p:cNvSpPr>
          <p:nvPr>
            <p:ph type="ctrTitle"/>
          </p:nvPr>
        </p:nvSpPr>
        <p:spPr/>
        <p:txBody>
          <a:bodyPr>
            <a:normAutofit fontScale="90000"/>
          </a:bodyPr>
          <a:lstStyle/>
          <a:p>
            <a:r>
              <a:rPr lang="en-US" dirty="0"/>
              <a:t/>
            </a:r>
            <a:br>
              <a:rPr lang="en-US" dirty="0"/>
            </a:br>
            <a:r>
              <a:rPr lang="en-US" b="1" dirty="0">
                <a:latin typeface="Calibri" panose="020F0502020204030204" pitchFamily="34" charset="0"/>
                <a:cs typeface="Calibri" panose="020F0502020204030204" pitchFamily="34" charset="0"/>
              </a:rPr>
              <a:t>HOUSING: </a:t>
            </a:r>
            <a:br>
              <a:rPr lang="en-US" b="1"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PRICE PREDICTION </a:t>
            </a:r>
            <a:endParaRPr lang="en-US" dirty="0"/>
          </a:p>
        </p:txBody>
      </p:sp>
      <p:sp>
        <p:nvSpPr>
          <p:cNvPr id="3" name="Subtitle 2">
            <a:extLst>
              <a:ext uri="{FF2B5EF4-FFF2-40B4-BE49-F238E27FC236}">
                <a16:creationId xmlns:a16="http://schemas.microsoft.com/office/drawing/2014/main" xmlns="" id="{8D658E97-82D9-27B7-7A52-9B5AC20F1754}"/>
              </a:ext>
            </a:extLst>
          </p:cNvPr>
          <p:cNvSpPr>
            <a:spLocks noGrp="1"/>
          </p:cNvSpPr>
          <p:nvPr>
            <p:ph type="subTitle" idx="1"/>
          </p:nvPr>
        </p:nvSpPr>
        <p:spPr/>
        <p:txBody>
          <a:bodyPr/>
          <a:lstStyle/>
          <a:p>
            <a:r>
              <a:rPr lang="en-IN" dirty="0">
                <a:solidFill>
                  <a:schemeClr val="tx2">
                    <a:lumMod val="10000"/>
                  </a:schemeClr>
                </a:solidFill>
                <a:latin typeface="Calibri" panose="020F0502020204030204" pitchFamily="34" charset="0"/>
                <a:cs typeface="Calibri" panose="020F0502020204030204" pitchFamily="34" charset="0"/>
              </a:rPr>
              <a:t>By- Neha Chand</a:t>
            </a:r>
            <a:endParaRPr lang="en-US" dirty="0">
              <a:solidFill>
                <a:schemeClr val="tx2">
                  <a:lumMod val="10000"/>
                </a:schemeClr>
              </a:solidFill>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74351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B99D4C-160D-183F-3125-B87F56CB2782}"/>
              </a:ext>
            </a:extLst>
          </p:cNvPr>
          <p:cNvSpPr>
            <a:spLocks noGrp="1"/>
          </p:cNvSpPr>
          <p:nvPr>
            <p:ph type="title"/>
          </p:nvPr>
        </p:nvSpPr>
        <p:spPr/>
        <p:txBody>
          <a:bodyPr/>
          <a:lstStyle/>
          <a:p>
            <a:r>
              <a:rPr lang="en-IN" dirty="0"/>
              <a:t>Eda..</a:t>
            </a:r>
            <a:endParaRPr lang="en-US" dirty="0"/>
          </a:p>
        </p:txBody>
      </p:sp>
      <p:sp>
        <p:nvSpPr>
          <p:cNvPr id="3" name="Content Placeholder 2">
            <a:extLst>
              <a:ext uri="{FF2B5EF4-FFF2-40B4-BE49-F238E27FC236}">
                <a16:creationId xmlns:a16="http://schemas.microsoft.com/office/drawing/2014/main" xmlns="" id="{1400AE9B-D89C-83FD-60EA-42410ABFD5DE}"/>
              </a:ext>
            </a:extLst>
          </p:cNvPr>
          <p:cNvSpPr>
            <a:spLocks noGrp="1"/>
          </p:cNvSpPr>
          <p:nvPr>
            <p:ph idx="1"/>
          </p:nvPr>
        </p:nvSpPr>
        <p:spPr>
          <a:xfrm>
            <a:off x="838200" y="1825625"/>
            <a:ext cx="10515600" cy="1325563"/>
          </a:xfrm>
        </p:spPr>
        <p:txBody>
          <a:bodyPr>
            <a:normAutofit/>
          </a:bodyPr>
          <a:lstStyle/>
          <a:p>
            <a:pPr>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Bar Plot :</a:t>
            </a:r>
            <a:r>
              <a:rPr lang="en-IN" sz="2400" dirty="0">
                <a:latin typeface="Calibri" panose="020F0502020204030204" pitchFamily="34" charset="0"/>
                <a:cs typeface="Calibri" panose="020F0502020204030204" pitchFamily="34" charset="0"/>
              </a:rPr>
              <a:t> A bar plot or bar chart is a graph that represents the category of data with rectangular bars with lengths and heights that is proportional to the values which they represent. </a:t>
            </a:r>
          </a:p>
        </p:txBody>
      </p:sp>
      <p:pic>
        <p:nvPicPr>
          <p:cNvPr id="4" name="Picture 3">
            <a:extLst>
              <a:ext uri="{FF2B5EF4-FFF2-40B4-BE49-F238E27FC236}">
                <a16:creationId xmlns:a16="http://schemas.microsoft.com/office/drawing/2014/main" xmlns="" id="{2C304738-D77B-8B93-187A-804177A5B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535" y="2951812"/>
            <a:ext cx="5131797" cy="3763317"/>
          </a:xfrm>
          <a:prstGeom prst="rect">
            <a:avLst/>
          </a:prstGeom>
        </p:spPr>
      </p:pic>
    </p:spTree>
    <p:extLst>
      <p:ext uri="{BB962C8B-B14F-4D97-AF65-F5344CB8AC3E}">
        <p14:creationId xmlns:p14="http://schemas.microsoft.com/office/powerpoint/2010/main" val="140880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4779CC-96DF-0F5F-7D5B-30642F36F41E}"/>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Data </a:t>
            </a:r>
            <a:r>
              <a:rPr lang="en-IN" dirty="0" err="1">
                <a:latin typeface="Calibri" panose="020F0502020204030204" pitchFamily="34" charset="0"/>
                <a:cs typeface="Calibri" panose="020F0502020204030204" pitchFamily="34" charset="0"/>
              </a:rPr>
              <a:t>Preprocessing</a:t>
            </a:r>
            <a:endParaRPr lang="en-US" dirty="0"/>
          </a:p>
        </p:txBody>
      </p:sp>
      <p:sp>
        <p:nvSpPr>
          <p:cNvPr id="3" name="Content Placeholder 2">
            <a:extLst>
              <a:ext uri="{FF2B5EF4-FFF2-40B4-BE49-F238E27FC236}">
                <a16:creationId xmlns:a16="http://schemas.microsoft.com/office/drawing/2014/main" xmlns="" id="{E49AD8FD-CCA3-C3CA-F5D8-128BE06D3B9B}"/>
              </a:ext>
            </a:extLst>
          </p:cNvPr>
          <p:cNvSpPr>
            <a:spLocks noGrp="1"/>
          </p:cNvSpPr>
          <p:nvPr>
            <p:ph idx="1"/>
          </p:nvPr>
        </p:nvSpPr>
        <p:spPr/>
        <p:txBody>
          <a:bodyPr>
            <a:normAutofit/>
          </a:bodyPr>
          <a:lstStyle/>
          <a:p>
            <a:pPr>
              <a:buFont typeface="Wingdings" panose="05000000000000000000" pitchFamily="2" charset="2"/>
              <a:buChar char="Ø"/>
            </a:pPr>
            <a:r>
              <a:rPr lang="en-IN" sz="2400" b="1" dirty="0"/>
              <a:t>Step 1</a:t>
            </a:r>
            <a:r>
              <a:rPr lang="en-IN" sz="2400" dirty="0"/>
              <a:t>: </a:t>
            </a:r>
            <a:r>
              <a:rPr lang="en-US" sz="2400" b="1" dirty="0"/>
              <a:t>Dropping unnecessary variables </a:t>
            </a:r>
          </a:p>
          <a:p>
            <a:pPr lvl="1"/>
            <a:r>
              <a:rPr lang="en-US" dirty="0"/>
              <a:t>remove those which are not actually related to our prediction like One Id number.</a:t>
            </a:r>
          </a:p>
          <a:p>
            <a:pPr>
              <a:buFont typeface="Wingdings" panose="05000000000000000000" pitchFamily="2" charset="2"/>
              <a:buChar char="Ø"/>
            </a:pPr>
            <a:r>
              <a:rPr lang="en-IN" sz="2400" b="1" dirty="0"/>
              <a:t>Step 2: </a:t>
            </a:r>
            <a:r>
              <a:rPr lang="en-IN" sz="2400" b="1" dirty="0">
                <a:latin typeface="Calibri" panose="020F0502020204030204" pitchFamily="34" charset="0"/>
                <a:cs typeface="Calibri" panose="020F0502020204030204" pitchFamily="34" charset="0"/>
              </a:rPr>
              <a:t>Checking the correlation</a:t>
            </a:r>
            <a:endParaRPr lang="en-IN" sz="2400" b="1" dirty="0"/>
          </a:p>
          <a:p>
            <a:pPr lvl="1"/>
            <a:r>
              <a:rPr lang="en-IN" b="1" dirty="0"/>
              <a:t> </a:t>
            </a:r>
            <a:r>
              <a:rPr lang="en-IN" dirty="0">
                <a:latin typeface="Calibri" panose="020F0502020204030204" pitchFamily="34" charset="0"/>
                <a:cs typeface="Calibri" panose="020F0502020204030204" pitchFamily="34" charset="0"/>
              </a:rPr>
              <a:t>Now check the column which are highly correlated with the target column i.e. Target column.</a:t>
            </a:r>
          </a:p>
          <a:p>
            <a:pPr lvl="1"/>
            <a:r>
              <a:rPr lang="en-IN" dirty="0">
                <a:latin typeface="Calibri" panose="020F0502020204030204" pitchFamily="34" charset="0"/>
                <a:cs typeface="Calibri" panose="020F0502020204030204" pitchFamily="34" charset="0"/>
              </a:rPr>
              <a:t>Overall quality and living area in ground are highly positively correlated with the Sales Price. </a:t>
            </a:r>
          </a:p>
        </p:txBody>
      </p:sp>
    </p:spTree>
    <p:extLst>
      <p:ext uri="{BB962C8B-B14F-4D97-AF65-F5344CB8AC3E}">
        <p14:creationId xmlns:p14="http://schemas.microsoft.com/office/powerpoint/2010/main" val="3474195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176904-28EC-C0E3-0B61-6143BB92F5E2}"/>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Cont..</a:t>
            </a:r>
            <a:endParaRPr lang="en-US" dirty="0"/>
          </a:p>
        </p:txBody>
      </p:sp>
      <p:sp>
        <p:nvSpPr>
          <p:cNvPr id="3" name="Content Placeholder 2">
            <a:extLst>
              <a:ext uri="{FF2B5EF4-FFF2-40B4-BE49-F238E27FC236}">
                <a16:creationId xmlns:a16="http://schemas.microsoft.com/office/drawing/2014/main" xmlns="" id="{EC6E4D47-7EC1-99D2-BAE4-B3933DDC30EC}"/>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Step 3 : Split the numerical and categorical columns.</a:t>
            </a:r>
          </a:p>
          <a:p>
            <a:pPr lvl="2"/>
            <a:r>
              <a:rPr lang="en-IN" sz="2400" dirty="0">
                <a:latin typeface="Calibri" panose="020F0502020204030204" pitchFamily="34" charset="0"/>
                <a:cs typeface="Calibri" panose="020F0502020204030204" pitchFamily="34" charset="0"/>
              </a:rPr>
              <a:t>Split the categorical and numerical columns and visualize it with the help of matplotlib and seaborn library.</a:t>
            </a:r>
          </a:p>
          <a:p>
            <a:pPr lvl="2"/>
            <a:r>
              <a:rPr lang="en-IN" sz="2400" dirty="0">
                <a:latin typeface="Calibri" panose="020F0502020204030204" pitchFamily="34" charset="0"/>
                <a:cs typeface="Calibri" panose="020F0502020204030204" pitchFamily="34" charset="0"/>
              </a:rPr>
              <a:t>1. Discrete Variables</a:t>
            </a:r>
          </a:p>
          <a:p>
            <a:pPr lvl="3"/>
            <a:r>
              <a:rPr lang="en-IN" sz="2400" dirty="0">
                <a:latin typeface="Calibri" panose="020F0502020204030204" pitchFamily="34" charset="0"/>
                <a:cs typeface="Calibri" panose="020F0502020204030204" pitchFamily="34" charset="0"/>
              </a:rPr>
              <a:t>If distinct values in numeric variable is &lt;25, those are considered as discrete, else its  continuous.</a:t>
            </a:r>
          </a:p>
          <a:p>
            <a:pPr lvl="3"/>
            <a:r>
              <a:rPr lang="en-IN" sz="2400" dirty="0">
                <a:latin typeface="Calibri" panose="020F0502020204030204" pitchFamily="34" charset="0"/>
                <a:cs typeface="Calibri" panose="020F0502020204030204" pitchFamily="34" charset="0"/>
              </a:rPr>
              <a:t>Bar Plot used for discrete variable.</a:t>
            </a:r>
          </a:p>
          <a:p>
            <a:pPr lvl="2"/>
            <a:r>
              <a:rPr lang="en-IN" sz="2400" dirty="0">
                <a:latin typeface="Calibri" panose="020F0502020204030204" pitchFamily="34" charset="0"/>
                <a:cs typeface="Calibri" panose="020F0502020204030204" pitchFamily="34" charset="0"/>
              </a:rPr>
              <a:t>2.  Continuous variable</a:t>
            </a:r>
          </a:p>
          <a:p>
            <a:pPr marL="914400" lvl="2" indent="0">
              <a:buNone/>
            </a:pPr>
            <a:r>
              <a:rPr lang="en-IN" sz="2400" dirty="0">
                <a:latin typeface="Calibri" panose="020F0502020204030204" pitchFamily="34" charset="0"/>
                <a:cs typeface="Calibri" panose="020F0502020204030204" pitchFamily="34" charset="0"/>
              </a:rPr>
              <a:t>	 Histogram Plot used for Continuous variable.</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6736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F700C1-E112-09FE-805A-124AFECAE2EB}"/>
              </a:ext>
            </a:extLst>
          </p:cNvPr>
          <p:cNvSpPr>
            <a:spLocks noGrp="1"/>
          </p:cNvSpPr>
          <p:nvPr>
            <p:ph type="title"/>
          </p:nvPr>
        </p:nvSpPr>
        <p:spPr/>
        <p:txBody>
          <a:bodyPr/>
          <a:lstStyle/>
          <a:p>
            <a:r>
              <a:rPr lang="en-IN" dirty="0"/>
              <a:t>Cont.</a:t>
            </a:r>
            <a:endParaRPr lang="en-US" dirty="0"/>
          </a:p>
        </p:txBody>
      </p:sp>
      <p:sp>
        <p:nvSpPr>
          <p:cNvPr id="3" name="Content Placeholder 2">
            <a:extLst>
              <a:ext uri="{FF2B5EF4-FFF2-40B4-BE49-F238E27FC236}">
                <a16:creationId xmlns:a16="http://schemas.microsoft.com/office/drawing/2014/main" xmlns="" id="{D50A42CC-CAD3-387D-DCC9-2D6556BA238E}"/>
              </a:ext>
            </a:extLst>
          </p:cNvPr>
          <p:cNvSpPr>
            <a:spLocks noGrp="1"/>
          </p:cNvSpPr>
          <p:nvPr>
            <p:ph idx="1"/>
          </p:nvPr>
        </p:nvSpPr>
        <p:spPr>
          <a:xfrm>
            <a:off x="838200" y="1825625"/>
            <a:ext cx="10515600" cy="1603375"/>
          </a:xfrm>
        </p:spPr>
        <p:txBody>
          <a:bodyPr>
            <a:normAutofit/>
          </a:bodyPr>
          <a:lstStyle/>
          <a:p>
            <a:pPr>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Step 4 : Checking the relationship with features and Sale price graphically.</a:t>
            </a:r>
          </a:p>
          <a:p>
            <a:pPr lvl="1"/>
            <a:r>
              <a:rPr lang="en-IN" dirty="0">
                <a:latin typeface="Calibri" panose="020F0502020204030204" pitchFamily="34" charset="0"/>
                <a:cs typeface="Calibri" panose="020F0502020204030204" pitchFamily="34" charset="0"/>
              </a:rPr>
              <a:t>Using the scatter plot to check the relationship between the different columns and the target column ( i.e. Sale Price).</a:t>
            </a:r>
          </a:p>
          <a:p>
            <a:pPr lvl="1"/>
            <a:endParaRPr lang="en-IN" dirty="0">
              <a:latin typeface="Calibri" panose="020F0502020204030204" pitchFamily="34" charset="0"/>
              <a:cs typeface="Calibri" panose="020F0502020204030204" pitchFamily="34" charset="0"/>
            </a:endParaRPr>
          </a:p>
          <a:p>
            <a:endParaRPr lang="en-US" sz="2400" dirty="0"/>
          </a:p>
        </p:txBody>
      </p:sp>
      <p:pic>
        <p:nvPicPr>
          <p:cNvPr id="4" name="Picture 3">
            <a:extLst>
              <a:ext uri="{FF2B5EF4-FFF2-40B4-BE49-F238E27FC236}">
                <a16:creationId xmlns:a16="http://schemas.microsoft.com/office/drawing/2014/main" xmlns="" id="{F3A47402-64B5-402C-A400-26D2D97FE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530" y="3429000"/>
            <a:ext cx="3991203" cy="2710625"/>
          </a:xfrm>
          <a:prstGeom prst="rect">
            <a:avLst/>
          </a:prstGeom>
        </p:spPr>
      </p:pic>
      <p:pic>
        <p:nvPicPr>
          <p:cNvPr id="5" name="Picture 4">
            <a:extLst>
              <a:ext uri="{FF2B5EF4-FFF2-40B4-BE49-F238E27FC236}">
                <a16:creationId xmlns:a16="http://schemas.microsoft.com/office/drawing/2014/main" xmlns="" id="{6A04D4BA-E59E-E70A-1630-F87652000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725" y="3429000"/>
            <a:ext cx="3960231" cy="2710625"/>
          </a:xfrm>
          <a:prstGeom prst="rect">
            <a:avLst/>
          </a:prstGeom>
        </p:spPr>
      </p:pic>
    </p:spTree>
    <p:extLst>
      <p:ext uri="{BB962C8B-B14F-4D97-AF65-F5344CB8AC3E}">
        <p14:creationId xmlns:p14="http://schemas.microsoft.com/office/powerpoint/2010/main" val="1500760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7CFB6B-6295-30A4-8D1B-50A93DCECA80}"/>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Cont..</a:t>
            </a:r>
            <a:endParaRPr lang="en-US" dirty="0"/>
          </a:p>
        </p:txBody>
      </p:sp>
      <p:sp>
        <p:nvSpPr>
          <p:cNvPr id="3" name="Content Placeholder 2">
            <a:extLst>
              <a:ext uri="{FF2B5EF4-FFF2-40B4-BE49-F238E27FC236}">
                <a16:creationId xmlns:a16="http://schemas.microsoft.com/office/drawing/2014/main" xmlns="" id="{E707D495-D259-00D2-7FA5-3EA131427B24}"/>
              </a:ext>
            </a:extLst>
          </p:cNvPr>
          <p:cNvSpPr>
            <a:spLocks noGrp="1"/>
          </p:cNvSpPr>
          <p:nvPr>
            <p:ph idx="1"/>
          </p:nvPr>
        </p:nvSpPr>
        <p:spPr>
          <a:xfrm>
            <a:off x="838200" y="1825625"/>
            <a:ext cx="10515600" cy="599076"/>
          </a:xfrm>
        </p:spPr>
        <p:txBody>
          <a:bodyPr>
            <a:normAutofit/>
          </a:bodyPr>
          <a:lstStyle/>
          <a:p>
            <a:pPr>
              <a:buFont typeface="Wingdings" panose="05000000000000000000" pitchFamily="2" charset="2"/>
              <a:buChar char="Ø"/>
            </a:pPr>
            <a:r>
              <a:rPr lang="en-IN" sz="2400" dirty="0">
                <a:latin typeface="Calibri" panose="020F0502020204030204" pitchFamily="34" charset="0"/>
                <a:cs typeface="Calibri" panose="020F0502020204030204" pitchFamily="34" charset="0"/>
              </a:rPr>
              <a:t>Step 5 : Checking outliers, not removing now.</a:t>
            </a:r>
          </a:p>
        </p:txBody>
      </p:sp>
      <p:pic>
        <p:nvPicPr>
          <p:cNvPr id="4" name="Picture 3">
            <a:extLst>
              <a:ext uri="{FF2B5EF4-FFF2-40B4-BE49-F238E27FC236}">
                <a16:creationId xmlns:a16="http://schemas.microsoft.com/office/drawing/2014/main" xmlns="" id="{D42D9CFE-CE11-F0EE-7E95-A467A21D8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131" y="2351769"/>
            <a:ext cx="5913911" cy="3818876"/>
          </a:xfrm>
          <a:prstGeom prst="rect">
            <a:avLst/>
          </a:prstGeom>
        </p:spPr>
      </p:pic>
    </p:spTree>
    <p:extLst>
      <p:ext uri="{BB962C8B-B14F-4D97-AF65-F5344CB8AC3E}">
        <p14:creationId xmlns:p14="http://schemas.microsoft.com/office/powerpoint/2010/main" val="1152805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2EA4C9-7A70-B2B1-1D12-8E7EA7D79CB7}"/>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Feature Engineering</a:t>
            </a:r>
            <a:endParaRPr lang="en-US" dirty="0"/>
          </a:p>
        </p:txBody>
      </p:sp>
      <p:sp>
        <p:nvSpPr>
          <p:cNvPr id="3" name="Content Placeholder 2">
            <a:extLst>
              <a:ext uri="{FF2B5EF4-FFF2-40B4-BE49-F238E27FC236}">
                <a16:creationId xmlns:a16="http://schemas.microsoft.com/office/drawing/2014/main" xmlns="" id="{D41EDF1D-9AAB-2C60-4572-3CCC3F144086}"/>
              </a:ext>
            </a:extLst>
          </p:cNvPr>
          <p:cNvSpPr>
            <a:spLocks noGrp="1"/>
          </p:cNvSpPr>
          <p:nvPr>
            <p:ph idx="1"/>
          </p:nvPr>
        </p:nvSpPr>
        <p:spPr>
          <a:xfrm>
            <a:off x="838200" y="1825625"/>
            <a:ext cx="10515600" cy="1325563"/>
          </a:xfrm>
        </p:spPr>
        <p:txBody>
          <a:bodyPr>
            <a:normAutofit/>
          </a:bodyPr>
          <a:lstStyle/>
          <a:p>
            <a:pPr>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Outliers Handling</a:t>
            </a:r>
            <a:r>
              <a:rPr lang="en-IN" sz="2400" dirty="0"/>
              <a:t>:</a:t>
            </a:r>
            <a:r>
              <a:rPr lang="en-IN" sz="2400" dirty="0">
                <a:latin typeface="Calibri" panose="020F0502020204030204" pitchFamily="34" charset="0"/>
                <a:cs typeface="Calibri" panose="020F0502020204030204" pitchFamily="34" charset="0"/>
              </a:rPr>
              <a:t> Outliers removal is not always safe. We decided to delete these two as they are very huge and really bad ( extremely large areas for very low prices).</a:t>
            </a:r>
            <a:endParaRPr lang="en-IN" sz="2400" dirty="0"/>
          </a:p>
        </p:txBody>
      </p:sp>
      <p:pic>
        <p:nvPicPr>
          <p:cNvPr id="4" name="Picture 3">
            <a:extLst>
              <a:ext uri="{FF2B5EF4-FFF2-40B4-BE49-F238E27FC236}">
                <a16:creationId xmlns:a16="http://schemas.microsoft.com/office/drawing/2014/main" xmlns="" id="{BF96F0A1-591C-4167-2D6F-5D15D51C0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781" y="3141481"/>
            <a:ext cx="4986367" cy="3347882"/>
          </a:xfrm>
          <a:prstGeom prst="rect">
            <a:avLst/>
          </a:prstGeom>
        </p:spPr>
      </p:pic>
      <p:pic>
        <p:nvPicPr>
          <p:cNvPr id="5" name="Picture 4">
            <a:extLst>
              <a:ext uri="{FF2B5EF4-FFF2-40B4-BE49-F238E27FC236}">
                <a16:creationId xmlns:a16="http://schemas.microsoft.com/office/drawing/2014/main" xmlns="" id="{AF1E01A7-17DE-A658-8C0D-10C6A2638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8148" y="3141481"/>
            <a:ext cx="4667266" cy="3347882"/>
          </a:xfrm>
          <a:prstGeom prst="rect">
            <a:avLst/>
          </a:prstGeom>
        </p:spPr>
      </p:pic>
    </p:spTree>
    <p:extLst>
      <p:ext uri="{BB962C8B-B14F-4D97-AF65-F5344CB8AC3E}">
        <p14:creationId xmlns:p14="http://schemas.microsoft.com/office/powerpoint/2010/main" val="3103776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CEFCD6-0E62-E975-2A0C-90FC334C7639}"/>
              </a:ext>
            </a:extLst>
          </p:cNvPr>
          <p:cNvSpPr>
            <a:spLocks noGrp="1"/>
          </p:cNvSpPr>
          <p:nvPr>
            <p:ph type="title"/>
          </p:nvPr>
        </p:nvSpPr>
        <p:spPr>
          <a:xfrm>
            <a:off x="766281" y="0"/>
            <a:ext cx="10515600" cy="1325563"/>
          </a:xfrm>
        </p:spPr>
        <p:txBody>
          <a:bodyPr/>
          <a:lstStyle/>
          <a:p>
            <a:r>
              <a:rPr lang="en-IN" dirty="0">
                <a:latin typeface="Calibri" panose="020F0502020204030204" pitchFamily="34" charset="0"/>
                <a:cs typeface="Calibri" panose="020F0502020204030204" pitchFamily="34" charset="0"/>
              </a:rPr>
              <a:t>CONT..</a:t>
            </a:r>
            <a:endParaRPr lang="en-US" dirty="0"/>
          </a:p>
        </p:txBody>
      </p:sp>
      <p:sp>
        <p:nvSpPr>
          <p:cNvPr id="3" name="Content Placeholder 2">
            <a:extLst>
              <a:ext uri="{FF2B5EF4-FFF2-40B4-BE49-F238E27FC236}">
                <a16:creationId xmlns:a16="http://schemas.microsoft.com/office/drawing/2014/main" xmlns="" id="{86152513-6195-9B52-72C2-2C803590939B}"/>
              </a:ext>
            </a:extLst>
          </p:cNvPr>
          <p:cNvSpPr>
            <a:spLocks noGrp="1"/>
          </p:cNvSpPr>
          <p:nvPr>
            <p:ph idx="1"/>
          </p:nvPr>
        </p:nvSpPr>
        <p:spPr>
          <a:xfrm>
            <a:off x="766281" y="1109608"/>
            <a:ext cx="10515600" cy="5393934"/>
          </a:xfrm>
        </p:spPr>
        <p:txBody>
          <a:bodyPr>
            <a:normAutofit fontScale="62500" lnSpcReduction="20000"/>
          </a:bodyPr>
          <a:lstStyle/>
          <a:p>
            <a:pPr>
              <a:buFont typeface="Wingdings" panose="05000000000000000000" pitchFamily="2" charset="2"/>
              <a:buChar char="Ø"/>
            </a:pPr>
            <a:r>
              <a:rPr lang="en-IN" dirty="0">
                <a:latin typeface="Calibri" panose="020F0502020204030204" pitchFamily="34" charset="0"/>
                <a:cs typeface="Calibri" panose="020F0502020204030204" pitchFamily="34" charset="0"/>
              </a:rPr>
              <a:t>Filling the missing  columns values.</a:t>
            </a:r>
          </a:p>
          <a:p>
            <a:pPr>
              <a:buFont typeface="Wingdings" panose="05000000000000000000" pitchFamily="2" charset="2"/>
              <a:buChar char="Ø"/>
            </a:pPr>
            <a:r>
              <a:rPr lang="en-IN" dirty="0" err="1">
                <a:latin typeface="Calibri" panose="020F0502020204030204" pitchFamily="34" charset="0"/>
                <a:cs typeface="Calibri" panose="020F0502020204030204" pitchFamily="34" charset="0"/>
              </a:rPr>
              <a:t>PoolQC</a:t>
            </a:r>
            <a:r>
              <a:rPr lang="en-IN" dirty="0">
                <a:latin typeface="Calibri" panose="020F0502020204030204" pitchFamily="34" charset="0"/>
                <a:cs typeface="Calibri" panose="020F0502020204030204" pitchFamily="34" charset="0"/>
              </a:rPr>
              <a:t> : data description says NA means "No Pool". That make sense, given the huge ratio of missing value (+99%) and majority of houses have no Pool at all in general.</a:t>
            </a: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MiscFeature</a:t>
            </a:r>
            <a:r>
              <a:rPr lang="en-IN" dirty="0">
                <a:latin typeface="Calibri" panose="020F0502020204030204" pitchFamily="34" charset="0"/>
                <a:cs typeface="Calibri" panose="020F0502020204030204" pitchFamily="34" charset="0"/>
              </a:rPr>
              <a:t> : data description says NA means "no </a:t>
            </a:r>
            <a:r>
              <a:rPr lang="en-IN" dirty="0" err="1">
                <a:latin typeface="Calibri" panose="020F0502020204030204" pitchFamily="34" charset="0"/>
                <a:cs typeface="Calibri" panose="020F0502020204030204" pitchFamily="34" charset="0"/>
              </a:rPr>
              <a:t>misc</a:t>
            </a:r>
            <a:r>
              <a:rPr lang="en-IN" dirty="0">
                <a:latin typeface="Calibri" panose="020F0502020204030204" pitchFamily="34" charset="0"/>
                <a:cs typeface="Calibri" panose="020F0502020204030204" pitchFamily="34" charset="0"/>
              </a:rPr>
              <a:t> feature"</a:t>
            </a: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 Alley : data description says NA means "no alley access"</a:t>
            </a: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 Fence : data description says NA means "no fence"</a:t>
            </a: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FireplaceQu</a:t>
            </a:r>
            <a:r>
              <a:rPr lang="en-IN" dirty="0">
                <a:latin typeface="Calibri" panose="020F0502020204030204" pitchFamily="34" charset="0"/>
                <a:cs typeface="Calibri" panose="020F0502020204030204" pitchFamily="34" charset="0"/>
              </a:rPr>
              <a:t> : data description says NA means "no fireplace"</a:t>
            </a: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GarageType</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GarageFinish</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GarageQual</a:t>
            </a:r>
            <a:r>
              <a:rPr lang="en-IN" dirty="0">
                <a:latin typeface="Calibri" panose="020F0502020204030204" pitchFamily="34" charset="0"/>
                <a:cs typeface="Calibri" panose="020F0502020204030204" pitchFamily="34" charset="0"/>
              </a:rPr>
              <a:t> and </a:t>
            </a:r>
            <a:r>
              <a:rPr lang="en-IN" dirty="0" err="1">
                <a:latin typeface="Calibri" panose="020F0502020204030204" pitchFamily="34" charset="0"/>
                <a:cs typeface="Calibri" panose="020F0502020204030204" pitchFamily="34" charset="0"/>
              </a:rPr>
              <a:t>GarageCond</a:t>
            </a:r>
            <a:r>
              <a:rPr lang="en-IN" dirty="0">
                <a:latin typeface="Calibri" panose="020F0502020204030204" pitchFamily="34" charset="0"/>
                <a:cs typeface="Calibri" panose="020F0502020204030204" pitchFamily="34" charset="0"/>
              </a:rPr>
              <a:t> : Replacing missing data with None/Missing value</a:t>
            </a: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GarageYrBlt</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GarageArea</a:t>
            </a:r>
            <a:r>
              <a:rPr lang="en-IN" dirty="0">
                <a:latin typeface="Calibri" panose="020F0502020204030204" pitchFamily="34" charset="0"/>
                <a:cs typeface="Calibri" panose="020F0502020204030204" pitchFamily="34" charset="0"/>
              </a:rPr>
              <a:t> and </a:t>
            </a:r>
            <a:r>
              <a:rPr lang="en-IN" dirty="0" err="1">
                <a:latin typeface="Calibri" panose="020F0502020204030204" pitchFamily="34" charset="0"/>
                <a:cs typeface="Calibri" panose="020F0502020204030204" pitchFamily="34" charset="0"/>
              </a:rPr>
              <a:t>GarageCars</a:t>
            </a:r>
            <a:r>
              <a:rPr lang="en-IN" dirty="0">
                <a:latin typeface="Calibri" panose="020F0502020204030204" pitchFamily="34" charset="0"/>
                <a:cs typeface="Calibri" panose="020F0502020204030204" pitchFamily="34" charset="0"/>
              </a:rPr>
              <a:t> : Replacing missing data with 0 (Since No garage = no cars in such garage.)</a:t>
            </a: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 BsmtFinSF1, BsmtFinSF2, </a:t>
            </a:r>
            <a:r>
              <a:rPr lang="en-IN" dirty="0" err="1">
                <a:latin typeface="Calibri" panose="020F0502020204030204" pitchFamily="34" charset="0"/>
                <a:cs typeface="Calibri" panose="020F0502020204030204" pitchFamily="34" charset="0"/>
              </a:rPr>
              <a:t>BsmtUnfSF</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TotalBsmtSF</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BsmtFullBath</a:t>
            </a:r>
            <a:r>
              <a:rPr lang="en-IN" dirty="0">
                <a:latin typeface="Calibri" panose="020F0502020204030204" pitchFamily="34" charset="0"/>
                <a:cs typeface="Calibri" panose="020F0502020204030204" pitchFamily="34" charset="0"/>
              </a:rPr>
              <a:t> and </a:t>
            </a:r>
            <a:r>
              <a:rPr lang="en-IN" dirty="0" err="1">
                <a:latin typeface="Calibri" panose="020F0502020204030204" pitchFamily="34" charset="0"/>
                <a:cs typeface="Calibri" panose="020F0502020204030204" pitchFamily="34" charset="0"/>
              </a:rPr>
              <a:t>BsmtHalfBath</a:t>
            </a:r>
            <a:r>
              <a:rPr lang="en-IN" dirty="0">
                <a:latin typeface="Calibri" panose="020F0502020204030204" pitchFamily="34" charset="0"/>
                <a:cs typeface="Calibri" panose="020F0502020204030204" pitchFamily="34" charset="0"/>
              </a:rPr>
              <a:t> : missing values are likely zero for having no basement</a:t>
            </a: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BsmtQual</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BsmtCond</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BsmtExposure</a:t>
            </a:r>
            <a:r>
              <a:rPr lang="en-IN" dirty="0">
                <a:latin typeface="Calibri" panose="020F0502020204030204" pitchFamily="34" charset="0"/>
                <a:cs typeface="Calibri" panose="020F0502020204030204" pitchFamily="34" charset="0"/>
              </a:rPr>
              <a:t>, BsmtFinType1 and BsmtFinType2 : For all these categorical basement-related features, </a:t>
            </a:r>
            <a:r>
              <a:rPr lang="en-IN" dirty="0" err="1">
                <a:latin typeface="Calibri" panose="020F0502020204030204" pitchFamily="34" charset="0"/>
                <a:cs typeface="Calibri" panose="020F0502020204030204" pitchFamily="34" charset="0"/>
              </a:rPr>
              <a:t>NaN</a:t>
            </a:r>
            <a:r>
              <a:rPr lang="en-IN" dirty="0">
                <a:latin typeface="Calibri" panose="020F0502020204030204" pitchFamily="34" charset="0"/>
                <a:cs typeface="Calibri" panose="020F0502020204030204" pitchFamily="34" charset="0"/>
              </a:rPr>
              <a:t> means that there is no basement.</a:t>
            </a: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MasVnrArea</a:t>
            </a:r>
            <a:r>
              <a:rPr lang="en-IN" dirty="0">
                <a:latin typeface="Calibri" panose="020F0502020204030204" pitchFamily="34" charset="0"/>
                <a:cs typeface="Calibri" panose="020F0502020204030204" pitchFamily="34" charset="0"/>
              </a:rPr>
              <a:t> and </a:t>
            </a:r>
            <a:r>
              <a:rPr lang="en-IN" dirty="0" err="1">
                <a:latin typeface="Calibri" panose="020F0502020204030204" pitchFamily="34" charset="0"/>
                <a:cs typeface="Calibri" panose="020F0502020204030204" pitchFamily="34" charset="0"/>
              </a:rPr>
              <a:t>MasVnrType</a:t>
            </a:r>
            <a:r>
              <a:rPr lang="en-IN" dirty="0">
                <a:latin typeface="Calibri" panose="020F0502020204030204" pitchFamily="34" charset="0"/>
                <a:cs typeface="Calibri" panose="020F0502020204030204" pitchFamily="34" charset="0"/>
              </a:rPr>
              <a:t> : NA most likely means no masonry veneer for these houses. We can fill 0 for the area and None for the type.</a:t>
            </a: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MSZoning</a:t>
            </a:r>
            <a:r>
              <a:rPr lang="en-IN" dirty="0">
                <a:latin typeface="Calibri" panose="020F0502020204030204" pitchFamily="34" charset="0"/>
                <a:cs typeface="Calibri" panose="020F0502020204030204" pitchFamily="34" charset="0"/>
              </a:rPr>
              <a:t> (The general zoning classification) : 'RL' is by far the most common value. So we can fill in missing values with 'RL</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9952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DCD14F-5D43-2A02-A0D4-1F31CF25FA5C}"/>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Cont..</a:t>
            </a:r>
            <a:endParaRPr lang="en-US" dirty="0"/>
          </a:p>
        </p:txBody>
      </p:sp>
      <p:sp>
        <p:nvSpPr>
          <p:cNvPr id="3" name="Content Placeholder 2">
            <a:extLst>
              <a:ext uri="{FF2B5EF4-FFF2-40B4-BE49-F238E27FC236}">
                <a16:creationId xmlns:a16="http://schemas.microsoft.com/office/drawing/2014/main" xmlns="" id="{C3385169-6E49-824D-1E2C-EF1F1F1F8474}"/>
              </a:ext>
            </a:extLst>
          </p:cNvPr>
          <p:cNvSpPr>
            <a:spLocks noGrp="1"/>
          </p:cNvSpPr>
          <p:nvPr>
            <p:ph idx="1"/>
          </p:nvPr>
        </p:nvSpPr>
        <p:spPr>
          <a:xfrm>
            <a:off x="838200" y="1825625"/>
            <a:ext cx="10515600" cy="640173"/>
          </a:xfrm>
        </p:spPr>
        <p:txBody>
          <a:bodyPr/>
          <a:lstStyle/>
          <a:p>
            <a:pPr>
              <a:buFont typeface="Wingdings" panose="05000000000000000000" pitchFamily="2" charset="2"/>
              <a:buChar char="Ø"/>
            </a:pPr>
            <a:r>
              <a:rPr lang="en-IN" dirty="0"/>
              <a:t>Filling the missing values of columns with the “None”.</a:t>
            </a:r>
          </a:p>
        </p:txBody>
      </p:sp>
      <p:pic>
        <p:nvPicPr>
          <p:cNvPr id="4" name="Picture 3">
            <a:extLst>
              <a:ext uri="{FF2B5EF4-FFF2-40B4-BE49-F238E27FC236}">
                <a16:creationId xmlns:a16="http://schemas.microsoft.com/office/drawing/2014/main" xmlns="" id="{C21A0551-55FE-125F-1805-6E34B0E57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672" y="2352525"/>
            <a:ext cx="6858957" cy="1076475"/>
          </a:xfrm>
          <a:prstGeom prst="rect">
            <a:avLst/>
          </a:prstGeom>
        </p:spPr>
      </p:pic>
    </p:spTree>
    <p:extLst>
      <p:ext uri="{BB962C8B-B14F-4D97-AF65-F5344CB8AC3E}">
        <p14:creationId xmlns:p14="http://schemas.microsoft.com/office/powerpoint/2010/main" val="689370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75CE03-D8D4-742E-89F9-5D8A512B64D8}"/>
              </a:ext>
            </a:extLst>
          </p:cNvPr>
          <p:cNvSpPr>
            <a:spLocks noGrp="1"/>
          </p:cNvSpPr>
          <p:nvPr>
            <p:ph type="title"/>
          </p:nvPr>
        </p:nvSpPr>
        <p:spPr/>
        <p:txBody>
          <a:bodyPr/>
          <a:lstStyle/>
          <a:p>
            <a:r>
              <a:rPr lang="en-IN" dirty="0"/>
              <a:t>FE </a:t>
            </a:r>
            <a:r>
              <a:rPr lang="en-IN" dirty="0" err="1"/>
              <a:t>contt</a:t>
            </a:r>
            <a:r>
              <a:rPr lang="en-IN" dirty="0"/>
              <a:t>..</a:t>
            </a:r>
            <a:endParaRPr lang="en-US" dirty="0"/>
          </a:p>
        </p:txBody>
      </p:sp>
      <p:sp>
        <p:nvSpPr>
          <p:cNvPr id="3" name="Content Placeholder 2">
            <a:extLst>
              <a:ext uri="{FF2B5EF4-FFF2-40B4-BE49-F238E27FC236}">
                <a16:creationId xmlns:a16="http://schemas.microsoft.com/office/drawing/2014/main" xmlns="" id="{8526767D-8CEF-00B7-6CC1-61D0BFA66832}"/>
              </a:ext>
            </a:extLst>
          </p:cNvPr>
          <p:cNvSpPr>
            <a:spLocks noGrp="1"/>
          </p:cNvSpPr>
          <p:nvPr>
            <p:ph idx="1"/>
          </p:nvPr>
        </p:nvSpPr>
        <p:spPr/>
        <p:txBody>
          <a:bodyPr/>
          <a:lstStyle/>
          <a:p>
            <a:pPr>
              <a:buFont typeface="Wingdings" panose="05000000000000000000" pitchFamily="2" charset="2"/>
              <a:buChar char="Ø"/>
            </a:pPr>
            <a:r>
              <a:rPr lang="en-IN" dirty="0">
                <a:latin typeface="Calibri" panose="020F0502020204030204" pitchFamily="34" charset="0"/>
                <a:cs typeface="Calibri" panose="020F0502020204030204" pitchFamily="34" charset="0"/>
              </a:rPr>
              <a:t>Checking the </a:t>
            </a:r>
            <a:r>
              <a:rPr lang="en-IN" dirty="0" err="1">
                <a:latin typeface="Calibri" panose="020F0502020204030204" pitchFamily="34" charset="0"/>
                <a:cs typeface="Calibri" panose="020F0502020204030204" pitchFamily="34" charset="0"/>
              </a:rPr>
              <a:t>SalePrice</a:t>
            </a:r>
            <a:r>
              <a:rPr lang="en-IN" dirty="0">
                <a:latin typeface="Calibri" panose="020F0502020204030204" pitchFamily="34" charset="0"/>
                <a:cs typeface="Calibri" panose="020F0502020204030204" pitchFamily="34" charset="0"/>
              </a:rPr>
              <a:t> column which is the target column:</a:t>
            </a:r>
          </a:p>
          <a:p>
            <a:pPr lvl="1"/>
            <a:r>
              <a:rPr lang="en-IN" dirty="0">
                <a:latin typeface="Calibri" panose="020F0502020204030204" pitchFamily="34" charset="0"/>
                <a:cs typeface="Calibri" panose="020F0502020204030204" pitchFamily="34" charset="0"/>
              </a:rPr>
              <a:t>Shows that the data is not normally distributed.</a:t>
            </a:r>
          </a:p>
          <a:p>
            <a:pPr lvl="1"/>
            <a:r>
              <a:rPr lang="en-IN" dirty="0">
                <a:latin typeface="Calibri" panose="020F0502020204030204" pitchFamily="34" charset="0"/>
                <a:cs typeface="Calibri" panose="020F0502020204030204" pitchFamily="34" charset="0"/>
              </a:rPr>
              <a:t>Performing the log transformation</a:t>
            </a:r>
          </a:p>
          <a:p>
            <a:pPr lvl="1"/>
            <a:r>
              <a:rPr lang="en-IN" dirty="0">
                <a:latin typeface="Calibri" panose="020F0502020204030204" pitchFamily="34" charset="0"/>
                <a:cs typeface="Calibri" panose="020F0502020204030204" pitchFamily="34" charset="0"/>
              </a:rPr>
              <a:t>Storing the value in actual column.</a:t>
            </a:r>
          </a:p>
          <a:p>
            <a:pPr lvl="1"/>
            <a:r>
              <a:rPr lang="en-IN" dirty="0">
                <a:latin typeface="Calibri" panose="020F0502020204030204" pitchFamily="34" charset="0"/>
                <a:cs typeface="Calibri" panose="020F0502020204030204" pitchFamily="34" charset="0"/>
              </a:rPr>
              <a:t>Checking the correlated column </a:t>
            </a:r>
            <a:r>
              <a:rPr lang="en-IN" dirty="0" err="1">
                <a:latin typeface="Calibri" panose="020F0502020204030204" pitchFamily="34" charset="0"/>
                <a:cs typeface="Calibri" panose="020F0502020204030204" pitchFamily="34" charset="0"/>
              </a:rPr>
              <a:t>GrLivArea</a:t>
            </a:r>
            <a:r>
              <a:rPr lang="en-IN" dirty="0">
                <a:latin typeface="Calibri" panose="020F0502020204030204" pitchFamily="34" charset="0"/>
                <a:cs typeface="Calibri" panose="020F0502020204030204" pitchFamily="34" charset="0"/>
              </a:rPr>
              <a:t> and check the distribution</a:t>
            </a:r>
          </a:p>
          <a:p>
            <a:pPr lvl="1"/>
            <a:r>
              <a:rPr lang="en-IN" dirty="0">
                <a:latin typeface="Calibri" panose="020F0502020204030204" pitchFamily="34" charset="0"/>
                <a:cs typeface="Calibri" panose="020F0502020204030204" pitchFamily="34" charset="0"/>
              </a:rPr>
              <a:t>The data is not normally distributed, it is rightly skewed</a:t>
            </a:r>
          </a:p>
          <a:p>
            <a:pPr lvl="1"/>
            <a:r>
              <a:rPr lang="en-IN" dirty="0">
                <a:latin typeface="Calibri" panose="020F0502020204030204" pitchFamily="34" charset="0"/>
                <a:cs typeface="Calibri" panose="020F0502020204030204" pitchFamily="34" charset="0"/>
              </a:rPr>
              <a:t>Performing the Boxcox1p and </a:t>
            </a:r>
            <a:r>
              <a:rPr lang="en-IN" dirty="0" err="1">
                <a:latin typeface="Calibri" panose="020F0502020204030204" pitchFamily="34" charset="0"/>
                <a:cs typeface="Calibri" panose="020F0502020204030204" pitchFamily="34" charset="0"/>
              </a:rPr>
              <a:t>Boxcox_normmax</a:t>
            </a:r>
            <a:r>
              <a:rPr lang="en-IN" dirty="0">
                <a:latin typeface="Calibri" panose="020F0502020204030204" pitchFamily="34" charset="0"/>
                <a:cs typeface="Calibri" panose="020F0502020204030204" pitchFamily="34" charset="0"/>
              </a:rPr>
              <a:t> method.</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740062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3EEAE1-E685-0FB7-533C-D220F4CFDB27}"/>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FE cont..</a:t>
            </a:r>
            <a:endParaRPr lang="en-US" dirty="0"/>
          </a:p>
        </p:txBody>
      </p:sp>
      <p:sp>
        <p:nvSpPr>
          <p:cNvPr id="3" name="Content Placeholder 2">
            <a:extLst>
              <a:ext uri="{FF2B5EF4-FFF2-40B4-BE49-F238E27FC236}">
                <a16:creationId xmlns:a16="http://schemas.microsoft.com/office/drawing/2014/main" xmlns="" id="{589940C9-C8F5-2630-0F76-0F4F498187CA}"/>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en-IN" dirty="0"/>
              <a:t>Representation of last steps.</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First fig. is before the log transformation in sales price.</a:t>
            </a: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Second fig. is after the log transformation in Sales price.</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xmlns="" id="{C39609A3-0000-D9AB-69B8-F8058793E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772" y="2258159"/>
            <a:ext cx="4008855" cy="3022758"/>
          </a:xfrm>
          <a:prstGeom prst="rect">
            <a:avLst/>
          </a:prstGeom>
        </p:spPr>
      </p:pic>
      <p:pic>
        <p:nvPicPr>
          <p:cNvPr id="5" name="Picture 4">
            <a:extLst>
              <a:ext uri="{FF2B5EF4-FFF2-40B4-BE49-F238E27FC236}">
                <a16:creationId xmlns:a16="http://schemas.microsoft.com/office/drawing/2014/main" xmlns="" id="{019073DC-A49F-98EB-DD42-F8C1AEE0F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481" y="2258158"/>
            <a:ext cx="4644158" cy="3022759"/>
          </a:xfrm>
          <a:prstGeom prst="rect">
            <a:avLst/>
          </a:prstGeom>
        </p:spPr>
      </p:pic>
    </p:spTree>
    <p:extLst>
      <p:ext uri="{BB962C8B-B14F-4D97-AF65-F5344CB8AC3E}">
        <p14:creationId xmlns:p14="http://schemas.microsoft.com/office/powerpoint/2010/main" val="384340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6C0AE5-E026-3917-2C22-D8FADA982A7C}"/>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Housing price prediction problem statement</a:t>
            </a:r>
            <a:endParaRPr lang="en-US" dirty="0"/>
          </a:p>
        </p:txBody>
      </p:sp>
      <p:sp>
        <p:nvSpPr>
          <p:cNvPr id="3" name="Content Placeholder 2">
            <a:extLst>
              <a:ext uri="{FF2B5EF4-FFF2-40B4-BE49-F238E27FC236}">
                <a16:creationId xmlns:a16="http://schemas.microsoft.com/office/drawing/2014/main" xmlns="" id="{2DA9F1B6-9FCC-CFBD-96FA-0ABC8390104D}"/>
              </a:ext>
            </a:extLst>
          </p:cNvPr>
          <p:cNvSpPr>
            <a:spLocks noGrp="1"/>
          </p:cNvSpPr>
          <p:nvPr>
            <p:ph idx="1"/>
          </p:nvPr>
        </p:nvSpPr>
        <p:spPr/>
        <p:txBody>
          <a:bodyPr>
            <a:normAutofit/>
          </a:bodyPr>
          <a:lstStyle/>
          <a:p>
            <a:pPr>
              <a:buFont typeface="Wingdings" panose="05000000000000000000" pitchFamily="2" charset="2"/>
              <a:buChar char="Ø"/>
            </a:pPr>
            <a:endParaRPr lang="en-US" sz="2400" dirty="0"/>
          </a:p>
          <a:p>
            <a:pPr>
              <a:buFont typeface="Wingdings" panose="05000000000000000000" pitchFamily="2" charset="2"/>
              <a:buChar char="Ø"/>
            </a:pPr>
            <a:r>
              <a:rPr lang="en-IN" sz="2400" dirty="0">
                <a:latin typeface="Calibri" panose="020F0502020204030204" pitchFamily="34" charset="0"/>
                <a:cs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a:t>
            </a:r>
          </a:p>
          <a:p>
            <a:pPr>
              <a:buFont typeface="Wingdings" panose="05000000000000000000" pitchFamily="2" charset="2"/>
              <a:buChar char="Ø"/>
            </a:pPr>
            <a:r>
              <a:rPr lang="en-IN" sz="2400" dirty="0">
                <a:latin typeface="Calibri" panose="020F0502020204030204" pitchFamily="34" charset="0"/>
                <a:cs typeface="Calibri" panose="020F050202020403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a:p>
            <a:pPr>
              <a:buFont typeface="Wingdings" panose="05000000000000000000" pitchFamily="2" charset="2"/>
              <a:buChar char="Ø"/>
            </a:pPr>
            <a:r>
              <a:rPr lang="en-IN" sz="2400" dirty="0">
                <a:latin typeface="Calibri" panose="020F0502020204030204" pitchFamily="34" charset="0"/>
                <a:cs typeface="Calibri" panose="020F0502020204030204" pitchFamily="34" charset="0"/>
              </a:rPr>
              <a:t>Which variables are important to predict the price of variable? </a:t>
            </a:r>
          </a:p>
          <a:p>
            <a:pPr>
              <a:buFont typeface="Wingdings" panose="05000000000000000000" pitchFamily="2" charset="2"/>
              <a:buChar char="Ø"/>
            </a:pPr>
            <a:r>
              <a:rPr lang="en-IN" sz="2400" dirty="0">
                <a:latin typeface="Calibri" panose="020F0502020204030204" pitchFamily="34" charset="0"/>
                <a:cs typeface="Calibri" panose="020F0502020204030204" pitchFamily="34" charset="0"/>
              </a:rPr>
              <a:t>How do these variables describe the price of the house? </a:t>
            </a:r>
          </a:p>
        </p:txBody>
      </p:sp>
    </p:spTree>
    <p:extLst>
      <p:ext uri="{BB962C8B-B14F-4D97-AF65-F5344CB8AC3E}">
        <p14:creationId xmlns:p14="http://schemas.microsoft.com/office/powerpoint/2010/main" val="3575285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DCA015-5D0A-9852-A6BF-E5B67183CF19}"/>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FE </a:t>
            </a:r>
            <a:r>
              <a:rPr lang="en-IN" dirty="0" err="1">
                <a:latin typeface="Calibri" panose="020F0502020204030204" pitchFamily="34" charset="0"/>
                <a:cs typeface="Calibri" panose="020F0502020204030204" pitchFamily="34" charset="0"/>
              </a:rPr>
              <a:t>contt</a:t>
            </a:r>
            <a:r>
              <a:rPr lang="en-IN" dirty="0">
                <a:latin typeface="Calibri" panose="020F0502020204030204" pitchFamily="34" charset="0"/>
                <a:cs typeface="Calibri" panose="020F0502020204030204" pitchFamily="34" charset="0"/>
              </a:rPr>
              <a:t>.</a:t>
            </a:r>
            <a:endParaRPr lang="en-US" dirty="0"/>
          </a:p>
        </p:txBody>
      </p:sp>
      <p:sp>
        <p:nvSpPr>
          <p:cNvPr id="3" name="Content Placeholder 2">
            <a:extLst>
              <a:ext uri="{FF2B5EF4-FFF2-40B4-BE49-F238E27FC236}">
                <a16:creationId xmlns:a16="http://schemas.microsoft.com/office/drawing/2014/main" xmlns="" id="{439DE445-1BA5-0A83-3C16-BD3E773BAEBD}"/>
              </a:ext>
            </a:extLst>
          </p:cNvPr>
          <p:cNvSpPr>
            <a:spLocks noGrp="1"/>
          </p:cNvSpPr>
          <p:nvPr>
            <p:ph idx="1"/>
          </p:nvPr>
        </p:nvSpPr>
        <p:spPr/>
        <p:txBody>
          <a:bodyPr>
            <a:normAutofit lnSpcReduction="10000"/>
          </a:bodyPr>
          <a:lstStyle/>
          <a:p>
            <a:pPr>
              <a:buFont typeface="Wingdings" panose="05000000000000000000" pitchFamily="2" charset="2"/>
              <a:buChar char="Ø"/>
            </a:pPr>
            <a:r>
              <a:rPr lang="en-IN" dirty="0">
                <a:latin typeface="Calibri" panose="020F0502020204030204" pitchFamily="34" charset="0"/>
                <a:cs typeface="Calibri" panose="020F0502020204030204" pitchFamily="34" charset="0"/>
              </a:rPr>
              <a:t>Converting the categorical columns into numerical with the help of the </a:t>
            </a:r>
            <a:r>
              <a:rPr lang="en-IN" dirty="0" err="1">
                <a:latin typeface="Calibri" panose="020F0502020204030204" pitchFamily="34" charset="0"/>
                <a:cs typeface="Calibri" panose="020F0502020204030204" pitchFamily="34" charset="0"/>
              </a:rPr>
              <a:t>preprocessing</a:t>
            </a:r>
            <a:r>
              <a:rPr lang="en-IN" dirty="0">
                <a:latin typeface="Calibri" panose="020F0502020204030204" pitchFamily="34" charset="0"/>
                <a:cs typeface="Calibri" panose="020F0502020204030204" pitchFamily="34" charset="0"/>
              </a:rPr>
              <a:t> technique i.e. </a:t>
            </a:r>
            <a:r>
              <a:rPr lang="en-IN" dirty="0" err="1">
                <a:latin typeface="Calibri" panose="020F0502020204030204" pitchFamily="34" charset="0"/>
                <a:cs typeface="Calibri" panose="020F0502020204030204" pitchFamily="34" charset="0"/>
              </a:rPr>
              <a:t>OneHotencoder</a:t>
            </a:r>
            <a:r>
              <a:rPr lang="en-IN"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IN" dirty="0" err="1">
                <a:latin typeface="Calibri" panose="020F0502020204030204" pitchFamily="34" charset="0"/>
                <a:cs typeface="Calibri" panose="020F0502020204030204" pitchFamily="34" charset="0"/>
              </a:rPr>
              <a:t>Concating</a:t>
            </a:r>
            <a:r>
              <a:rPr lang="en-IN" dirty="0">
                <a:latin typeface="Calibri" panose="020F0502020204030204" pitchFamily="34" charset="0"/>
                <a:cs typeface="Calibri" panose="020F0502020204030204" pitchFamily="34" charset="0"/>
              </a:rPr>
              <a:t> the train and test data but dropping the target column and storing into a variable.</a:t>
            </a: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Removing the skewness from the </a:t>
            </a:r>
            <a:r>
              <a:rPr lang="en-IN" dirty="0" err="1">
                <a:latin typeface="Calibri" panose="020F0502020204030204" pitchFamily="34" charset="0"/>
                <a:cs typeface="Calibri" panose="020F0502020204030204" pitchFamily="34" charset="0"/>
              </a:rPr>
              <a:t>dataframe</a:t>
            </a:r>
            <a:r>
              <a:rPr lang="en-IN" dirty="0">
                <a:latin typeface="Calibri" panose="020F0502020204030204" pitchFamily="34" charset="0"/>
                <a:cs typeface="Calibri" panose="020F0502020204030204" pitchFamily="34" charset="0"/>
              </a:rPr>
              <a:t>, by using boxcox1p and </a:t>
            </a:r>
            <a:r>
              <a:rPr lang="en-IN" dirty="0" err="1">
                <a:latin typeface="Calibri" panose="020F0502020204030204" pitchFamily="34" charset="0"/>
                <a:cs typeface="Calibri" panose="020F0502020204030204" pitchFamily="34" charset="0"/>
              </a:rPr>
              <a:t>boxcox_normmax</a:t>
            </a:r>
            <a:r>
              <a:rPr lang="en-IN" dirty="0">
                <a:latin typeface="Calibri" panose="020F0502020204030204" pitchFamily="34" charset="0"/>
                <a:cs typeface="Calibri" panose="020F0502020204030204" pitchFamily="34" charset="0"/>
              </a:rPr>
              <a:t> methods.</a:t>
            </a: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Splitting the dataset into x and y  for the model training and predicting.</a:t>
            </a: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Where x variable contain all the dependent columns except target column. While y contains only Target column i.e. Sale Price.</a:t>
            </a:r>
          </a:p>
        </p:txBody>
      </p:sp>
    </p:spTree>
    <p:extLst>
      <p:ext uri="{BB962C8B-B14F-4D97-AF65-F5344CB8AC3E}">
        <p14:creationId xmlns:p14="http://schemas.microsoft.com/office/powerpoint/2010/main" val="3500194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37BCE1-21E3-2E30-E0E4-C0E6FC3FD609}"/>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MODEL SELECTION</a:t>
            </a:r>
            <a:endParaRPr lang="en-US" dirty="0"/>
          </a:p>
        </p:txBody>
      </p:sp>
      <p:sp>
        <p:nvSpPr>
          <p:cNvPr id="3" name="Content Placeholder 2">
            <a:extLst>
              <a:ext uri="{FF2B5EF4-FFF2-40B4-BE49-F238E27FC236}">
                <a16:creationId xmlns:a16="http://schemas.microsoft.com/office/drawing/2014/main" xmlns="" id="{7C6FD568-C7A9-BCE0-16E7-D5EBB616ACBA}"/>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Step 1</a:t>
            </a:r>
            <a:r>
              <a:rPr lang="en-IN" sz="2400" dirty="0"/>
              <a:t>: </a:t>
            </a:r>
            <a:r>
              <a:rPr lang="en-IN" sz="2400" dirty="0">
                <a:latin typeface="Calibri" panose="020F0502020204030204" pitchFamily="34" charset="0"/>
                <a:cs typeface="Calibri" panose="020F0502020204030204" pitchFamily="34" charset="0"/>
              </a:rPr>
              <a:t>Splitting the dataset into Training and Testing for the model prediction.</a:t>
            </a:r>
          </a:p>
          <a:p>
            <a:pPr>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Step 2</a:t>
            </a:r>
            <a:r>
              <a:rPr lang="en-IN" sz="2400" dirty="0">
                <a:latin typeface="Calibri" panose="020F0502020204030204" pitchFamily="34" charset="0"/>
                <a:cs typeface="Calibri" panose="020F0502020204030204" pitchFamily="34" charset="0"/>
              </a:rPr>
              <a:t>:  Using Machine learning Algorithm:</a:t>
            </a:r>
          </a:p>
          <a:p>
            <a:pPr lvl="1"/>
            <a:r>
              <a:rPr lang="en-IN" dirty="0">
                <a:latin typeface="Calibri" panose="020F0502020204030204" pitchFamily="34" charset="0"/>
                <a:cs typeface="Calibri" panose="020F0502020204030204" pitchFamily="34" charset="0"/>
              </a:rPr>
              <a:t>1.  Linear Regression</a:t>
            </a:r>
          </a:p>
          <a:p>
            <a:pPr lvl="1"/>
            <a:r>
              <a:rPr lang="en-IN" dirty="0">
                <a:latin typeface="Calibri" panose="020F0502020204030204" pitchFamily="34" charset="0"/>
                <a:cs typeface="Calibri" panose="020F0502020204030204" pitchFamily="34" charset="0"/>
              </a:rPr>
              <a:t>2.  Lasso</a:t>
            </a:r>
          </a:p>
          <a:p>
            <a:pPr lvl="1"/>
            <a:r>
              <a:rPr lang="en-IN" dirty="0">
                <a:latin typeface="Calibri" panose="020F0502020204030204" pitchFamily="34" charset="0"/>
                <a:cs typeface="Calibri" panose="020F0502020204030204" pitchFamily="34" charset="0"/>
              </a:rPr>
              <a:t>3.  Ridge </a:t>
            </a:r>
          </a:p>
          <a:p>
            <a:pPr lvl="1"/>
            <a:r>
              <a:rPr lang="en-IN" dirty="0">
                <a:latin typeface="Calibri" panose="020F0502020204030204" pitchFamily="34" charset="0"/>
                <a:cs typeface="Calibri" panose="020F0502020204030204" pitchFamily="34" charset="0"/>
              </a:rPr>
              <a:t>4.  Decision Tree Regressor</a:t>
            </a:r>
          </a:p>
          <a:p>
            <a:pPr lvl="1"/>
            <a:r>
              <a:rPr lang="en-IN" dirty="0">
                <a:latin typeface="Calibri" panose="020F0502020204030204" pitchFamily="34" charset="0"/>
                <a:cs typeface="Calibri" panose="020F0502020204030204" pitchFamily="34" charset="0"/>
              </a:rPr>
              <a:t>5.  Random Forest Regressor</a:t>
            </a:r>
            <a:endParaRPr lang="en-US" dirty="0"/>
          </a:p>
          <a:p>
            <a:endParaRPr lang="en-US" sz="2400" dirty="0"/>
          </a:p>
        </p:txBody>
      </p:sp>
    </p:spTree>
    <p:extLst>
      <p:ext uri="{BB962C8B-B14F-4D97-AF65-F5344CB8AC3E}">
        <p14:creationId xmlns:p14="http://schemas.microsoft.com/office/powerpoint/2010/main" val="3359012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8D61F-DAB3-4CA3-4F33-A9C89E24B8DA}"/>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Model Evaluation Metrics</a:t>
            </a:r>
            <a:endParaRPr lang="en-US" dirty="0"/>
          </a:p>
        </p:txBody>
      </p:sp>
      <p:sp>
        <p:nvSpPr>
          <p:cNvPr id="3" name="Content Placeholder 2">
            <a:extLst>
              <a:ext uri="{FF2B5EF4-FFF2-40B4-BE49-F238E27FC236}">
                <a16:creationId xmlns:a16="http://schemas.microsoft.com/office/drawing/2014/main" xmlns="" id="{34348346-7DBC-BFE0-4095-2CCB70EEEB74}"/>
              </a:ext>
            </a:extLst>
          </p:cNvPr>
          <p:cNvSpPr>
            <a:spLocks noGrp="1"/>
          </p:cNvSpPr>
          <p:nvPr>
            <p:ph idx="1"/>
          </p:nvPr>
        </p:nvSpPr>
        <p:spPr/>
        <p:txBody>
          <a:bodyPr>
            <a:noAutofit/>
          </a:bodyPr>
          <a:lstStyle/>
          <a:p>
            <a:pPr lvl="0">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Mean absolute error : (MAE) </a:t>
            </a:r>
            <a:r>
              <a:rPr lang="en-IN" sz="2400" dirty="0">
                <a:latin typeface="Calibri" panose="020F0502020204030204" pitchFamily="34" charset="0"/>
                <a:cs typeface="Calibri" panose="020F0502020204030204" pitchFamily="34" charset="0"/>
              </a:rPr>
              <a:t>represents the difference between the original and predicted values extracted by averaged the absolute difference over the data set.</a:t>
            </a:r>
            <a:r>
              <a:rPr lang="en-IN" sz="2400" b="1"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lvl="0">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Mean squared error</a:t>
            </a:r>
            <a:r>
              <a:rPr lang="en-IN" sz="2400" dirty="0">
                <a:latin typeface="Calibri" panose="020F0502020204030204" pitchFamily="34" charset="0"/>
                <a:cs typeface="Calibri" panose="020F0502020204030204" pitchFamily="34" charset="0"/>
              </a:rPr>
              <a:t>: (</a:t>
            </a:r>
            <a:r>
              <a:rPr lang="en-IN" sz="2400" b="1" dirty="0">
                <a:latin typeface="Calibri" panose="020F0502020204030204" pitchFamily="34" charset="0"/>
                <a:cs typeface="Calibri" panose="020F0502020204030204" pitchFamily="34" charset="0"/>
              </a:rPr>
              <a:t>MSE</a:t>
            </a:r>
            <a:r>
              <a:rPr lang="en-IN" sz="2400" dirty="0">
                <a:latin typeface="Calibri" panose="020F0502020204030204" pitchFamily="34" charset="0"/>
                <a:cs typeface="Calibri" panose="020F0502020204030204" pitchFamily="34" charset="0"/>
              </a:rPr>
              <a:t>) represents the difference between the original and predicted values extracted by squared the average difference over the data set.</a:t>
            </a:r>
            <a:endParaRPr lang="en-US" sz="2400" dirty="0">
              <a:latin typeface="Calibri" panose="020F0502020204030204" pitchFamily="34" charset="0"/>
              <a:cs typeface="Calibri" panose="020F0502020204030204" pitchFamily="34" charset="0"/>
            </a:endParaRPr>
          </a:p>
          <a:p>
            <a:pPr lvl="0">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Root Mean squared error</a:t>
            </a:r>
            <a:r>
              <a:rPr lang="en-IN" sz="2400" dirty="0">
                <a:latin typeface="Calibri" panose="020F0502020204030204" pitchFamily="34" charset="0"/>
                <a:cs typeface="Calibri" panose="020F0502020204030204" pitchFamily="34" charset="0"/>
              </a:rPr>
              <a:t>: (</a:t>
            </a:r>
            <a:r>
              <a:rPr lang="en-IN" sz="2400" b="1" dirty="0">
                <a:latin typeface="Calibri" panose="020F0502020204030204" pitchFamily="34" charset="0"/>
                <a:cs typeface="Calibri" panose="020F0502020204030204" pitchFamily="34" charset="0"/>
              </a:rPr>
              <a:t>RMSE</a:t>
            </a:r>
            <a:r>
              <a:rPr lang="en-IN" sz="2400" dirty="0">
                <a:latin typeface="Calibri" panose="020F0502020204030204" pitchFamily="34" charset="0"/>
                <a:cs typeface="Calibri" panose="020F0502020204030204" pitchFamily="34" charset="0"/>
              </a:rPr>
              <a:t>) is the error rate by the square root of MSE.</a:t>
            </a:r>
            <a:endParaRPr lang="en-US" sz="2400" dirty="0">
              <a:latin typeface="Calibri" panose="020F0502020204030204" pitchFamily="34" charset="0"/>
              <a:cs typeface="Calibri" panose="020F0502020204030204" pitchFamily="34" charset="0"/>
            </a:endParaRPr>
          </a:p>
          <a:p>
            <a:pPr lvl="0">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R2 score : R-squared (Coefficient of determination) </a:t>
            </a:r>
            <a:r>
              <a:rPr lang="en-IN" sz="2400" dirty="0">
                <a:latin typeface="Calibri" panose="020F0502020204030204" pitchFamily="34" charset="0"/>
                <a:cs typeface="Calibri" panose="020F0502020204030204" pitchFamily="34" charset="0"/>
              </a:rPr>
              <a:t>represents the coefficient of how well the values fit compared to the original values. The value from 0 to 1 interpreted as percentages. The higher the value is, the better the model is.</a:t>
            </a:r>
          </a:p>
          <a:p>
            <a:pPr>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Cross</a:t>
            </a:r>
            <a:r>
              <a:rPr lang="en-IN" sz="2400" dirty="0">
                <a:latin typeface="Calibri" panose="020F0502020204030204" pitchFamily="34" charset="0"/>
                <a:cs typeface="Calibri" panose="020F0502020204030204" pitchFamily="34" charset="0"/>
              </a:rPr>
              <a:t>-</a:t>
            </a:r>
            <a:r>
              <a:rPr lang="en-IN" sz="2400" b="1" dirty="0">
                <a:latin typeface="Calibri" panose="020F0502020204030204" pitchFamily="34" charset="0"/>
                <a:cs typeface="Calibri" panose="020F0502020204030204" pitchFamily="34" charset="0"/>
              </a:rPr>
              <a:t>validation</a:t>
            </a:r>
            <a:r>
              <a:rPr lang="en-IN" sz="2400" dirty="0">
                <a:latin typeface="Calibri" panose="020F0502020204030204" pitchFamily="34" charset="0"/>
                <a:cs typeface="Calibri" panose="020F0502020204030204" pitchFamily="34" charset="0"/>
              </a:rPr>
              <a:t> is a technique that is used for the assessment of how the results of statistical analysis generalize to an independent data set. </a:t>
            </a:r>
            <a:r>
              <a:rPr lang="en-IN" sz="2400" b="1" dirty="0">
                <a:latin typeface="Calibri" panose="020F0502020204030204" pitchFamily="34" charset="0"/>
                <a:cs typeface="Calibri" panose="020F0502020204030204" pitchFamily="34" charset="0"/>
              </a:rPr>
              <a:t>Cross</a:t>
            </a:r>
            <a:r>
              <a:rPr lang="en-IN" sz="2400" dirty="0">
                <a:latin typeface="Calibri" panose="020F0502020204030204" pitchFamily="34" charset="0"/>
                <a:cs typeface="Calibri" panose="020F0502020204030204" pitchFamily="34" charset="0"/>
              </a:rPr>
              <a:t>-</a:t>
            </a:r>
            <a:r>
              <a:rPr lang="en-IN" sz="2400" b="1" dirty="0">
                <a:latin typeface="Calibri" panose="020F0502020204030204" pitchFamily="34" charset="0"/>
                <a:cs typeface="Calibri" panose="020F0502020204030204" pitchFamily="34" charset="0"/>
              </a:rPr>
              <a:t>validation</a:t>
            </a:r>
            <a:r>
              <a:rPr lang="en-IN" sz="2400" dirty="0">
                <a:latin typeface="Calibri" panose="020F0502020204030204" pitchFamily="34" charset="0"/>
                <a:cs typeface="Calibri" panose="020F0502020204030204" pitchFamily="34" charset="0"/>
              </a:rPr>
              <a:t> is largely used in settings where the target is prediction and it is necessary to estimate the accuracy of the performance of a predictive model</a:t>
            </a:r>
            <a:r>
              <a:rPr lang="en-IN" sz="2400" dirty="0"/>
              <a:t>.</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5696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BC30F8-8FCC-D62F-2496-C450EAC88F6F}"/>
              </a:ext>
            </a:extLst>
          </p:cNvPr>
          <p:cNvSpPr>
            <a:spLocks noGrp="1"/>
          </p:cNvSpPr>
          <p:nvPr>
            <p:ph type="title"/>
          </p:nvPr>
        </p:nvSpPr>
        <p:spPr/>
        <p:txBody>
          <a:bodyPr/>
          <a:lstStyle/>
          <a:p>
            <a:r>
              <a:rPr lang="en-IN" dirty="0"/>
              <a:t>Cont.</a:t>
            </a:r>
            <a:endParaRPr lang="en-US" dirty="0"/>
          </a:p>
        </p:txBody>
      </p:sp>
      <p:sp>
        <p:nvSpPr>
          <p:cNvPr id="3" name="Content Placeholder 2">
            <a:extLst>
              <a:ext uri="{FF2B5EF4-FFF2-40B4-BE49-F238E27FC236}">
                <a16:creationId xmlns:a16="http://schemas.microsoft.com/office/drawing/2014/main" xmlns="" id="{2276CE22-DFF9-5C41-1DB4-CCBAB2147475}"/>
              </a:ext>
            </a:extLst>
          </p:cNvPr>
          <p:cNvSpPr>
            <a:spLocks noGrp="1"/>
          </p:cNvSpPr>
          <p:nvPr>
            <p:ph idx="1"/>
          </p:nvPr>
        </p:nvSpPr>
        <p:spPr>
          <a:xfrm>
            <a:off x="838200" y="1825625"/>
            <a:ext cx="10515600" cy="650447"/>
          </a:xfrm>
        </p:spPr>
        <p:txBody>
          <a:bodyPr/>
          <a:lstStyle/>
          <a:p>
            <a:pPr>
              <a:buFont typeface="Wingdings" panose="05000000000000000000" pitchFamily="2" charset="2"/>
              <a:buChar char="Ø"/>
            </a:pPr>
            <a:r>
              <a:rPr lang="en-IN" b="1" dirty="0">
                <a:latin typeface="Calibri" panose="020F0502020204030204" pitchFamily="34" charset="0"/>
                <a:cs typeface="Calibri" panose="020F0502020204030204" pitchFamily="34" charset="0"/>
              </a:rPr>
              <a:t>Step 1 : </a:t>
            </a:r>
            <a:r>
              <a:rPr lang="en-IN" sz="2800" b="1" dirty="0">
                <a:latin typeface="Calibri" panose="020F0502020204030204" pitchFamily="34" charset="0"/>
                <a:cs typeface="Calibri" panose="020F0502020204030204" pitchFamily="34" charset="0"/>
              </a:rPr>
              <a:t>Splitting the data into the train test dataset.</a:t>
            </a:r>
          </a:p>
          <a:p>
            <a:endParaRPr lang="en-US" sz="2800" b="1" dirty="0">
              <a:latin typeface="Calibri" panose="020F0502020204030204" pitchFamily="34" charset="0"/>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xmlns="" id="{9103FF5A-41D8-B04C-D2CF-DF258B039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658" y="2476072"/>
            <a:ext cx="7542368" cy="3314548"/>
          </a:xfrm>
          <a:prstGeom prst="rect">
            <a:avLst/>
          </a:prstGeom>
        </p:spPr>
      </p:pic>
    </p:spTree>
    <p:extLst>
      <p:ext uri="{BB962C8B-B14F-4D97-AF65-F5344CB8AC3E}">
        <p14:creationId xmlns:p14="http://schemas.microsoft.com/office/powerpoint/2010/main" val="2718021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D123B4-8B8B-0E61-01D5-53B8EECDF61C}"/>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Cont. </a:t>
            </a:r>
            <a:endParaRPr lang="en-US" dirty="0"/>
          </a:p>
        </p:txBody>
      </p:sp>
      <p:sp>
        <p:nvSpPr>
          <p:cNvPr id="3" name="Content Placeholder 2">
            <a:extLst>
              <a:ext uri="{FF2B5EF4-FFF2-40B4-BE49-F238E27FC236}">
                <a16:creationId xmlns:a16="http://schemas.microsoft.com/office/drawing/2014/main" xmlns="" id="{AE5A7642-9973-DF6F-AD05-97DA9E57532E}"/>
              </a:ext>
            </a:extLst>
          </p:cNvPr>
          <p:cNvSpPr>
            <a:spLocks noGrp="1"/>
          </p:cNvSpPr>
          <p:nvPr>
            <p:ph idx="1"/>
          </p:nvPr>
        </p:nvSpPr>
        <p:spPr>
          <a:xfrm>
            <a:off x="838200" y="1825625"/>
            <a:ext cx="10515600" cy="1236074"/>
          </a:xfrm>
        </p:spPr>
        <p:txBody>
          <a:bodyPr/>
          <a:lstStyle/>
          <a:p>
            <a:pPr>
              <a:buFont typeface="Wingdings" panose="05000000000000000000" pitchFamily="2" charset="2"/>
              <a:buChar char="Ø"/>
            </a:pPr>
            <a:r>
              <a:rPr lang="en-IN" b="1" dirty="0">
                <a:latin typeface="Calibri" panose="020F0502020204030204" pitchFamily="34" charset="0"/>
                <a:cs typeface="Calibri" panose="020F0502020204030204" pitchFamily="34" charset="0"/>
              </a:rPr>
              <a:t>Step 2:</a:t>
            </a:r>
            <a:r>
              <a:rPr lang="en-IN" dirty="0">
                <a:latin typeface="Calibri" panose="020F0502020204030204" pitchFamily="34" charset="0"/>
                <a:cs typeface="Calibri" panose="020F0502020204030204" pitchFamily="34" charset="0"/>
              </a:rPr>
              <a:t> </a:t>
            </a:r>
            <a:r>
              <a:rPr lang="en-IN" sz="1800" dirty="0">
                <a:latin typeface="Calibri" panose="020F0502020204030204" pitchFamily="34" charset="0"/>
                <a:cs typeface="Calibri" panose="020F0502020204030204" pitchFamily="34" charset="0"/>
              </a:rPr>
              <a:t>Model Training </a:t>
            </a:r>
          </a:p>
          <a:p>
            <a:pPr lvl="1"/>
            <a:r>
              <a:rPr lang="en-IN" b="1" dirty="0">
                <a:latin typeface="Calibri" panose="020F0502020204030204" pitchFamily="34" charset="0"/>
                <a:cs typeface="Calibri" panose="020F0502020204030204" pitchFamily="34" charset="0"/>
              </a:rPr>
              <a:t>Creating a function and run all the models on it.</a:t>
            </a:r>
          </a:p>
          <a:p>
            <a:pPr lvl="1"/>
            <a:endParaRPr lang="en-US" b="1" dirty="0">
              <a:latin typeface="Calibri" panose="020F0502020204030204" pitchFamily="34" charset="0"/>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xmlns="" id="{B89363C8-EA9B-3C9E-E747-881E21F8E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456" y="2864963"/>
            <a:ext cx="7253290" cy="3018519"/>
          </a:xfrm>
          <a:prstGeom prst="rect">
            <a:avLst/>
          </a:prstGeom>
        </p:spPr>
      </p:pic>
    </p:spTree>
    <p:extLst>
      <p:ext uri="{BB962C8B-B14F-4D97-AF65-F5344CB8AC3E}">
        <p14:creationId xmlns:p14="http://schemas.microsoft.com/office/powerpoint/2010/main" val="1413052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629D0A-E962-4FAF-2358-61BC7F2DA829}"/>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Model training</a:t>
            </a:r>
            <a:endParaRPr lang="en-US" dirty="0"/>
          </a:p>
        </p:txBody>
      </p:sp>
      <p:sp>
        <p:nvSpPr>
          <p:cNvPr id="3" name="Content Placeholder 2">
            <a:extLst>
              <a:ext uri="{FF2B5EF4-FFF2-40B4-BE49-F238E27FC236}">
                <a16:creationId xmlns:a16="http://schemas.microsoft.com/office/drawing/2014/main" xmlns="" id="{7AF547AD-E5B6-AC72-2801-949F86CFF0E2}"/>
              </a:ext>
            </a:extLst>
          </p:cNvPr>
          <p:cNvSpPr>
            <a:spLocks noGrp="1"/>
          </p:cNvSpPr>
          <p:nvPr>
            <p:ph idx="1"/>
          </p:nvPr>
        </p:nvSpPr>
        <p:spPr>
          <a:xfrm>
            <a:off x="838200" y="1825625"/>
            <a:ext cx="10515600" cy="2088829"/>
          </a:xfrm>
        </p:spPr>
        <p:txBody>
          <a:bodyPr>
            <a:normAutofit/>
          </a:bodyPr>
          <a:lstStyle/>
          <a:p>
            <a:pPr>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1 . Linear Regression : </a:t>
            </a:r>
            <a:r>
              <a:rPr lang="en-IN" sz="2400" dirty="0"/>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endParaRPr lang="en-US" sz="2400" dirty="0"/>
          </a:p>
          <a:p>
            <a:endParaRPr lang="en-US" sz="2400" b="1" dirty="0">
              <a:latin typeface="Calibri" panose="020F0502020204030204" pitchFamily="34" charset="0"/>
              <a:cs typeface="Calibri" panose="020F0502020204030204" pitchFamily="34" charset="0"/>
            </a:endParaRPr>
          </a:p>
          <a:p>
            <a:endParaRPr lang="en-US" sz="2400" dirty="0"/>
          </a:p>
        </p:txBody>
      </p:sp>
      <p:pic>
        <p:nvPicPr>
          <p:cNvPr id="6" name="Picture 5">
            <a:extLst>
              <a:ext uri="{FF2B5EF4-FFF2-40B4-BE49-F238E27FC236}">
                <a16:creationId xmlns:a16="http://schemas.microsoft.com/office/drawing/2014/main" xmlns="" id="{0FA19865-63F3-945C-5664-2401925CA22E}"/>
              </a:ext>
            </a:extLst>
          </p:cNvPr>
          <p:cNvPicPr>
            <a:picLocks noChangeAspect="1"/>
          </p:cNvPicPr>
          <p:nvPr/>
        </p:nvPicPr>
        <p:blipFill>
          <a:blip r:embed="rId2"/>
          <a:stretch>
            <a:fillRect/>
          </a:stretch>
        </p:blipFill>
        <p:spPr>
          <a:xfrm>
            <a:off x="838200" y="3191766"/>
            <a:ext cx="3667125" cy="3095625"/>
          </a:xfrm>
          <a:prstGeom prst="rect">
            <a:avLst/>
          </a:prstGeom>
        </p:spPr>
      </p:pic>
    </p:spTree>
    <p:extLst>
      <p:ext uri="{BB962C8B-B14F-4D97-AF65-F5344CB8AC3E}">
        <p14:creationId xmlns:p14="http://schemas.microsoft.com/office/powerpoint/2010/main" val="2875671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51E30-9124-83F2-912B-DEB959C35BFE}"/>
              </a:ext>
            </a:extLst>
          </p:cNvPr>
          <p:cNvSpPr>
            <a:spLocks noGrp="1"/>
          </p:cNvSpPr>
          <p:nvPr>
            <p:ph type="title"/>
          </p:nvPr>
        </p:nvSpPr>
        <p:spPr/>
        <p:txBody>
          <a:bodyPr/>
          <a:lstStyle/>
          <a:p>
            <a:r>
              <a:rPr lang="en-IN" dirty="0" err="1">
                <a:latin typeface="Calibri" panose="020F0502020204030204" pitchFamily="34" charset="0"/>
                <a:cs typeface="Calibri" panose="020F0502020204030204" pitchFamily="34" charset="0"/>
              </a:rPr>
              <a:t>Contt</a:t>
            </a:r>
            <a:r>
              <a:rPr lang="en-IN" dirty="0">
                <a:latin typeface="Calibri" panose="020F0502020204030204" pitchFamily="34" charset="0"/>
                <a:cs typeface="Calibri" panose="020F0502020204030204" pitchFamily="34" charset="0"/>
              </a:rPr>
              <a:t>.</a:t>
            </a:r>
            <a:endParaRPr lang="en-US" dirty="0"/>
          </a:p>
        </p:txBody>
      </p:sp>
      <p:sp>
        <p:nvSpPr>
          <p:cNvPr id="3" name="Content Placeholder 2">
            <a:extLst>
              <a:ext uri="{FF2B5EF4-FFF2-40B4-BE49-F238E27FC236}">
                <a16:creationId xmlns:a16="http://schemas.microsoft.com/office/drawing/2014/main" xmlns="" id="{4B3593D2-5687-0624-DA5F-485AED8ECC8A}"/>
              </a:ext>
            </a:extLst>
          </p:cNvPr>
          <p:cNvSpPr>
            <a:spLocks noGrp="1"/>
          </p:cNvSpPr>
          <p:nvPr>
            <p:ph idx="1"/>
          </p:nvPr>
        </p:nvSpPr>
        <p:spPr>
          <a:xfrm>
            <a:off x="838200" y="1825625"/>
            <a:ext cx="10515600" cy="1603375"/>
          </a:xfrm>
        </p:spPr>
        <p:txBody>
          <a:bodyPr>
            <a:normAutofit lnSpcReduction="10000"/>
          </a:bodyPr>
          <a:lstStyle/>
          <a:p>
            <a:pPr>
              <a:buFont typeface="Wingdings" panose="05000000000000000000" pitchFamily="2" charset="2"/>
              <a:buChar char="Ø"/>
            </a:pPr>
            <a:r>
              <a:rPr lang="en-IN" dirty="0">
                <a:latin typeface="Calibri" panose="020F0502020204030204" pitchFamily="34" charset="0"/>
                <a:cs typeface="Calibri" panose="020F0502020204030204" pitchFamily="34" charset="0"/>
              </a:rPr>
              <a:t>2. </a:t>
            </a:r>
            <a:r>
              <a:rPr lang="en-IN" b="1" dirty="0"/>
              <a:t>Lasso : </a:t>
            </a:r>
            <a:r>
              <a:rPr lang="en-IN" sz="2800" dirty="0">
                <a:latin typeface="Calibri" panose="020F0502020204030204" pitchFamily="34" charset="0"/>
                <a:cs typeface="Calibri" panose="020F0502020204030204" pitchFamily="34" charset="0"/>
              </a:rPr>
              <a:t>Lasso regression is a regularization technique. Lasso Regression uses L1 regularization.</a:t>
            </a:r>
            <a:r>
              <a:rPr lang="en-US" sz="2800" dirty="0">
                <a:latin typeface="Calibri" panose="020F0502020204030204" pitchFamily="34" charset="0"/>
                <a:cs typeface="Calibri" panose="020F0502020204030204" pitchFamily="34" charset="0"/>
              </a:rPr>
              <a:t> </a:t>
            </a:r>
            <a:r>
              <a:rPr lang="en-IN" sz="2800" dirty="0">
                <a:latin typeface="Calibri" panose="020F0502020204030204" pitchFamily="34" charset="0"/>
                <a:cs typeface="Calibri" panose="020F0502020204030204" pitchFamily="34" charset="0"/>
              </a:rPr>
              <a:t>It is used when we have more number of features because it automatically performs feature selection.</a:t>
            </a:r>
            <a:endParaRPr lang="en-US" sz="28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xmlns="" id="{BB8AD209-9641-5E7A-9F83-B4250ED53478}"/>
              </a:ext>
            </a:extLst>
          </p:cNvPr>
          <p:cNvPicPr>
            <a:picLocks noChangeAspect="1"/>
          </p:cNvPicPr>
          <p:nvPr/>
        </p:nvPicPr>
        <p:blipFill>
          <a:blip r:embed="rId2"/>
          <a:stretch>
            <a:fillRect/>
          </a:stretch>
        </p:blipFill>
        <p:spPr>
          <a:xfrm>
            <a:off x="977009" y="3429000"/>
            <a:ext cx="6991350" cy="3019425"/>
          </a:xfrm>
          <a:prstGeom prst="rect">
            <a:avLst/>
          </a:prstGeom>
        </p:spPr>
      </p:pic>
    </p:spTree>
    <p:extLst>
      <p:ext uri="{BB962C8B-B14F-4D97-AF65-F5344CB8AC3E}">
        <p14:creationId xmlns:p14="http://schemas.microsoft.com/office/powerpoint/2010/main" val="552056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F81A79-3D61-2851-FA19-839D47887CAD}"/>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Cont.</a:t>
            </a:r>
            <a:endParaRPr lang="en-US" dirty="0"/>
          </a:p>
        </p:txBody>
      </p:sp>
      <p:sp>
        <p:nvSpPr>
          <p:cNvPr id="3" name="Content Placeholder 2">
            <a:extLst>
              <a:ext uri="{FF2B5EF4-FFF2-40B4-BE49-F238E27FC236}">
                <a16:creationId xmlns:a16="http://schemas.microsoft.com/office/drawing/2014/main" xmlns="" id="{80A2AFB4-6B46-D2E0-6A79-EEAF0B5D70DB}"/>
              </a:ext>
            </a:extLst>
          </p:cNvPr>
          <p:cNvSpPr>
            <a:spLocks noGrp="1"/>
          </p:cNvSpPr>
          <p:nvPr>
            <p:ph idx="1"/>
          </p:nvPr>
        </p:nvSpPr>
        <p:spPr>
          <a:xfrm>
            <a:off x="838200" y="1825625"/>
            <a:ext cx="10515600" cy="2099103"/>
          </a:xfrm>
        </p:spPr>
        <p:txBody>
          <a:bodyPr>
            <a:normAutofit/>
          </a:bodyPr>
          <a:lstStyle/>
          <a:p>
            <a:pPr lvl="0">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Ridge</a:t>
            </a:r>
            <a:r>
              <a:rPr lang="en-IN" sz="2400" b="1" dirty="0"/>
              <a:t>: </a:t>
            </a:r>
            <a:r>
              <a:rPr lang="en-IN" sz="2400" dirty="0">
                <a:latin typeface="Calibri" panose="020F0502020204030204" pitchFamily="34" charset="0"/>
                <a:cs typeface="Calibri" panose="020F0502020204030204" pitchFamily="34" charset="0"/>
              </a:rPr>
              <a:t>Ridge regression is a model tuning method that is used to analyse any data that suffers from multicollinearity. This method performs L2 regularization. When the issue of multicollinearity occurs, least-squares are unbiased, and variances are large, this results in predicted values to be far away from the actual values.</a:t>
            </a:r>
          </a:p>
          <a:p>
            <a:pPr lvl="0"/>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p>
        </p:txBody>
      </p:sp>
      <p:pic>
        <p:nvPicPr>
          <p:cNvPr id="6" name="Picture 5">
            <a:extLst>
              <a:ext uri="{FF2B5EF4-FFF2-40B4-BE49-F238E27FC236}">
                <a16:creationId xmlns:a16="http://schemas.microsoft.com/office/drawing/2014/main" xmlns="" id="{FFB9FDF0-51E5-F7DA-07ED-AE4CC98C40F1}"/>
              </a:ext>
            </a:extLst>
          </p:cNvPr>
          <p:cNvPicPr>
            <a:picLocks noChangeAspect="1"/>
          </p:cNvPicPr>
          <p:nvPr/>
        </p:nvPicPr>
        <p:blipFill>
          <a:blip r:embed="rId2"/>
          <a:stretch>
            <a:fillRect/>
          </a:stretch>
        </p:blipFill>
        <p:spPr>
          <a:xfrm>
            <a:off x="1045181" y="3429000"/>
            <a:ext cx="6896100" cy="2647950"/>
          </a:xfrm>
          <a:prstGeom prst="rect">
            <a:avLst/>
          </a:prstGeom>
        </p:spPr>
      </p:pic>
    </p:spTree>
    <p:extLst>
      <p:ext uri="{BB962C8B-B14F-4D97-AF65-F5344CB8AC3E}">
        <p14:creationId xmlns:p14="http://schemas.microsoft.com/office/powerpoint/2010/main" val="1540774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2A903-5DDD-EEF1-E818-A60ABCCB272A}"/>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Cont..</a:t>
            </a:r>
            <a:endParaRPr lang="en-US" dirty="0"/>
          </a:p>
        </p:txBody>
      </p:sp>
      <p:sp>
        <p:nvSpPr>
          <p:cNvPr id="3" name="Content Placeholder 2">
            <a:extLst>
              <a:ext uri="{FF2B5EF4-FFF2-40B4-BE49-F238E27FC236}">
                <a16:creationId xmlns:a16="http://schemas.microsoft.com/office/drawing/2014/main" xmlns="" id="{ACF7E337-9ABB-5416-BB8E-6A84095B095A}"/>
              </a:ext>
            </a:extLst>
          </p:cNvPr>
          <p:cNvSpPr>
            <a:spLocks noGrp="1"/>
          </p:cNvSpPr>
          <p:nvPr>
            <p:ph idx="1"/>
          </p:nvPr>
        </p:nvSpPr>
        <p:spPr>
          <a:xfrm>
            <a:off x="838200" y="1825625"/>
            <a:ext cx="10515600" cy="2756649"/>
          </a:xfrm>
        </p:spPr>
        <p:txBody>
          <a:bodyPr>
            <a:normAutofit lnSpcReduction="10000"/>
          </a:bodyPr>
          <a:lstStyle/>
          <a:p>
            <a:pPr>
              <a:buFont typeface="Wingdings" panose="05000000000000000000" pitchFamily="2" charset="2"/>
              <a:buChar char="Ø"/>
            </a:pPr>
            <a:r>
              <a:rPr lang="en-IN" b="1" dirty="0">
                <a:latin typeface="Calibri" panose="020F0502020204030204" pitchFamily="34" charset="0"/>
                <a:cs typeface="Calibri" panose="020F0502020204030204" pitchFamily="34" charset="0"/>
              </a:rPr>
              <a:t>Decision Tree Regressor:</a:t>
            </a:r>
            <a:r>
              <a:rPr lang="en-US" dirty="0">
                <a:latin typeface="Calibri" panose="020F0502020204030204" pitchFamily="34" charset="0"/>
                <a:cs typeface="Calibri" panose="020F0502020204030204" pitchFamily="34" charset="0"/>
              </a:rPr>
              <a:t> </a:t>
            </a:r>
            <a:r>
              <a:rPr lang="en-IN" sz="2800" dirty="0"/>
              <a:t>Decision tree builds regression or classification models in the form of a tree structure. It breaks down a dataset into smaller and smaller subsets while at the same time an associated decision tree is incrementally developed. The topmost decision node in a tree which corresponds to the best predictor called root node. Decision trees can handle both categorical and numerical data.</a:t>
            </a:r>
            <a:endParaRPr lang="en-US" dirty="0"/>
          </a:p>
        </p:txBody>
      </p:sp>
      <p:pic>
        <p:nvPicPr>
          <p:cNvPr id="4" name="Picture 3">
            <a:extLst>
              <a:ext uri="{FF2B5EF4-FFF2-40B4-BE49-F238E27FC236}">
                <a16:creationId xmlns:a16="http://schemas.microsoft.com/office/drawing/2014/main" xmlns="" id="{00B516C5-3972-A06C-EEBF-52B198B96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012" y="4315513"/>
            <a:ext cx="5662303" cy="2309870"/>
          </a:xfrm>
          <a:prstGeom prst="rect">
            <a:avLst/>
          </a:prstGeom>
        </p:spPr>
      </p:pic>
    </p:spTree>
    <p:extLst>
      <p:ext uri="{BB962C8B-B14F-4D97-AF65-F5344CB8AC3E}">
        <p14:creationId xmlns:p14="http://schemas.microsoft.com/office/powerpoint/2010/main" val="2274798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F592FF-58B7-0D04-F418-79DDFA836925}"/>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Cont..</a:t>
            </a:r>
            <a:endParaRPr lang="en-US" dirty="0"/>
          </a:p>
        </p:txBody>
      </p:sp>
      <p:sp>
        <p:nvSpPr>
          <p:cNvPr id="3" name="Content Placeholder 2">
            <a:extLst>
              <a:ext uri="{FF2B5EF4-FFF2-40B4-BE49-F238E27FC236}">
                <a16:creationId xmlns:a16="http://schemas.microsoft.com/office/drawing/2014/main" xmlns="" id="{F0FBEC33-CF50-5F82-AEE8-9A85367EF304}"/>
              </a:ext>
            </a:extLst>
          </p:cNvPr>
          <p:cNvSpPr>
            <a:spLocks noGrp="1"/>
          </p:cNvSpPr>
          <p:nvPr>
            <p:ph idx="1"/>
          </p:nvPr>
        </p:nvSpPr>
        <p:spPr>
          <a:xfrm>
            <a:off x="838200" y="1486579"/>
            <a:ext cx="10515600" cy="1942422"/>
          </a:xfrm>
        </p:spPr>
        <p:txBody>
          <a:bodyPr/>
          <a:lstStyle/>
          <a:p>
            <a:pPr lvl="0">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Random Forest Regressor:</a:t>
            </a:r>
            <a:r>
              <a:rPr lang="en-US" sz="2000" dirty="0">
                <a:latin typeface="Calibri" panose="020F0502020204030204" pitchFamily="34" charset="0"/>
                <a:cs typeface="Calibri" panose="020F0502020204030204" pitchFamily="34" charset="0"/>
              </a:rPr>
              <a:t> </a:t>
            </a:r>
            <a:r>
              <a:rPr lang="en-IN" sz="2000" dirty="0"/>
              <a:t>Random forest is a supervised learning algorithm. The "forest" it builds, is an ensemble of decision trees, usually trained with the “bagging” method. The general idea of the bagging method is that a combination of learning models increases the overall result. Random Forest Regression is a supervised learning algorithm that uses ensemble learning method for regression. A Random Forest operates by constructing several decision trees during training time and outputting the mean of the classes as the prediction of all the trees.</a:t>
            </a:r>
          </a:p>
          <a:p>
            <a:pPr lvl="0"/>
            <a:endParaRPr lang="en-US" sz="2800" dirty="0"/>
          </a:p>
          <a:p>
            <a:endParaRPr lang="en-US" dirty="0"/>
          </a:p>
          <a:p>
            <a:endParaRPr lang="en-US" dirty="0"/>
          </a:p>
        </p:txBody>
      </p:sp>
      <p:pic>
        <p:nvPicPr>
          <p:cNvPr id="6" name="Picture 5">
            <a:extLst>
              <a:ext uri="{FF2B5EF4-FFF2-40B4-BE49-F238E27FC236}">
                <a16:creationId xmlns:a16="http://schemas.microsoft.com/office/drawing/2014/main" xmlns="" id="{5762B238-72DC-AE03-5A32-4CE457EB377D}"/>
              </a:ext>
            </a:extLst>
          </p:cNvPr>
          <p:cNvPicPr>
            <a:picLocks noChangeAspect="1"/>
          </p:cNvPicPr>
          <p:nvPr/>
        </p:nvPicPr>
        <p:blipFill>
          <a:blip r:embed="rId2"/>
          <a:stretch>
            <a:fillRect/>
          </a:stretch>
        </p:blipFill>
        <p:spPr>
          <a:xfrm>
            <a:off x="838200" y="3317321"/>
            <a:ext cx="6972300" cy="3038475"/>
          </a:xfrm>
          <a:prstGeom prst="rect">
            <a:avLst/>
          </a:prstGeom>
        </p:spPr>
      </p:pic>
    </p:spTree>
    <p:extLst>
      <p:ext uri="{BB962C8B-B14F-4D97-AF65-F5344CB8AC3E}">
        <p14:creationId xmlns:p14="http://schemas.microsoft.com/office/powerpoint/2010/main" val="2367363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C7442E-E3F8-0C62-51BC-291756956AA3}"/>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Solution</a:t>
            </a:r>
            <a:endParaRPr lang="en-US" dirty="0"/>
          </a:p>
        </p:txBody>
      </p:sp>
      <p:sp>
        <p:nvSpPr>
          <p:cNvPr id="3" name="Content Placeholder 2">
            <a:extLst>
              <a:ext uri="{FF2B5EF4-FFF2-40B4-BE49-F238E27FC236}">
                <a16:creationId xmlns:a16="http://schemas.microsoft.com/office/drawing/2014/main" xmlns="" id="{A9253BAE-31AA-9D32-6509-6205E755A342}"/>
              </a:ext>
            </a:extLst>
          </p:cNvPr>
          <p:cNvSpPr>
            <a:spLocks noGrp="1"/>
          </p:cNvSpPr>
          <p:nvPr>
            <p:ph idx="1"/>
          </p:nvPr>
        </p:nvSpPr>
        <p:spPr/>
        <p:txBody>
          <a:bodyPr>
            <a:normAutofit/>
          </a:bodyPr>
          <a:lstStyle/>
          <a:p>
            <a:pPr>
              <a:buFont typeface="Wingdings" panose="05000000000000000000" pitchFamily="2" charset="2"/>
              <a:buChar char="Ø"/>
            </a:pPr>
            <a:r>
              <a:rPr lang="en-IN" sz="2400" dirty="0">
                <a:latin typeface="Calibri" panose="020F0502020204030204" pitchFamily="34" charset="0"/>
                <a:cs typeface="Calibri" panose="020F0502020204030204" pitchFamily="34" charset="0"/>
              </a:rPr>
              <a:t>The company is looking at prospective properties to buy houses to enter the market. We are required to build a model using Machine Learning in order to predict the actual value of the prospective properties and decide whether to invest in them or not. For this company wants to know:  </a:t>
            </a:r>
            <a:endParaRPr lang="en-US" sz="2400" dirty="0"/>
          </a:p>
          <a:p>
            <a:pPr>
              <a:buFont typeface="Wingdings" panose="05000000000000000000" pitchFamily="2" charset="2"/>
              <a:buChar char="Ø"/>
            </a:pPr>
            <a:r>
              <a:rPr lang="en-IN" sz="2400" dirty="0">
                <a:latin typeface="Calibri" panose="020F0502020204030204" pitchFamily="34" charset="0"/>
                <a:cs typeface="Calibri" panose="020F0502020204030204" pitchFamily="3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a:t>
            </a:r>
          </a:p>
          <a:p>
            <a:pPr>
              <a:buFont typeface="Wingdings" panose="05000000000000000000" pitchFamily="2" charset="2"/>
              <a:buChar char="Ø"/>
            </a:pPr>
            <a:r>
              <a:rPr lang="en-IN" sz="2400" dirty="0">
                <a:latin typeface="Calibri" panose="020F0502020204030204" pitchFamily="34" charset="0"/>
                <a:cs typeface="Calibri" panose="020F0502020204030204" pitchFamily="34" charset="0"/>
              </a:rPr>
              <a:t>Further, the model will be a good way for the management to understand the pricing dynamics of a new market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4382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81367-410F-657F-2F8D-052F379ABE58}"/>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Prediction</a:t>
            </a:r>
            <a:endParaRPr lang="en-US" dirty="0"/>
          </a:p>
        </p:txBody>
      </p:sp>
      <p:sp>
        <p:nvSpPr>
          <p:cNvPr id="3" name="Content Placeholder 2">
            <a:extLst>
              <a:ext uri="{FF2B5EF4-FFF2-40B4-BE49-F238E27FC236}">
                <a16:creationId xmlns:a16="http://schemas.microsoft.com/office/drawing/2014/main" xmlns="" id="{76CD7198-EB46-8E46-8B7C-40793E72E650}"/>
              </a:ext>
            </a:extLst>
          </p:cNvPr>
          <p:cNvSpPr>
            <a:spLocks noGrp="1"/>
          </p:cNvSpPr>
          <p:nvPr>
            <p:ph idx="1"/>
          </p:nvPr>
        </p:nvSpPr>
        <p:spPr>
          <a:xfrm>
            <a:off x="838200" y="1825625"/>
            <a:ext cx="4422169" cy="4351338"/>
          </a:xfrm>
        </p:spPr>
        <p:txBody>
          <a:bodyPr/>
          <a:lstStyle/>
          <a:p>
            <a:pPr>
              <a:buFont typeface="Wingdings" panose="05000000000000000000" pitchFamily="2" charset="2"/>
              <a:buChar char="Ø"/>
            </a:pPr>
            <a:r>
              <a:rPr lang="en-IN" dirty="0"/>
              <a:t>Model prediction:</a:t>
            </a:r>
          </a:p>
          <a:p>
            <a:endParaRPr lang="en-US" dirty="0"/>
          </a:p>
          <a:p>
            <a:endParaRPr lang="en-US" dirty="0"/>
          </a:p>
        </p:txBody>
      </p:sp>
      <p:sp>
        <p:nvSpPr>
          <p:cNvPr id="5" name="Content Placeholder 2">
            <a:extLst>
              <a:ext uri="{FF2B5EF4-FFF2-40B4-BE49-F238E27FC236}">
                <a16:creationId xmlns:a16="http://schemas.microsoft.com/office/drawing/2014/main" xmlns="" id="{D775265E-C114-48B7-C3F1-F13480ADD03E}"/>
              </a:ext>
            </a:extLst>
          </p:cNvPr>
          <p:cNvSpPr txBox="1">
            <a:spLocks/>
          </p:cNvSpPr>
          <p:nvPr/>
        </p:nvSpPr>
        <p:spPr>
          <a:xfrm>
            <a:off x="6540358" y="1825625"/>
            <a:ext cx="442216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dirty="0"/>
              <a:t>Output:</a:t>
            </a:r>
          </a:p>
          <a:p>
            <a:endParaRPr lang="en-US" dirty="0"/>
          </a:p>
          <a:p>
            <a:endParaRPr lang="en-US" dirty="0"/>
          </a:p>
        </p:txBody>
      </p:sp>
      <p:pic>
        <p:nvPicPr>
          <p:cNvPr id="9" name="Picture 8">
            <a:extLst>
              <a:ext uri="{FF2B5EF4-FFF2-40B4-BE49-F238E27FC236}">
                <a16:creationId xmlns:a16="http://schemas.microsoft.com/office/drawing/2014/main" xmlns="" id="{AE1D4FA0-6B42-197C-B81F-8EB59E866D1A}"/>
              </a:ext>
            </a:extLst>
          </p:cNvPr>
          <p:cNvPicPr>
            <a:picLocks noChangeAspect="1"/>
          </p:cNvPicPr>
          <p:nvPr/>
        </p:nvPicPr>
        <p:blipFill>
          <a:blip r:embed="rId2"/>
          <a:stretch>
            <a:fillRect/>
          </a:stretch>
        </p:blipFill>
        <p:spPr>
          <a:xfrm>
            <a:off x="1092534" y="2355003"/>
            <a:ext cx="3819525" cy="3886200"/>
          </a:xfrm>
          <a:prstGeom prst="rect">
            <a:avLst/>
          </a:prstGeom>
        </p:spPr>
      </p:pic>
      <p:pic>
        <p:nvPicPr>
          <p:cNvPr id="11" name="Picture 10">
            <a:extLst>
              <a:ext uri="{FF2B5EF4-FFF2-40B4-BE49-F238E27FC236}">
                <a16:creationId xmlns:a16="http://schemas.microsoft.com/office/drawing/2014/main" xmlns="" id="{0A18411D-4398-2BC7-ED81-426F3B397CC7}"/>
              </a:ext>
            </a:extLst>
          </p:cNvPr>
          <p:cNvPicPr>
            <a:picLocks noChangeAspect="1"/>
          </p:cNvPicPr>
          <p:nvPr/>
        </p:nvPicPr>
        <p:blipFill>
          <a:blip r:embed="rId3"/>
          <a:stretch>
            <a:fillRect/>
          </a:stretch>
        </p:blipFill>
        <p:spPr>
          <a:xfrm>
            <a:off x="6540358" y="2355003"/>
            <a:ext cx="2276475" cy="3552825"/>
          </a:xfrm>
          <a:prstGeom prst="rect">
            <a:avLst/>
          </a:prstGeom>
        </p:spPr>
      </p:pic>
    </p:spTree>
    <p:extLst>
      <p:ext uri="{BB962C8B-B14F-4D97-AF65-F5344CB8AC3E}">
        <p14:creationId xmlns:p14="http://schemas.microsoft.com/office/powerpoint/2010/main" val="2914023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1CE7C-3763-5FD1-AB92-114F8E66A8A1}"/>
              </a:ext>
            </a:extLst>
          </p:cNvPr>
          <p:cNvSpPr>
            <a:spLocks noGrp="1"/>
          </p:cNvSpPr>
          <p:nvPr>
            <p:ph type="title"/>
          </p:nvPr>
        </p:nvSpPr>
        <p:spPr>
          <a:xfrm>
            <a:off x="838200" y="365125"/>
            <a:ext cx="10515600" cy="949967"/>
          </a:xfrm>
        </p:spPr>
        <p:txBody>
          <a:bodyPr>
            <a:normAutofit/>
          </a:bodyPr>
          <a:lstStyle/>
          <a:p>
            <a:r>
              <a:rPr lang="en-IN" dirty="0">
                <a:latin typeface="Calibri" panose="020F0502020204030204" pitchFamily="34" charset="0"/>
                <a:cs typeface="Calibri" panose="020F0502020204030204" pitchFamily="34" charset="0"/>
              </a:rPr>
              <a:t>Conclusion</a:t>
            </a:r>
            <a:endParaRPr lang="en-US" dirty="0"/>
          </a:p>
        </p:txBody>
      </p:sp>
      <p:sp>
        <p:nvSpPr>
          <p:cNvPr id="3" name="Content Placeholder 2">
            <a:extLst>
              <a:ext uri="{FF2B5EF4-FFF2-40B4-BE49-F238E27FC236}">
                <a16:creationId xmlns:a16="http://schemas.microsoft.com/office/drawing/2014/main" xmlns="" id="{73145AEF-E9BA-61C9-DF94-A882F7996843}"/>
              </a:ext>
            </a:extLst>
          </p:cNvPr>
          <p:cNvSpPr>
            <a:spLocks noGrp="1"/>
          </p:cNvSpPr>
          <p:nvPr>
            <p:ph idx="1"/>
          </p:nvPr>
        </p:nvSpPr>
        <p:spPr>
          <a:xfrm>
            <a:off x="838200" y="1496852"/>
            <a:ext cx="10515600" cy="4351338"/>
          </a:xfrm>
        </p:spPr>
        <p:txBody>
          <a:bodyPr>
            <a:noAutofit/>
          </a:bodyPr>
          <a:lstStyle/>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The prediction of House price we find out that the  Sales Price is highly dependent on the </a:t>
            </a:r>
          </a:p>
          <a:p>
            <a:pPr marL="914400" lvl="1" indent="-457200">
              <a:buFont typeface="+mj-lt"/>
              <a:buAutoNum type="arabicPeriod"/>
            </a:pPr>
            <a:r>
              <a:rPr lang="en-IN" sz="2000" dirty="0" err="1">
                <a:latin typeface="Calibri" panose="020F0502020204030204" pitchFamily="34" charset="0"/>
                <a:cs typeface="Calibri" panose="020F0502020204030204" pitchFamily="34" charset="0"/>
              </a:rPr>
              <a:t>OverallQual</a:t>
            </a:r>
            <a:r>
              <a:rPr lang="en-IN" sz="2000" dirty="0">
                <a:latin typeface="Calibri" panose="020F0502020204030204" pitchFamily="34" charset="0"/>
                <a:cs typeface="Calibri" panose="020F0502020204030204" pitchFamily="34" charset="0"/>
              </a:rPr>
              <a:t>(Overall material and finish quality) and </a:t>
            </a:r>
          </a:p>
          <a:p>
            <a:pPr marL="914400" lvl="1" indent="-457200">
              <a:buFont typeface="+mj-lt"/>
              <a:buAutoNum type="arabicPeriod"/>
            </a:pPr>
            <a:r>
              <a:rPr lang="en-IN" sz="2000" dirty="0" err="1">
                <a:latin typeface="Calibri" panose="020F0502020204030204" pitchFamily="34" charset="0"/>
                <a:cs typeface="Calibri" panose="020F0502020204030204" pitchFamily="34" charset="0"/>
              </a:rPr>
              <a:t>GrLivArea</a:t>
            </a:r>
            <a:r>
              <a:rPr lang="en-IN" sz="2000" dirty="0">
                <a:latin typeface="Calibri" panose="020F0502020204030204" pitchFamily="34" charset="0"/>
                <a:cs typeface="Calibri" panose="020F0502020204030204" pitchFamily="34" charset="0"/>
              </a:rPr>
              <a:t>( Above grade (ground) living area square feet)</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That Means if the Overall Quality of the Material and Finishing of the Home is good , it's Sale Price will be high and Similarly, if the Ground living area square feet is high, Price will increase </a:t>
            </a:r>
            <a:r>
              <a:rPr lang="en-IN" sz="2000" dirty="0" err="1">
                <a:latin typeface="Calibri" panose="020F0502020204030204" pitchFamily="34" charset="0"/>
                <a:cs typeface="Calibri" panose="020F0502020204030204" pitchFamily="34" charset="0"/>
              </a:rPr>
              <a:t>accordingily</a:t>
            </a:r>
            <a:r>
              <a:rPr lang="en-IN" sz="20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IN" sz="2000" dirty="0" err="1">
                <a:latin typeface="Calibri" panose="020F0502020204030204" pitchFamily="34" charset="0"/>
                <a:cs typeface="Calibri" panose="020F0502020204030204" pitchFamily="34" charset="0"/>
              </a:rPr>
              <a:t>PoolQc</a:t>
            </a:r>
            <a:r>
              <a:rPr lang="en-IN" sz="2000" dirty="0">
                <a:latin typeface="Calibri" panose="020F0502020204030204" pitchFamily="34" charset="0"/>
                <a:cs typeface="Calibri" panose="020F0502020204030204" pitchFamily="34" charset="0"/>
              </a:rPr>
              <a:t>(</a:t>
            </a:r>
            <a:r>
              <a:rPr lang="en-IN" sz="2000" dirty="0" err="1">
                <a:latin typeface="Calibri" panose="020F0502020204030204" pitchFamily="34" charset="0"/>
                <a:cs typeface="Calibri" panose="020F0502020204030204" pitchFamily="34" charset="0"/>
              </a:rPr>
              <a:t>PoolQuality</a:t>
            </a:r>
            <a:r>
              <a:rPr lang="en-IN" sz="2000" dirty="0">
                <a:latin typeface="Calibri" panose="020F0502020204030204" pitchFamily="34" charset="0"/>
                <a:cs typeface="Calibri" panose="020F0502020204030204" pitchFamily="34" charset="0"/>
              </a:rPr>
              <a:t>), </a:t>
            </a:r>
            <a:r>
              <a:rPr lang="en-IN" sz="2000" dirty="0" err="1">
                <a:latin typeface="Calibri" panose="020F0502020204030204" pitchFamily="34" charset="0"/>
                <a:cs typeface="Calibri" panose="020F0502020204030204" pitchFamily="34" charset="0"/>
              </a:rPr>
              <a:t>MiscFeature</a:t>
            </a:r>
            <a:r>
              <a:rPr lang="en-IN" sz="2000" dirty="0">
                <a:latin typeface="Calibri" panose="020F0502020204030204" pitchFamily="34" charset="0"/>
                <a:cs typeface="Calibri" panose="020F0502020204030204" pitchFamily="34" charset="0"/>
              </a:rPr>
              <a:t>(Miscellaneous feature not covered in other categories) and Alley have the highest number of missing values, as many homes have no pools.</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 In this project we use different models like Linear Regression, Lasso, Ridge, </a:t>
            </a:r>
            <a:r>
              <a:rPr lang="en-IN" sz="2000" dirty="0" err="1">
                <a:latin typeface="Calibri" panose="020F0502020204030204" pitchFamily="34" charset="0"/>
                <a:cs typeface="Calibri" panose="020F0502020204030204" pitchFamily="34" charset="0"/>
              </a:rPr>
              <a:t>DecisionTree</a:t>
            </a:r>
            <a:r>
              <a:rPr lang="en-IN" sz="2000" dirty="0">
                <a:latin typeface="Calibri" panose="020F0502020204030204" pitchFamily="34" charset="0"/>
                <a:cs typeface="Calibri" panose="020F0502020204030204" pitchFamily="34" charset="0"/>
              </a:rPr>
              <a:t> Regression and Random Forest Regression.</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Here we select the </a:t>
            </a:r>
            <a:r>
              <a:rPr lang="en-IN" sz="2000" dirty="0" err="1">
                <a:latin typeface="Calibri" panose="020F0502020204030204" pitchFamily="34" charset="0"/>
                <a:cs typeface="Calibri" panose="020F0502020204030204" pitchFamily="34" charset="0"/>
              </a:rPr>
              <a:t>RandomForestRegressor</a:t>
            </a:r>
            <a:r>
              <a:rPr lang="en-IN" sz="2000" dirty="0">
                <a:latin typeface="Calibri" panose="020F0502020204030204" pitchFamily="34" charset="0"/>
                <a:cs typeface="Calibri" panose="020F0502020204030204" pitchFamily="34" charset="0"/>
              </a:rPr>
              <a:t> model for our final model training and testing as it gives the very less root mean squared error value and also its R2 score is highest among the all models we choose.</a:t>
            </a:r>
          </a:p>
        </p:txBody>
      </p:sp>
    </p:spTree>
    <p:extLst>
      <p:ext uri="{BB962C8B-B14F-4D97-AF65-F5344CB8AC3E}">
        <p14:creationId xmlns:p14="http://schemas.microsoft.com/office/powerpoint/2010/main" val="3599475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F462A8-1011-381A-E095-49D5CA13CCDB}"/>
              </a:ext>
            </a:extLst>
          </p:cNvPr>
          <p:cNvSpPr>
            <a:spLocks noGrp="1"/>
          </p:cNvSpPr>
          <p:nvPr>
            <p:ph type="title"/>
          </p:nvPr>
        </p:nvSpPr>
        <p:spPr>
          <a:xfrm>
            <a:off x="838200" y="2766218"/>
            <a:ext cx="10515600" cy="1325563"/>
          </a:xfrm>
        </p:spPr>
        <p:txBody>
          <a:bodyPr/>
          <a:lstStyle/>
          <a:p>
            <a:pPr algn="ctr"/>
            <a:r>
              <a:rPr lang="en-US" b="1" i="1" dirty="0"/>
              <a:t>THANKYOU</a:t>
            </a:r>
          </a:p>
        </p:txBody>
      </p:sp>
    </p:spTree>
    <p:extLst>
      <p:ext uri="{BB962C8B-B14F-4D97-AF65-F5344CB8AC3E}">
        <p14:creationId xmlns:p14="http://schemas.microsoft.com/office/powerpoint/2010/main" val="131847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1EB4CF-27EF-CC51-6D3D-BB214F005FD6}"/>
              </a:ext>
            </a:extLst>
          </p:cNvPr>
          <p:cNvSpPr>
            <a:spLocks noGrp="1"/>
          </p:cNvSpPr>
          <p:nvPr>
            <p:ph type="title"/>
          </p:nvPr>
        </p:nvSpPr>
        <p:spPr/>
        <p:txBody>
          <a:bodyPr/>
          <a:lstStyle/>
          <a:p>
            <a:r>
              <a:rPr lang="en-US" dirty="0">
                <a:cs typeface="Calibri" panose="020F0502020204030204" pitchFamily="34" charset="0"/>
              </a:rPr>
              <a:t>EXPLORATORY</a:t>
            </a:r>
            <a:r>
              <a:rPr lang="en-US"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DATA ANALYSIS</a:t>
            </a:r>
            <a:endParaRPr lang="en-US" dirty="0"/>
          </a:p>
        </p:txBody>
      </p:sp>
      <p:sp>
        <p:nvSpPr>
          <p:cNvPr id="3" name="Content Placeholder 2">
            <a:extLst>
              <a:ext uri="{FF2B5EF4-FFF2-40B4-BE49-F238E27FC236}">
                <a16:creationId xmlns:a16="http://schemas.microsoft.com/office/drawing/2014/main" xmlns="" id="{49B0A914-C947-9BEC-5F66-87A71D685483}"/>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Exploratory Data Analysis(EDA) </a:t>
            </a:r>
            <a:r>
              <a:rPr lang="en-IN" sz="2400" dirty="0">
                <a:latin typeface="Calibri" panose="020F0502020204030204" pitchFamily="34" charset="0"/>
                <a:cs typeface="Calibri" panose="020F0502020204030204" pitchFamily="34" charset="0"/>
              </a:rPr>
              <a:t>is an approach of </a:t>
            </a:r>
            <a:r>
              <a:rPr lang="en-IN" sz="2400" dirty="0" err="1">
                <a:latin typeface="Calibri" panose="020F0502020204030204" pitchFamily="34" charset="0"/>
                <a:cs typeface="Calibri" panose="020F0502020204030204" pitchFamily="34" charset="0"/>
              </a:rPr>
              <a:t>analyzing</a:t>
            </a:r>
            <a:r>
              <a:rPr lang="en-IN" sz="2400" dirty="0">
                <a:latin typeface="Calibri" panose="020F0502020204030204" pitchFamily="34" charset="0"/>
                <a:cs typeface="Calibri" panose="020F0502020204030204" pitchFamily="34" charset="0"/>
              </a:rPr>
              <a:t> data sets to summarize their main characteristics, often using statistical graphics and other data visualization methods.</a:t>
            </a:r>
          </a:p>
          <a:p>
            <a:pPr>
              <a:buFont typeface="Wingdings" panose="05000000000000000000" pitchFamily="2" charset="2"/>
              <a:buChar char="Ø"/>
            </a:pPr>
            <a:r>
              <a:rPr lang="en-IN" sz="2400" dirty="0">
                <a:latin typeface="Calibri" panose="020F0502020204030204" pitchFamily="34" charset="0"/>
                <a:cs typeface="Calibri" panose="020F0502020204030204" pitchFamily="34" charset="0"/>
              </a:rPr>
              <a:t>Here we check our data and understand what kind of data is present to us, it is supervised or unsupervised and then check the output/ target column is continuous or categorical. </a:t>
            </a:r>
          </a:p>
          <a:p>
            <a:pPr>
              <a:buFont typeface="Wingdings" panose="05000000000000000000" pitchFamily="2" charset="2"/>
              <a:buChar char="Ø"/>
            </a:pPr>
            <a:r>
              <a:rPr lang="en-IN" sz="2400" dirty="0">
                <a:latin typeface="Calibri" panose="020F0502020204030204" pitchFamily="34" charset="0"/>
                <a:cs typeface="Calibri" panose="020F0502020204030204" pitchFamily="34" charset="0"/>
              </a:rPr>
              <a:t>Then  visualize our data with the help of different plots with the help of python libraries such as Matplotlib as Seaborn.</a:t>
            </a:r>
          </a:p>
        </p:txBody>
      </p:sp>
    </p:spTree>
    <p:extLst>
      <p:ext uri="{BB962C8B-B14F-4D97-AF65-F5344CB8AC3E}">
        <p14:creationId xmlns:p14="http://schemas.microsoft.com/office/powerpoint/2010/main" val="61903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0F541-DB8A-FBB6-52CC-36231C5F4780}"/>
              </a:ext>
            </a:extLst>
          </p:cNvPr>
          <p:cNvSpPr>
            <a:spLocks noGrp="1"/>
          </p:cNvSpPr>
          <p:nvPr>
            <p:ph type="title"/>
          </p:nvPr>
        </p:nvSpPr>
        <p:spPr/>
        <p:txBody>
          <a:bodyPr/>
          <a:lstStyle/>
          <a:p>
            <a:r>
              <a:rPr lang="en-IN" dirty="0"/>
              <a:t>EDA contd..</a:t>
            </a:r>
            <a:endParaRPr lang="en-US" dirty="0"/>
          </a:p>
        </p:txBody>
      </p:sp>
      <p:sp>
        <p:nvSpPr>
          <p:cNvPr id="3" name="Content Placeholder 2">
            <a:extLst>
              <a:ext uri="{FF2B5EF4-FFF2-40B4-BE49-F238E27FC236}">
                <a16:creationId xmlns:a16="http://schemas.microsoft.com/office/drawing/2014/main" xmlns="" id="{A7C7CFDF-FF6E-3460-4CAF-C1E84E3A6E90}"/>
              </a:ext>
            </a:extLst>
          </p:cNvPr>
          <p:cNvSpPr>
            <a:spLocks noGrp="1"/>
          </p:cNvSpPr>
          <p:nvPr>
            <p:ph idx="1"/>
          </p:nvPr>
        </p:nvSpPr>
        <p:spPr>
          <a:xfrm>
            <a:off x="838200" y="1825625"/>
            <a:ext cx="10515600" cy="2201845"/>
          </a:xfrm>
        </p:spPr>
        <p:txBody>
          <a:bodyPr>
            <a:normAutofit/>
          </a:bodyPr>
          <a:lstStyle/>
          <a:p>
            <a:pPr>
              <a:buFont typeface="Wingdings" panose="05000000000000000000" pitchFamily="2" charset="2"/>
              <a:buChar char="Ø"/>
            </a:pPr>
            <a:r>
              <a:rPr lang="en-IN" sz="2400" dirty="0">
                <a:latin typeface="Calibri" panose="020F0502020204030204" pitchFamily="34" charset="0"/>
                <a:cs typeface="Calibri" panose="020F0502020204030204" pitchFamily="34" charset="0"/>
              </a:rPr>
              <a:t>The plots we used are:</a:t>
            </a:r>
          </a:p>
          <a:p>
            <a:pPr lvl="1">
              <a:buFont typeface="Wingdings" panose="05000000000000000000" pitchFamily="2" charset="2"/>
              <a:buChar char="Ø"/>
            </a:pPr>
            <a:r>
              <a:rPr lang="en-IN" sz="2000" dirty="0">
                <a:latin typeface="Calibri" panose="020F0502020204030204" pitchFamily="34" charset="0"/>
                <a:cs typeface="Calibri" panose="020F0502020204030204" pitchFamily="34" charset="0"/>
              </a:rPr>
              <a:t>A </a:t>
            </a:r>
            <a:r>
              <a:rPr lang="en-IN" sz="2000" b="1" dirty="0">
                <a:latin typeface="Calibri" panose="020F0502020204030204" pitchFamily="34" charset="0"/>
                <a:cs typeface="Calibri" panose="020F0502020204030204" pitchFamily="34" charset="0"/>
              </a:rPr>
              <a:t>histogram</a:t>
            </a:r>
            <a:r>
              <a:rPr lang="en-IN" sz="2000" dirty="0">
                <a:latin typeface="Calibri" panose="020F0502020204030204" pitchFamily="34" charset="0"/>
                <a:cs typeface="Calibri" panose="020F0502020204030204" pitchFamily="34" charset="0"/>
              </a:rPr>
              <a:t> is representation of the distribution of numerical data, where the data are binned and the count for each bin is represented. Here histogram is used to check the distribution of data among the different numerical features.</a:t>
            </a:r>
            <a:endParaRPr lang="en-IN" sz="2000" dirty="0"/>
          </a:p>
        </p:txBody>
      </p:sp>
      <p:pic>
        <p:nvPicPr>
          <p:cNvPr id="4" name="Picture 3">
            <a:extLst>
              <a:ext uri="{FF2B5EF4-FFF2-40B4-BE49-F238E27FC236}">
                <a16:creationId xmlns:a16="http://schemas.microsoft.com/office/drawing/2014/main" xmlns="" id="{395AB8C3-E8F3-9027-FBB9-D76E83085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933" y="3339101"/>
            <a:ext cx="6119229" cy="3232433"/>
          </a:xfrm>
          <a:prstGeom prst="rect">
            <a:avLst/>
          </a:prstGeom>
        </p:spPr>
      </p:pic>
    </p:spTree>
    <p:extLst>
      <p:ext uri="{BB962C8B-B14F-4D97-AF65-F5344CB8AC3E}">
        <p14:creationId xmlns:p14="http://schemas.microsoft.com/office/powerpoint/2010/main" val="376120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3D0A06-AF54-5C11-DCED-A818B53A9EF4}"/>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Visualization..</a:t>
            </a:r>
            <a:endParaRPr lang="en-US" dirty="0"/>
          </a:p>
        </p:txBody>
      </p:sp>
      <p:sp>
        <p:nvSpPr>
          <p:cNvPr id="3" name="Content Placeholder 2">
            <a:extLst>
              <a:ext uri="{FF2B5EF4-FFF2-40B4-BE49-F238E27FC236}">
                <a16:creationId xmlns:a16="http://schemas.microsoft.com/office/drawing/2014/main" xmlns="" id="{E7527C4C-32AA-5D9B-E149-881A4B4D0059}"/>
              </a:ext>
            </a:extLst>
          </p:cNvPr>
          <p:cNvSpPr>
            <a:spLocks noGrp="1"/>
          </p:cNvSpPr>
          <p:nvPr>
            <p:ph idx="1"/>
          </p:nvPr>
        </p:nvSpPr>
        <p:spPr>
          <a:xfrm>
            <a:off x="838200" y="1825625"/>
            <a:ext cx="10515600" cy="1325563"/>
          </a:xfrm>
        </p:spPr>
        <p:txBody>
          <a:bodyPr>
            <a:normAutofit/>
          </a:bodyPr>
          <a:lstStyle/>
          <a:p>
            <a:pPr>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2. Scatterplot</a:t>
            </a:r>
            <a:r>
              <a:rPr lang="en-IN" sz="2400" dirty="0">
                <a:latin typeface="Calibri" panose="020F0502020204030204" pitchFamily="34" charset="0"/>
                <a:cs typeface="Calibri" panose="020F0502020204030204" pitchFamily="34" charset="0"/>
              </a:rPr>
              <a:t> to see the distribution of data among two columns. Scatter plots are used to observe relationship between variables and uses dots to represent the relationship between them.</a:t>
            </a: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E738AA05-8640-5B7B-F9A6-726DC3EF0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70399"/>
            <a:ext cx="5973566" cy="3601926"/>
          </a:xfrm>
          <a:prstGeom prst="rect">
            <a:avLst/>
          </a:prstGeom>
        </p:spPr>
      </p:pic>
    </p:spTree>
    <p:extLst>
      <p:ext uri="{BB962C8B-B14F-4D97-AF65-F5344CB8AC3E}">
        <p14:creationId xmlns:p14="http://schemas.microsoft.com/office/powerpoint/2010/main" val="231518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C25C-32F8-38E3-8E1A-169866B4E90C}"/>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Eda </a:t>
            </a:r>
            <a:r>
              <a:rPr lang="en-IN" dirty="0" err="1">
                <a:latin typeface="Calibri" panose="020F0502020204030204" pitchFamily="34" charset="0"/>
                <a:cs typeface="Calibri" panose="020F0502020204030204" pitchFamily="34" charset="0"/>
              </a:rPr>
              <a:t>contt</a:t>
            </a:r>
            <a:r>
              <a:rPr lang="en-IN" dirty="0">
                <a:latin typeface="Calibri" panose="020F0502020204030204" pitchFamily="34" charset="0"/>
                <a:cs typeface="Calibri" panose="020F0502020204030204" pitchFamily="34" charset="0"/>
              </a:rPr>
              <a:t>..</a:t>
            </a:r>
            <a:endParaRPr lang="en-US" dirty="0"/>
          </a:p>
        </p:txBody>
      </p:sp>
      <p:sp>
        <p:nvSpPr>
          <p:cNvPr id="3" name="Content Placeholder 2">
            <a:extLst>
              <a:ext uri="{FF2B5EF4-FFF2-40B4-BE49-F238E27FC236}">
                <a16:creationId xmlns:a16="http://schemas.microsoft.com/office/drawing/2014/main" xmlns="" id="{4DED6D7D-15B2-5D8C-99BE-02BC40C4F43F}"/>
              </a:ext>
            </a:extLst>
          </p:cNvPr>
          <p:cNvSpPr>
            <a:spLocks noGrp="1"/>
          </p:cNvSpPr>
          <p:nvPr>
            <p:ph idx="1"/>
          </p:nvPr>
        </p:nvSpPr>
        <p:spPr>
          <a:xfrm>
            <a:off x="838200" y="1825625"/>
            <a:ext cx="10515600" cy="1325563"/>
          </a:xfrm>
        </p:spPr>
        <p:txBody>
          <a:bodyPr>
            <a:normAutofit/>
          </a:bodyPr>
          <a:lstStyle/>
          <a:p>
            <a:pPr>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Box</a:t>
            </a:r>
            <a:r>
              <a:rPr lang="en-IN" sz="2400" dirty="0">
                <a:latin typeface="Calibri" panose="020F0502020204030204" pitchFamily="34" charset="0"/>
                <a:cs typeface="Calibri" panose="020F0502020204030204" pitchFamily="34" charset="0"/>
              </a:rPr>
              <a:t> </a:t>
            </a:r>
            <a:r>
              <a:rPr lang="en-IN" sz="2400" b="1" dirty="0">
                <a:latin typeface="Calibri" panose="020F0502020204030204" pitchFamily="34" charset="0"/>
                <a:cs typeface="Calibri" panose="020F0502020204030204" pitchFamily="34" charset="0"/>
              </a:rPr>
              <a:t>plot</a:t>
            </a:r>
            <a:r>
              <a:rPr lang="en-IN" sz="2400" dirty="0">
                <a:latin typeface="Calibri" panose="020F0502020204030204" pitchFamily="34" charset="0"/>
                <a:cs typeface="Calibri" panose="020F0502020204030204" pitchFamily="34" charset="0"/>
              </a:rPr>
              <a:t> : A Box Plot is also known as Whisker plot is created to display the summary of the set of data values having properties like minimum, first quartile, median, third quartile and maximum.</a:t>
            </a:r>
            <a:endParaRPr lang="en-US"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C4124D80-98E2-0C52-71DA-88CA916AE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916" y="2907587"/>
            <a:ext cx="7159782" cy="3585288"/>
          </a:xfrm>
          <a:prstGeom prst="rect">
            <a:avLst/>
          </a:prstGeom>
        </p:spPr>
      </p:pic>
    </p:spTree>
    <p:extLst>
      <p:ext uri="{BB962C8B-B14F-4D97-AF65-F5344CB8AC3E}">
        <p14:creationId xmlns:p14="http://schemas.microsoft.com/office/powerpoint/2010/main" val="171663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C90FB9-161D-8C6C-9EDD-5996BE5DDCF7}"/>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EDA..</a:t>
            </a:r>
            <a:endParaRPr lang="en-US" dirty="0"/>
          </a:p>
        </p:txBody>
      </p:sp>
      <p:sp>
        <p:nvSpPr>
          <p:cNvPr id="3" name="Content Placeholder 2">
            <a:extLst>
              <a:ext uri="{FF2B5EF4-FFF2-40B4-BE49-F238E27FC236}">
                <a16:creationId xmlns:a16="http://schemas.microsoft.com/office/drawing/2014/main" xmlns="" id="{3CE7349E-350E-9FD3-9780-C06266A47B8D}"/>
              </a:ext>
            </a:extLst>
          </p:cNvPr>
          <p:cNvSpPr>
            <a:spLocks noGrp="1"/>
          </p:cNvSpPr>
          <p:nvPr>
            <p:ph idx="1"/>
          </p:nvPr>
        </p:nvSpPr>
        <p:spPr>
          <a:xfrm>
            <a:off x="838200" y="1537949"/>
            <a:ext cx="10515600" cy="1325563"/>
          </a:xfrm>
        </p:spPr>
        <p:txBody>
          <a:bodyPr>
            <a:normAutofit/>
          </a:bodyPr>
          <a:lstStyle/>
          <a:p>
            <a:pPr lvl="0">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Distribution plot </a:t>
            </a:r>
            <a:r>
              <a:rPr lang="en-IN" sz="2400" dirty="0">
                <a:latin typeface="Calibri" panose="020F0502020204030204" pitchFamily="34" charset="0"/>
                <a:cs typeface="Calibri" panose="020F0502020204030204" pitchFamily="34" charset="0"/>
              </a:rPr>
              <a:t>:  The </a:t>
            </a:r>
            <a:r>
              <a:rPr lang="en-IN" sz="2400" dirty="0" err="1">
                <a:latin typeface="Calibri" panose="020F0502020204030204" pitchFamily="34" charset="0"/>
                <a:cs typeface="Calibri" panose="020F0502020204030204" pitchFamily="34" charset="0"/>
              </a:rPr>
              <a:t>seaborn.distplot</a:t>
            </a:r>
            <a:r>
              <a:rPr lang="en-IN" sz="2400" dirty="0">
                <a:latin typeface="Calibri" panose="020F0502020204030204" pitchFamily="34" charset="0"/>
                <a:cs typeface="Calibri" panose="020F0502020204030204" pitchFamily="34" charset="0"/>
              </a:rPr>
              <a:t>() function is used to plot the </a:t>
            </a:r>
            <a:r>
              <a:rPr lang="en-IN" sz="2400" dirty="0" err="1">
                <a:latin typeface="Calibri" panose="020F0502020204030204" pitchFamily="34" charset="0"/>
                <a:cs typeface="Calibri" panose="020F0502020204030204" pitchFamily="34" charset="0"/>
              </a:rPr>
              <a:t>distplot</a:t>
            </a:r>
            <a:r>
              <a:rPr lang="en-IN" sz="2400" dirty="0">
                <a:latin typeface="Calibri" panose="020F0502020204030204" pitchFamily="34" charset="0"/>
                <a:cs typeface="Calibri" panose="020F0502020204030204" pitchFamily="34" charset="0"/>
              </a:rPr>
              <a:t>. The </a:t>
            </a:r>
            <a:r>
              <a:rPr lang="en-IN" sz="2400" dirty="0" err="1">
                <a:latin typeface="Calibri" panose="020F0502020204030204" pitchFamily="34" charset="0"/>
                <a:cs typeface="Calibri" panose="020F0502020204030204" pitchFamily="34" charset="0"/>
              </a:rPr>
              <a:t>distplot</a:t>
            </a:r>
            <a:r>
              <a:rPr lang="en-IN" sz="2400" dirty="0">
                <a:latin typeface="Calibri" panose="020F0502020204030204" pitchFamily="34" charset="0"/>
                <a:cs typeface="Calibri" panose="020F0502020204030204" pitchFamily="34" charset="0"/>
              </a:rPr>
              <a:t> represents the univariate distribution of data i.e. data distribution of a variable against the density distribution.</a:t>
            </a:r>
            <a:endParaRPr lang="en-US"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22070983-F776-BCEB-8B2A-21FFF3D9E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80" y="2702104"/>
            <a:ext cx="5089060" cy="3657022"/>
          </a:xfrm>
          <a:prstGeom prst="rect">
            <a:avLst/>
          </a:prstGeom>
        </p:spPr>
      </p:pic>
    </p:spTree>
    <p:extLst>
      <p:ext uri="{BB962C8B-B14F-4D97-AF65-F5344CB8AC3E}">
        <p14:creationId xmlns:p14="http://schemas.microsoft.com/office/powerpoint/2010/main" val="5873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2A86C8-84DA-4BB4-4D68-F3C023FFEF9D}"/>
              </a:ext>
            </a:extLst>
          </p:cNvPr>
          <p:cNvSpPr>
            <a:spLocks noGrp="1"/>
          </p:cNvSpPr>
          <p:nvPr>
            <p:ph type="title"/>
          </p:nvPr>
        </p:nvSpPr>
        <p:spPr/>
        <p:txBody>
          <a:bodyPr/>
          <a:lstStyle/>
          <a:p>
            <a:r>
              <a:rPr lang="en-IN" dirty="0"/>
              <a:t>EDA..</a:t>
            </a:r>
            <a:endParaRPr lang="en-US" dirty="0"/>
          </a:p>
        </p:txBody>
      </p:sp>
      <p:sp>
        <p:nvSpPr>
          <p:cNvPr id="3" name="Content Placeholder 2">
            <a:extLst>
              <a:ext uri="{FF2B5EF4-FFF2-40B4-BE49-F238E27FC236}">
                <a16:creationId xmlns:a16="http://schemas.microsoft.com/office/drawing/2014/main" xmlns="" id="{76006796-2E50-D701-88AB-D4D095529246}"/>
              </a:ext>
            </a:extLst>
          </p:cNvPr>
          <p:cNvSpPr>
            <a:spLocks noGrp="1"/>
          </p:cNvSpPr>
          <p:nvPr>
            <p:ph idx="1"/>
          </p:nvPr>
        </p:nvSpPr>
        <p:spPr>
          <a:xfrm>
            <a:off x="838200" y="1825625"/>
            <a:ext cx="10515600" cy="527157"/>
          </a:xfrm>
        </p:spPr>
        <p:txBody>
          <a:bodyPr>
            <a:normAutofit/>
          </a:bodyPr>
          <a:lstStyle/>
          <a:p>
            <a:pPr lvl="0">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5. Heatmap</a:t>
            </a:r>
            <a:r>
              <a:rPr lang="en-IN" sz="2400" dirty="0">
                <a:latin typeface="Calibri" panose="020F0502020204030204" pitchFamily="34" charset="0"/>
                <a:cs typeface="Calibri" panose="020F0502020204030204" pitchFamily="34" charset="0"/>
              </a:rPr>
              <a:t> is used to see the correlation of columns.</a:t>
            </a:r>
            <a:endParaRPr lang="en-US"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367981D8-3076-EF03-ECCF-A9FDDF1C4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52782"/>
            <a:ext cx="7370279" cy="4056759"/>
          </a:xfrm>
          <a:prstGeom prst="rect">
            <a:avLst/>
          </a:prstGeom>
        </p:spPr>
      </p:pic>
    </p:spTree>
    <p:extLst>
      <p:ext uri="{BB962C8B-B14F-4D97-AF65-F5344CB8AC3E}">
        <p14:creationId xmlns:p14="http://schemas.microsoft.com/office/powerpoint/2010/main" val="335976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50</TotalTime>
  <Words>1768</Words>
  <Application>Microsoft Office PowerPoint</Application>
  <PresentationFormat>Custom</PresentationFormat>
  <Paragraphs>135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 HOUSING:  PRICE PREDICTION </vt:lpstr>
      <vt:lpstr>Housing price prediction problem statement</vt:lpstr>
      <vt:lpstr>Solution</vt:lpstr>
      <vt:lpstr>EXPLORATORY DATA ANALYSIS</vt:lpstr>
      <vt:lpstr>EDA contd..</vt:lpstr>
      <vt:lpstr>Visualization..</vt:lpstr>
      <vt:lpstr>Eda contt..</vt:lpstr>
      <vt:lpstr>EDA..</vt:lpstr>
      <vt:lpstr>EDA..</vt:lpstr>
      <vt:lpstr>Eda..</vt:lpstr>
      <vt:lpstr>Data Preprocessing</vt:lpstr>
      <vt:lpstr>Cont..</vt:lpstr>
      <vt:lpstr>Cont.</vt:lpstr>
      <vt:lpstr>Cont..</vt:lpstr>
      <vt:lpstr>Feature Engineering</vt:lpstr>
      <vt:lpstr>CONT..</vt:lpstr>
      <vt:lpstr>Cont..</vt:lpstr>
      <vt:lpstr>FE contt..</vt:lpstr>
      <vt:lpstr>FE cont..</vt:lpstr>
      <vt:lpstr>FE contt.</vt:lpstr>
      <vt:lpstr>MODEL SELECTION</vt:lpstr>
      <vt:lpstr>Model Evaluation Metrics</vt:lpstr>
      <vt:lpstr>Cont.</vt:lpstr>
      <vt:lpstr>Cont. </vt:lpstr>
      <vt:lpstr>Model training</vt:lpstr>
      <vt:lpstr>Contt.</vt:lpstr>
      <vt:lpstr>Cont.</vt:lpstr>
      <vt:lpstr>Cont..</vt:lpstr>
      <vt:lpstr>Cont..</vt:lpstr>
      <vt:lpstr>Prediction</vt:lpstr>
      <vt:lpstr>Conclusion</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Neha Chand</dc:creator>
  <cp:lastModifiedBy>Hp</cp:lastModifiedBy>
  <cp:revision>8</cp:revision>
  <dcterms:created xsi:type="dcterms:W3CDTF">2022-10-09T14:13:11Z</dcterms:created>
  <dcterms:modified xsi:type="dcterms:W3CDTF">2022-10-09T15:06:06Z</dcterms:modified>
</cp:coreProperties>
</file>