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b="1" dirty="0">
                <a:solidFill>
                  <a:schemeClr val="tx2">
                    <a:lumMod val="40000"/>
                    <a:lumOff val="60000"/>
                  </a:schemeClr>
                </a:solidFill>
              </a:rPr>
              <a:t>Customer Retention Project</a:t>
            </a:r>
          </a:p>
        </p:txBody>
      </p:sp>
      <p:sp>
        <p:nvSpPr>
          <p:cNvPr id="7" name="Subtitle 6"/>
          <p:cNvSpPr>
            <a:spLocks noGrp="1"/>
          </p:cNvSpPr>
          <p:nvPr>
            <p:ph type="subTitle" idx="1"/>
          </p:nvPr>
        </p:nvSpPr>
        <p:spPr>
          <a:xfrm>
            <a:off x="1371600" y="3886200"/>
            <a:ext cx="6400800" cy="1371600"/>
          </a:xfrm>
        </p:spPr>
        <p:txBody>
          <a:bodyPr/>
          <a:lstStyle/>
          <a:p>
            <a:r>
              <a:rPr lang="en-IN" dirty="0"/>
              <a:t>Submitted by-</a:t>
            </a:r>
          </a:p>
          <a:p>
            <a:r>
              <a:rPr lang="en-IN" dirty="0" err="1" smtClean="0"/>
              <a:t>Neha</a:t>
            </a:r>
            <a:r>
              <a:rPr lang="en-IN" dirty="0" smtClean="0"/>
              <a:t> </a:t>
            </a:r>
            <a:r>
              <a:rPr lang="en-IN" dirty="0"/>
              <a:t>Chand</a:t>
            </a:r>
          </a:p>
          <a:p>
            <a:endParaRPr lang="en-US" dirty="0"/>
          </a:p>
          <a:p>
            <a:endParaRPr lang="en-IN" dirty="0"/>
          </a:p>
        </p:txBody>
      </p:sp>
    </p:spTree>
    <p:extLst>
      <p:ext uri="{BB962C8B-B14F-4D97-AF65-F5344CB8AC3E}">
        <p14:creationId xmlns:p14="http://schemas.microsoft.com/office/powerpoint/2010/main" val="941528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92D050"/>
                </a:solidFill>
              </a:rPr>
              <a:t>Contd</a:t>
            </a:r>
          </a:p>
        </p:txBody>
      </p:sp>
      <p:sp>
        <p:nvSpPr>
          <p:cNvPr id="3" name="Content Placeholder 2"/>
          <p:cNvSpPr>
            <a:spLocks noGrp="1"/>
          </p:cNvSpPr>
          <p:nvPr>
            <p:ph idx="1"/>
          </p:nvPr>
        </p:nvSpPr>
        <p:spPr>
          <a:xfrm>
            <a:off x="457200" y="1600201"/>
            <a:ext cx="8229600" cy="1066799"/>
          </a:xfrm>
        </p:spPr>
        <p:txBody>
          <a:bodyPr>
            <a:normAutofit/>
          </a:bodyPr>
          <a:lstStyle/>
          <a:p>
            <a:pPr>
              <a:buFont typeface="Wingdings" pitchFamily="2" charset="2"/>
              <a:buChar char="Ø"/>
            </a:pPr>
            <a:r>
              <a:rPr lang="en-IN" sz="2000" dirty="0"/>
              <a:t>Then we check the cities where online shopping is done more and we find that most of the people are from the Delhi ,Greater Noida , Noida and  Bangalore</a:t>
            </a:r>
            <a:r>
              <a:rPr lang="en-IN" sz="2000" dirty="0" smtClean="0"/>
              <a:t>.</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90799"/>
            <a:ext cx="4191000" cy="4170489"/>
          </a:xfrm>
          <a:prstGeom prst="rect">
            <a:avLst/>
          </a:prstGeom>
        </p:spPr>
      </p:pic>
    </p:spTree>
    <p:extLst>
      <p:ext uri="{BB962C8B-B14F-4D97-AF65-F5344CB8AC3E}">
        <p14:creationId xmlns:p14="http://schemas.microsoft.com/office/powerpoint/2010/main" val="134596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92D050"/>
                </a:solidFill>
              </a:rPr>
              <a:t>Conclusion</a:t>
            </a: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IN" dirty="0"/>
              <a:t>The most of the Online customers are females while males are very less in comparison to them.</a:t>
            </a:r>
          </a:p>
          <a:p>
            <a:pPr>
              <a:buFont typeface="Wingdings" pitchFamily="2" charset="2"/>
              <a:buChar char="Ø"/>
            </a:pPr>
            <a:r>
              <a:rPr lang="en-IN" dirty="0"/>
              <a:t> The Age group of Online customers are maximum in between 21-40 years i.e. the college and job person are very fond of online shopping.</a:t>
            </a:r>
          </a:p>
          <a:p>
            <a:pPr>
              <a:buFont typeface="Wingdings" pitchFamily="2" charset="2"/>
              <a:buChar char="Ø"/>
            </a:pPr>
            <a:r>
              <a:rPr lang="en-IN" dirty="0"/>
              <a:t>The Maximum Online customers are from the Delhi , Noida , Greater Noida and Bangalore.</a:t>
            </a:r>
          </a:p>
          <a:p>
            <a:pPr>
              <a:buFont typeface="Wingdings" pitchFamily="2" charset="2"/>
              <a:buChar char="Ø"/>
            </a:pPr>
            <a:r>
              <a:rPr lang="en-IN" dirty="0"/>
              <a:t>Most of the people have the 4+ years of experience in online shopping.</a:t>
            </a:r>
          </a:p>
          <a:p>
            <a:pPr>
              <a:buFont typeface="Wingdings" pitchFamily="2" charset="2"/>
              <a:buChar char="Ø"/>
            </a:pPr>
            <a:r>
              <a:rPr lang="en-IN" dirty="0"/>
              <a:t>Most people use the Mobile Internet while doing the online shopping.</a:t>
            </a:r>
          </a:p>
          <a:p>
            <a:pPr>
              <a:buFont typeface="Wingdings" pitchFamily="2" charset="2"/>
              <a:buChar char="Ø"/>
            </a:pPr>
            <a:r>
              <a:rPr lang="en-IN" dirty="0"/>
              <a:t>Most of the people use the Mobile and the laptop for the online shopping.</a:t>
            </a:r>
            <a:endParaRPr lang="en-US" dirty="0"/>
          </a:p>
          <a:p>
            <a:pPr>
              <a:buFont typeface="Wingdings" pitchFamily="2" charset="2"/>
              <a:buChar char="Ø"/>
            </a:pPr>
            <a:endParaRPr lang="en-IN" dirty="0"/>
          </a:p>
        </p:txBody>
      </p:sp>
    </p:spTree>
    <p:extLst>
      <p:ext uri="{BB962C8B-B14F-4D97-AF65-F5344CB8AC3E}">
        <p14:creationId xmlns:p14="http://schemas.microsoft.com/office/powerpoint/2010/main" val="43326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92D050"/>
                </a:solidFill>
              </a:rPr>
              <a:t>Contd</a:t>
            </a: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IN" dirty="0"/>
              <a:t>Credit/Debit cards are mostly preferred by the people for the payments.</a:t>
            </a:r>
          </a:p>
          <a:p>
            <a:pPr>
              <a:buFont typeface="Wingdings" pitchFamily="2" charset="2"/>
              <a:buChar char="Ø"/>
            </a:pPr>
            <a:r>
              <a:rPr lang="en-IN" dirty="0"/>
              <a:t> Most of the people read and understand the information  which is present on the website and agree with all the data given in  the website.</a:t>
            </a:r>
          </a:p>
          <a:p>
            <a:pPr>
              <a:buFont typeface="Wingdings" pitchFamily="2" charset="2"/>
              <a:buChar char="Ø"/>
            </a:pPr>
            <a:r>
              <a:rPr lang="en-IN" dirty="0"/>
              <a:t> Most of the people preferred Amazon.in and flipkart.com for the online shopping.</a:t>
            </a:r>
          </a:p>
          <a:p>
            <a:pPr>
              <a:buFont typeface="Wingdings" pitchFamily="2" charset="2"/>
              <a:buChar char="Ø"/>
            </a:pPr>
            <a:r>
              <a:rPr lang="en-IN" dirty="0"/>
              <a:t>Paytm and Snapdeal are very least used website for the online shopping , while </a:t>
            </a:r>
            <a:r>
              <a:rPr lang="en-IN" dirty="0" smtClean="0"/>
              <a:t>amazon and flip kart </a:t>
            </a:r>
            <a:r>
              <a:rPr lang="en-IN" dirty="0"/>
              <a:t>are very highly using websites.</a:t>
            </a:r>
          </a:p>
          <a:p>
            <a:pPr>
              <a:buFont typeface="Wingdings" pitchFamily="2" charset="2"/>
              <a:buChar char="Ø"/>
            </a:pPr>
            <a:r>
              <a:rPr lang="en-IN" dirty="0"/>
              <a:t>Paytm and Snapdeal have very slow delivery time.</a:t>
            </a:r>
          </a:p>
          <a:p>
            <a:pPr>
              <a:buFont typeface="Wingdings" pitchFamily="2" charset="2"/>
              <a:buChar char="Ø"/>
            </a:pPr>
            <a:r>
              <a:rPr lang="en-IN" dirty="0"/>
              <a:t>While Amazon.in is the fastest delivery online store.</a:t>
            </a:r>
            <a:endParaRPr lang="en-US" dirty="0"/>
          </a:p>
          <a:p>
            <a:pPr>
              <a:buFont typeface="Wingdings" pitchFamily="2" charset="2"/>
              <a:buChar char="Ø"/>
            </a:pPr>
            <a:endParaRPr lang="en-IN" dirty="0"/>
          </a:p>
        </p:txBody>
      </p:sp>
    </p:spTree>
    <p:extLst>
      <p:ext uri="{BB962C8B-B14F-4D97-AF65-F5344CB8AC3E}">
        <p14:creationId xmlns:p14="http://schemas.microsoft.com/office/powerpoint/2010/main" val="141468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92D050"/>
                </a:solidFill>
              </a:rPr>
              <a:t>Contd</a:t>
            </a:r>
          </a:p>
        </p:txBody>
      </p:sp>
      <p:sp>
        <p:nvSpPr>
          <p:cNvPr id="3" name="Content Placeholder 2"/>
          <p:cNvSpPr>
            <a:spLocks noGrp="1"/>
          </p:cNvSpPr>
          <p:nvPr>
            <p:ph idx="1"/>
          </p:nvPr>
        </p:nvSpPr>
        <p:spPr/>
        <p:txBody>
          <a:bodyPr>
            <a:normAutofit fontScale="92500" lnSpcReduction="20000"/>
          </a:bodyPr>
          <a:lstStyle/>
          <a:p>
            <a:r>
              <a:rPr lang="en-IN" dirty="0"/>
              <a:t>Among </a:t>
            </a:r>
            <a:r>
              <a:rPr lang="en-IN" dirty="0" err="1"/>
              <a:t>flipkart</a:t>
            </a:r>
            <a:r>
              <a:rPr lang="en-IN" dirty="0"/>
              <a:t> and Amazon.in, Amazon is more used by the people.</a:t>
            </a:r>
          </a:p>
          <a:p>
            <a:r>
              <a:rPr lang="en-IN" dirty="0"/>
              <a:t>Amazon provides security, quick purchasing, many </a:t>
            </a:r>
            <a:r>
              <a:rPr lang="en-IN" dirty="0" err="1"/>
              <a:t>payements</a:t>
            </a:r>
            <a:r>
              <a:rPr lang="en-IN" dirty="0"/>
              <a:t> options, fastest delivery, trustworthy and easy to use and understand interface.</a:t>
            </a:r>
          </a:p>
          <a:p>
            <a:r>
              <a:rPr lang="en-IN" dirty="0"/>
              <a:t>Amazon provides the data security </a:t>
            </a:r>
            <a:r>
              <a:rPr lang="en-IN" dirty="0" err="1"/>
              <a:t>andof</a:t>
            </a:r>
            <a:r>
              <a:rPr lang="en-IN" dirty="0"/>
              <a:t>  also the privacy person information is safe.</a:t>
            </a:r>
          </a:p>
          <a:p>
            <a:r>
              <a:rPr lang="en-IN" dirty="0"/>
              <a:t>Hence most of the people use Amazon maximum time and after that they use the </a:t>
            </a:r>
            <a:r>
              <a:rPr lang="en-IN" dirty="0" err="1"/>
              <a:t>flipkart</a:t>
            </a:r>
            <a:r>
              <a:rPr lang="en-IN" dirty="0"/>
              <a:t> for the Online shopping.</a:t>
            </a:r>
            <a:endParaRPr lang="en-US" dirty="0"/>
          </a:p>
          <a:p>
            <a:endParaRPr lang="en-IN" dirty="0"/>
          </a:p>
        </p:txBody>
      </p:sp>
    </p:spTree>
    <p:extLst>
      <p:ext uri="{BB962C8B-B14F-4D97-AF65-F5344CB8AC3E}">
        <p14:creationId xmlns:p14="http://schemas.microsoft.com/office/powerpoint/2010/main" val="388124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71800"/>
            <a:ext cx="8229600" cy="762000"/>
          </a:xfrm>
        </p:spPr>
        <p:txBody>
          <a:bodyPr/>
          <a:lstStyle/>
          <a:p>
            <a:pPr marL="0" indent="0" algn="ctr">
              <a:buNone/>
            </a:pPr>
            <a:r>
              <a:rPr lang="en-IN" sz="4400" b="1" i="1" dirty="0">
                <a:solidFill>
                  <a:srgbClr val="92D050"/>
                </a:solidFill>
              </a:rPr>
              <a:t>THANKYOU</a:t>
            </a:r>
          </a:p>
        </p:txBody>
      </p:sp>
    </p:spTree>
    <p:extLst>
      <p:ext uri="{BB962C8B-B14F-4D97-AF65-F5344CB8AC3E}">
        <p14:creationId xmlns:p14="http://schemas.microsoft.com/office/powerpoint/2010/main" val="98128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600" b="1" dirty="0">
                <a:solidFill>
                  <a:srgbClr val="92D050"/>
                </a:solidFill>
              </a:rPr>
              <a:t>Customer Retention Project Problem Statement</a:t>
            </a: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IN" dirty="0"/>
              <a:t>Customer satisfaction has emerged as one of the most important factors that guarantee the success of online store; it has been posited as a key stimulant of purchase, repurchase intentions and customer loyalty. A </a:t>
            </a:r>
            <a:r>
              <a:rPr lang="en-IN" dirty="0">
                <a:solidFill>
                  <a:prstClr val="black">
                    <a:lumMod val="75000"/>
                    <a:lumOff val="25000"/>
                  </a:prstClr>
                </a:solidFill>
              </a:rPr>
              <a:t>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a:t>
            </a:r>
            <a:endParaRPr lang="en-IN" dirty="0"/>
          </a:p>
          <a:p>
            <a:pPr>
              <a:buFont typeface="Wingdings" pitchFamily="2" charset="2"/>
              <a:buChar char="Ø"/>
            </a:pPr>
            <a:r>
              <a:rPr lang="en-IN" dirty="0"/>
              <a:t>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a:p>
          <a:p>
            <a:pPr marL="0" indent="0">
              <a:buNone/>
            </a:pPr>
            <a:endParaRPr lang="en-IN" dirty="0"/>
          </a:p>
        </p:txBody>
      </p:sp>
    </p:spTree>
    <p:extLst>
      <p:ext uri="{BB962C8B-B14F-4D97-AF65-F5344CB8AC3E}">
        <p14:creationId xmlns:p14="http://schemas.microsoft.com/office/powerpoint/2010/main" val="273774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92D050"/>
                </a:solidFill>
              </a:rPr>
              <a:t>Solution</a:t>
            </a: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IN" dirty="0" smtClean="0"/>
              <a:t>Analysis </a:t>
            </a:r>
            <a:r>
              <a:rPr lang="en-IN" dirty="0"/>
              <a:t>the given dataset and find the factors which are very useful for the growth of online business and also show the data visualization of the dataset. Here we need to do only data analysis of the dataset. And show the outcome of the process and the observations we find through the process.</a:t>
            </a:r>
          </a:p>
          <a:p>
            <a:pPr>
              <a:buFont typeface="Wingdings" pitchFamily="2" charset="2"/>
              <a:buChar char="Ø"/>
            </a:pPr>
            <a:r>
              <a:rPr lang="en-IN" dirty="0"/>
              <a:t>Online business or e-commerce is very useful and come in a very large scale and for the satisfaction of the customers find the factors which help to understand that what customer really wants and what they expect from the online shopping , so that they can again buy from the online e-</a:t>
            </a:r>
            <a:r>
              <a:rPr lang="en-IN" dirty="0" err="1"/>
              <a:t>tailer</a:t>
            </a:r>
            <a:r>
              <a:rPr lang="en-IN" dirty="0"/>
              <a:t> more and recommend to their friends.</a:t>
            </a:r>
          </a:p>
          <a:p>
            <a:pPr>
              <a:buFont typeface="Wingdings" pitchFamily="2" charset="2"/>
              <a:buChar char="Ø"/>
            </a:pPr>
            <a:endParaRPr lang="en-IN" dirty="0"/>
          </a:p>
        </p:txBody>
      </p:sp>
    </p:spTree>
    <p:extLst>
      <p:ext uri="{BB962C8B-B14F-4D97-AF65-F5344CB8AC3E}">
        <p14:creationId xmlns:p14="http://schemas.microsoft.com/office/powerpoint/2010/main" val="151120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92D050"/>
                </a:solidFill>
                <a:cs typeface="Calibri" panose="020F0502020204030204" pitchFamily="34" charset="0"/>
              </a:rPr>
              <a:t>EXPLORATORY</a:t>
            </a:r>
            <a:r>
              <a:rPr lang="en-US" b="1" dirty="0">
                <a:solidFill>
                  <a:srgbClr val="92D050"/>
                </a:solidFill>
                <a:latin typeface="Calibri" panose="020F0502020204030204" pitchFamily="34" charset="0"/>
                <a:cs typeface="Calibri" panose="020F0502020204030204" pitchFamily="34" charset="0"/>
              </a:rPr>
              <a:t> </a:t>
            </a:r>
            <a:r>
              <a:rPr lang="en-IN" b="1" dirty="0">
                <a:solidFill>
                  <a:srgbClr val="92D050"/>
                </a:solidFill>
                <a:latin typeface="Calibri" panose="020F0502020204030204" pitchFamily="34" charset="0"/>
                <a:cs typeface="Calibri" panose="020F0502020204030204" pitchFamily="34" charset="0"/>
              </a:rPr>
              <a:t>DATA ANALYSIS</a:t>
            </a:r>
            <a:endParaRPr lang="en-IN" b="1" dirty="0">
              <a:solidFill>
                <a:srgbClr val="92D050"/>
              </a:solidFill>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a:latin typeface="Calibri" panose="020F0502020204030204" pitchFamily="34" charset="0"/>
                <a:cs typeface="Calibri" panose="020F0502020204030204" pitchFamily="34" charset="0"/>
              </a:rPr>
              <a:t>Exploratory Data Analysis(EDA) </a:t>
            </a:r>
            <a:r>
              <a:rPr lang="en-IN" dirty="0">
                <a:latin typeface="Calibri" panose="020F0502020204030204" pitchFamily="34" charset="0"/>
                <a:cs typeface="Calibri" panose="020F0502020204030204" pitchFamily="34" charset="0"/>
              </a:rPr>
              <a:t>is an approach of </a:t>
            </a:r>
            <a:r>
              <a:rPr lang="en-IN" dirty="0" smtClean="0">
                <a:latin typeface="Calibri" panose="020F0502020204030204" pitchFamily="34" charset="0"/>
                <a:cs typeface="Calibri" panose="020F0502020204030204" pitchFamily="34" charset="0"/>
              </a:rPr>
              <a:t>analysing </a:t>
            </a:r>
            <a:r>
              <a:rPr lang="en-IN" dirty="0">
                <a:latin typeface="Calibri" panose="020F0502020204030204" pitchFamily="34" charset="0"/>
                <a:cs typeface="Calibri" panose="020F0502020204030204" pitchFamily="34" charset="0"/>
              </a:rPr>
              <a:t>data sets to summarize their main characteristics, often using statistical graphics and other data visualization methods.</a:t>
            </a:r>
          </a:p>
          <a:p>
            <a:pPr>
              <a:buFont typeface="Wingdings" pitchFamily="2" charset="2"/>
              <a:buChar char="Ø"/>
            </a:pPr>
            <a:r>
              <a:rPr lang="en-IN" dirty="0">
                <a:latin typeface="Calibri" panose="020F0502020204030204" pitchFamily="34" charset="0"/>
                <a:cs typeface="Calibri" panose="020F0502020204030204" pitchFamily="34" charset="0"/>
              </a:rPr>
              <a:t>Here we check our data and understand what kind of data is present to us and then explore the data more.</a:t>
            </a:r>
          </a:p>
          <a:p>
            <a:pPr>
              <a:buFont typeface="Wingdings" pitchFamily="2" charset="2"/>
              <a:buChar char="Ø"/>
            </a:pPr>
            <a:r>
              <a:rPr lang="en-IN" dirty="0">
                <a:latin typeface="Calibri" panose="020F0502020204030204" pitchFamily="34" charset="0"/>
                <a:cs typeface="Calibri" panose="020F0502020204030204" pitchFamily="34" charset="0"/>
              </a:rPr>
              <a:t>Then  visualize our data with the help of different plots with the help of python libraries such as Matplotlib as </a:t>
            </a:r>
            <a:r>
              <a:rPr lang="en-IN" dirty="0" smtClean="0">
                <a:latin typeface="Calibri" panose="020F0502020204030204" pitchFamily="34" charset="0"/>
                <a:cs typeface="Calibri" panose="020F0502020204030204" pitchFamily="34" charset="0"/>
              </a:rPr>
              <a:t>Seaborne.</a:t>
            </a:r>
            <a:endParaRPr lang="en-US" dirty="0"/>
          </a:p>
          <a:p>
            <a:pPr>
              <a:buFont typeface="Wingdings" pitchFamily="2" charset="2"/>
              <a:buChar char="Ø"/>
            </a:pPr>
            <a:endParaRPr lang="en-IN" dirty="0"/>
          </a:p>
        </p:txBody>
      </p:sp>
    </p:spTree>
    <p:extLst>
      <p:ext uri="{BB962C8B-B14F-4D97-AF65-F5344CB8AC3E}">
        <p14:creationId xmlns:p14="http://schemas.microsoft.com/office/powerpoint/2010/main" val="1057481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92D050"/>
                </a:solidFill>
              </a:rPr>
              <a:t>EDA contd.</a:t>
            </a:r>
          </a:p>
        </p:txBody>
      </p:sp>
      <p:sp>
        <p:nvSpPr>
          <p:cNvPr id="3" name="Content Placeholder 2"/>
          <p:cNvSpPr>
            <a:spLocks noGrp="1"/>
          </p:cNvSpPr>
          <p:nvPr>
            <p:ph idx="1"/>
          </p:nvPr>
        </p:nvSpPr>
        <p:spPr>
          <a:xfrm>
            <a:off x="457200" y="1524000"/>
            <a:ext cx="8229600" cy="1676400"/>
          </a:xfrm>
        </p:spPr>
        <p:txBody>
          <a:bodyPr/>
          <a:lstStyle/>
          <a:p>
            <a:pPr>
              <a:buFont typeface="Wingdings" pitchFamily="2" charset="2"/>
              <a:buChar char="Ø"/>
            </a:pPr>
            <a:r>
              <a:rPr lang="en-IN" sz="2000" dirty="0"/>
              <a:t>The plot we used are :</a:t>
            </a:r>
          </a:p>
          <a:p>
            <a:pPr>
              <a:buFont typeface="Wingdings" pitchFamily="2" charset="2"/>
              <a:buChar char="Ø"/>
            </a:pPr>
            <a:r>
              <a:rPr lang="en-IN" sz="2000" dirty="0" err="1"/>
              <a:t>Heatmap</a:t>
            </a:r>
            <a:r>
              <a:rPr lang="en-IN" sz="2000" dirty="0"/>
              <a:t> : </a:t>
            </a:r>
            <a:r>
              <a:rPr lang="en-IN" sz="2000" b="1"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A </a:t>
            </a:r>
            <a:r>
              <a:rPr lang="en-IN" sz="2000" b="1" dirty="0" err="1">
                <a:latin typeface="Calibri" panose="020F0502020204030204" pitchFamily="34" charset="0"/>
                <a:cs typeface="Calibri" panose="020F0502020204030204" pitchFamily="34" charset="0"/>
              </a:rPr>
              <a:t>Heatmap</a:t>
            </a:r>
            <a:r>
              <a:rPr lang="en-IN" sz="2000" dirty="0">
                <a:latin typeface="Calibri" panose="020F0502020204030204" pitchFamily="34" charset="0"/>
                <a:cs typeface="Calibri" panose="020F0502020204030204" pitchFamily="34" charset="0"/>
              </a:rPr>
              <a:t> is used to check the correlation among the features and also with target column. Here we used </a:t>
            </a:r>
            <a:r>
              <a:rPr lang="en-IN" sz="2000" dirty="0" err="1">
                <a:latin typeface="Calibri" panose="020F0502020204030204" pitchFamily="34" charset="0"/>
                <a:cs typeface="Calibri" panose="020F0502020204030204" pitchFamily="34" charset="0"/>
              </a:rPr>
              <a:t>Heatmap</a:t>
            </a:r>
            <a:r>
              <a:rPr lang="en-IN" sz="2000" dirty="0">
                <a:latin typeface="Calibri" panose="020F0502020204030204" pitchFamily="34" charset="0"/>
                <a:cs typeface="Calibri" panose="020F0502020204030204" pitchFamily="34" charset="0"/>
              </a:rPr>
              <a:t> to check the null values.</a:t>
            </a:r>
          </a:p>
          <a:p>
            <a:pPr>
              <a:buFont typeface="Wingdings" pitchFamily="2" charset="2"/>
              <a:buChar char="Ø"/>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95600"/>
            <a:ext cx="4514850" cy="3441700"/>
          </a:xfrm>
          <a:prstGeom prst="rect">
            <a:avLst/>
          </a:prstGeom>
        </p:spPr>
      </p:pic>
    </p:spTree>
    <p:extLst>
      <p:ext uri="{BB962C8B-B14F-4D97-AF65-F5344CB8AC3E}">
        <p14:creationId xmlns:p14="http://schemas.microsoft.com/office/powerpoint/2010/main" val="418775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92D050"/>
                </a:solidFill>
              </a:rPr>
              <a:t>Contd.</a:t>
            </a:r>
          </a:p>
        </p:txBody>
      </p:sp>
      <p:sp>
        <p:nvSpPr>
          <p:cNvPr id="3" name="Content Placeholder 2"/>
          <p:cNvSpPr>
            <a:spLocks noGrp="1"/>
          </p:cNvSpPr>
          <p:nvPr>
            <p:ph idx="1"/>
          </p:nvPr>
        </p:nvSpPr>
        <p:spPr/>
        <p:txBody>
          <a:bodyPr>
            <a:normAutofit/>
          </a:bodyPr>
          <a:lstStyle/>
          <a:p>
            <a:pPr>
              <a:buFont typeface="Wingdings" pitchFamily="2" charset="2"/>
              <a:buChar char="Ø"/>
            </a:pPr>
            <a:r>
              <a:rPr lang="en-IN" sz="4000" dirty="0"/>
              <a:t>Bar graph</a:t>
            </a:r>
            <a:r>
              <a:rPr lang="en-IN" dirty="0"/>
              <a:t> – </a:t>
            </a:r>
          </a:p>
          <a:p>
            <a:pPr marL="857250" lvl="1" indent="-457200"/>
            <a:r>
              <a:rPr lang="en-IN" dirty="0">
                <a:solidFill>
                  <a:srgbClr val="4D5156"/>
                </a:solidFill>
                <a:latin typeface="arial" panose="020B0604020202020204" pitchFamily="34" charset="0"/>
              </a:rPr>
              <a:t>A bar chart or bar graph is a chart or graph that presents categorical data with rectangular bars with heights or lengths proportional to the values that they represent. </a:t>
            </a:r>
          </a:p>
          <a:p>
            <a:pPr marL="857250" lvl="1" indent="-457200"/>
            <a:r>
              <a:rPr lang="en-IN" dirty="0">
                <a:solidFill>
                  <a:srgbClr val="4D5156"/>
                </a:solidFill>
                <a:latin typeface="arial" panose="020B0604020202020204" pitchFamily="34" charset="0"/>
              </a:rPr>
              <a:t>Here we have all the categorical data that’s why we use bar graph to </a:t>
            </a:r>
            <a:r>
              <a:rPr lang="en-IN" dirty="0" smtClean="0">
                <a:solidFill>
                  <a:srgbClr val="4D5156"/>
                </a:solidFill>
                <a:latin typeface="arial" panose="020B0604020202020204" pitchFamily="34" charset="0"/>
              </a:rPr>
              <a:t>represent </a:t>
            </a:r>
            <a:r>
              <a:rPr lang="en-IN" dirty="0">
                <a:solidFill>
                  <a:srgbClr val="4D5156"/>
                </a:solidFill>
                <a:latin typeface="arial" panose="020B0604020202020204" pitchFamily="34" charset="0"/>
              </a:rPr>
              <a:t>them.</a:t>
            </a:r>
          </a:p>
          <a:p>
            <a:pPr lvl="1"/>
            <a:endParaRPr lang="en-US" dirty="0"/>
          </a:p>
          <a:p>
            <a:endParaRPr lang="en-IN" dirty="0"/>
          </a:p>
        </p:txBody>
      </p:sp>
    </p:spTree>
    <p:extLst>
      <p:ext uri="{BB962C8B-B14F-4D97-AF65-F5344CB8AC3E}">
        <p14:creationId xmlns:p14="http://schemas.microsoft.com/office/powerpoint/2010/main" val="44077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92D050"/>
                </a:solidFill>
              </a:rPr>
              <a:t>Contd..</a:t>
            </a:r>
          </a:p>
        </p:txBody>
      </p:sp>
      <p:sp>
        <p:nvSpPr>
          <p:cNvPr id="3" name="Content Placeholder 2"/>
          <p:cNvSpPr>
            <a:spLocks noGrp="1"/>
          </p:cNvSpPr>
          <p:nvPr>
            <p:ph idx="1"/>
          </p:nvPr>
        </p:nvSpPr>
        <p:spPr>
          <a:xfrm>
            <a:off x="457200" y="1600201"/>
            <a:ext cx="8229600" cy="990600"/>
          </a:xfrm>
        </p:spPr>
        <p:txBody>
          <a:bodyPr>
            <a:normAutofit/>
          </a:bodyPr>
          <a:lstStyle/>
          <a:p>
            <a:pPr>
              <a:buFont typeface="Wingdings" pitchFamily="2" charset="2"/>
              <a:buChar char="Ø"/>
            </a:pPr>
            <a:r>
              <a:rPr lang="en-IN" sz="2000" dirty="0"/>
              <a:t>Here we can see that the females are very high in number when it comes to online shopping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5999"/>
            <a:ext cx="4114800" cy="4215365"/>
          </a:xfrm>
          <a:prstGeom prst="rect">
            <a:avLst/>
          </a:prstGeom>
        </p:spPr>
      </p:pic>
    </p:spTree>
    <p:extLst>
      <p:ext uri="{BB962C8B-B14F-4D97-AF65-F5344CB8AC3E}">
        <p14:creationId xmlns:p14="http://schemas.microsoft.com/office/powerpoint/2010/main" val="105522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92D050"/>
                </a:solidFill>
              </a:rPr>
              <a:t>Contd.</a:t>
            </a:r>
            <a:endParaRPr lang="en-IN" b="1" dirty="0">
              <a:solidFill>
                <a:srgbClr val="92D050"/>
              </a:solidFill>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IN" dirty="0"/>
              <a:t>First we find the shape of the data . In the dataset we have 269 rows and 71 columns </a:t>
            </a:r>
          </a:p>
          <a:p>
            <a:pPr>
              <a:buFont typeface="Wingdings" pitchFamily="2" charset="2"/>
              <a:buChar char="Ø"/>
            </a:pPr>
            <a:r>
              <a:rPr lang="en-IN" dirty="0"/>
              <a:t>The </a:t>
            </a:r>
            <a:r>
              <a:rPr lang="en-IN" dirty="0" smtClean="0"/>
              <a:t>data types </a:t>
            </a:r>
            <a:r>
              <a:rPr lang="en-IN" dirty="0"/>
              <a:t>of the columns were 70 object </a:t>
            </a:r>
            <a:r>
              <a:rPr lang="en-IN" dirty="0" smtClean="0"/>
              <a:t>data type </a:t>
            </a:r>
            <a:r>
              <a:rPr lang="en-IN" dirty="0"/>
              <a:t>and 1 integer type </a:t>
            </a:r>
            <a:r>
              <a:rPr lang="en-IN" dirty="0" smtClean="0"/>
              <a:t>data type.</a:t>
            </a:r>
            <a:endParaRPr lang="en-IN" dirty="0"/>
          </a:p>
          <a:p>
            <a:pPr>
              <a:buFont typeface="Wingdings" pitchFamily="2" charset="2"/>
              <a:buChar char="Ø"/>
            </a:pPr>
            <a:r>
              <a:rPr lang="en-IN" dirty="0"/>
              <a:t>After that we check the null values and hence there was no null values present in the dataset.</a:t>
            </a:r>
          </a:p>
          <a:p>
            <a:pPr>
              <a:buFont typeface="Wingdings" pitchFamily="2" charset="2"/>
              <a:buChar char="Ø"/>
            </a:pPr>
            <a:r>
              <a:rPr lang="en-IN" dirty="0"/>
              <a:t>As we have all object </a:t>
            </a:r>
            <a:r>
              <a:rPr lang="en-IN" dirty="0" smtClean="0"/>
              <a:t>data type </a:t>
            </a:r>
            <a:r>
              <a:rPr lang="en-IN" dirty="0"/>
              <a:t>we find value counts of the categorical data and then plot the different categorical Data with the help of matplotlib and </a:t>
            </a:r>
            <a:r>
              <a:rPr lang="en-IN" dirty="0" smtClean="0"/>
              <a:t>seaborn </a:t>
            </a:r>
            <a:r>
              <a:rPr lang="en-IN" dirty="0"/>
              <a:t>libraries.</a:t>
            </a:r>
            <a:endParaRPr lang="en-US" dirty="0"/>
          </a:p>
          <a:p>
            <a:pPr>
              <a:buFont typeface="Wingdings" pitchFamily="2" charset="2"/>
              <a:buChar char="Ø"/>
            </a:pPr>
            <a:endParaRPr lang="en-IN" dirty="0"/>
          </a:p>
        </p:txBody>
      </p:sp>
    </p:spTree>
    <p:extLst>
      <p:ext uri="{BB962C8B-B14F-4D97-AF65-F5344CB8AC3E}">
        <p14:creationId xmlns:p14="http://schemas.microsoft.com/office/powerpoint/2010/main" val="36249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solidFill>
                  <a:srgbClr val="92D050"/>
                </a:solidFill>
              </a:rPr>
              <a:t>Contd</a:t>
            </a:r>
          </a:p>
        </p:txBody>
      </p:sp>
      <p:sp>
        <p:nvSpPr>
          <p:cNvPr id="3" name="Content Placeholder 2"/>
          <p:cNvSpPr>
            <a:spLocks noGrp="1"/>
          </p:cNvSpPr>
          <p:nvPr>
            <p:ph idx="1"/>
          </p:nvPr>
        </p:nvSpPr>
        <p:spPr>
          <a:xfrm>
            <a:off x="457200" y="1600201"/>
            <a:ext cx="8229600" cy="990600"/>
          </a:xfrm>
        </p:spPr>
        <p:txBody>
          <a:bodyPr/>
          <a:lstStyle/>
          <a:p>
            <a:pPr>
              <a:buFont typeface="Wingdings" pitchFamily="2" charset="2"/>
              <a:buChar char="Ø"/>
            </a:pPr>
            <a:r>
              <a:rPr lang="en-IN" sz="2000" dirty="0"/>
              <a:t>Here we find the distribution of age and hence we find that the most of the people  who are using online shopping are from 21 to 40 years of age.</a:t>
            </a:r>
          </a:p>
          <a:p>
            <a:pPr>
              <a:buFont typeface="Wingdings" pitchFamily="2" charset="2"/>
              <a:buChar char="Ø"/>
            </a:pPr>
            <a:endParaRPr lang="en-US" dirty="0"/>
          </a:p>
          <a:p>
            <a:pPr>
              <a:buFont typeface="Wingdings" pitchFamily="2" charset="2"/>
              <a:buChar char="Ø"/>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5999"/>
            <a:ext cx="3886200" cy="4161659"/>
          </a:xfrm>
          <a:prstGeom prst="rect">
            <a:avLst/>
          </a:prstGeom>
        </p:spPr>
      </p:pic>
    </p:spTree>
    <p:extLst>
      <p:ext uri="{BB962C8B-B14F-4D97-AF65-F5344CB8AC3E}">
        <p14:creationId xmlns:p14="http://schemas.microsoft.com/office/powerpoint/2010/main" val="2657325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821</Words>
  <Application>Microsoft Office PowerPoint</Application>
  <PresentationFormat>On-screen Show (4:3)</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Customer Retention Project</vt:lpstr>
      <vt:lpstr>Customer Retention Project Problem Statement</vt:lpstr>
      <vt:lpstr>Solution</vt:lpstr>
      <vt:lpstr>EXPLORATORY DATA ANALYSIS</vt:lpstr>
      <vt:lpstr>EDA contd.</vt:lpstr>
      <vt:lpstr>Contd.</vt:lpstr>
      <vt:lpstr>Contd..</vt:lpstr>
      <vt:lpstr>Contd.</vt:lpstr>
      <vt:lpstr>Contd</vt:lpstr>
      <vt:lpstr>Contd</vt:lpstr>
      <vt:lpstr>Conclusion</vt:lpstr>
      <vt:lpstr>Contd</vt:lpstr>
      <vt:lpstr>Contd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Hp</dc:creator>
  <cp:lastModifiedBy>Hp</cp:lastModifiedBy>
  <cp:revision>14</cp:revision>
  <dcterms:created xsi:type="dcterms:W3CDTF">2006-08-16T00:00:00Z</dcterms:created>
  <dcterms:modified xsi:type="dcterms:W3CDTF">2022-09-27T18:20:36Z</dcterms:modified>
</cp:coreProperties>
</file>