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interest.fr/pin/390968811407836441/" TargetMode="External"/><Relationship Id="rId3" Type="http://schemas.openxmlformats.org/officeDocument/2006/relationships/hyperlink" Target="https://www.imprimerieareaction.com/blog/quelles-mentions-legales-sur-mon-flyer#:~:text=La%20d%C3%A9nomination%20sociale%20de%20votre,capital%20pour%20les%20soci%C3%A9t%C3%A9s%20commercial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interest.fr/pin/390968811407836441/" TargetMode="External"/><Relationship Id="rId3" Type="http://schemas.openxmlformats.org/officeDocument/2006/relationships/hyperlink" Target="https://www.imprimerieareaction.com/blog/quelles-mentions-legales-sur-mon-flyer#:~:text=La%20d%C3%A9nomination%20sociale%20de%20votre,capital%20pour%20les%20soci%C3%A9t%C3%A9s%20commerciale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interest.fr/pin/390968811407836441/" TargetMode="External"/><Relationship Id="rId3" Type="http://schemas.openxmlformats.org/officeDocument/2006/relationships/hyperlink" Target="https://www.imprimerieareaction.com/blog/quelles-mentions-legales-sur-mon-flyer#:~:text=La%20d%C3%A9nomination%20sociale%20de%20votre,capital%20pour%20les%20soci%C3%A9t%C3%A9s%20commercial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b70e58f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b70e58f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https://www.pinterest.fr/pin/390968811407836441/</a:t>
            </a:r>
            <a:r>
              <a:rPr lang="fr"/>
              <a:t> idées</a:t>
            </a:r>
            <a:br>
              <a:rPr lang="fr"/>
            </a:br>
            <a:r>
              <a:rPr lang="fr" u="sng">
                <a:solidFill>
                  <a:schemeClr val="hlink"/>
                </a:solidFill>
                <a:hlinkClick r:id="rId3"/>
              </a:rPr>
              <a:t>https://www.imprimerieareaction.com/blog/quelles-mentions-legales-sur-mon-flyer#:~:text=La%20d%C3%A9nomination%20sociale%20de%20votre,capital%20pour%20les%20soci%C3%A9t%C3%A9s%20commerciales</a:t>
            </a:r>
            <a:r>
              <a:rPr lang="fr"/>
              <a:t>. lois à propos des flyers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1ba0a93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1ba0a93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https://www.pinterest.fr/pin/390968811407836441/</a:t>
            </a:r>
            <a:r>
              <a:rPr lang="fr"/>
              <a:t> idées</a:t>
            </a:r>
            <a:br>
              <a:rPr lang="fr"/>
            </a:br>
            <a:r>
              <a:rPr lang="fr" u="sng">
                <a:solidFill>
                  <a:schemeClr val="hlink"/>
                </a:solidFill>
                <a:hlinkClick r:id="rId3"/>
              </a:rPr>
              <a:t>https://www.imprimerieareaction.com/blog/quelles-mentions-legales-sur-mon-flyer#:~:text=La%20d%C3%A9nomination%20sociale%20de%20votre,capital%20pour%20les%20soci%C3%A9t%C3%A9s%20commerciales</a:t>
            </a:r>
            <a:r>
              <a:rPr lang="fr"/>
              <a:t>. lois à propos des flyers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1ba0a932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1ba0a932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https://www.pinterest.fr/pin/390968811407836441/</a:t>
            </a:r>
            <a:r>
              <a:rPr lang="fr"/>
              <a:t> idées</a:t>
            </a:r>
            <a:br>
              <a:rPr lang="fr"/>
            </a:br>
            <a:r>
              <a:rPr lang="fr" u="sng">
                <a:solidFill>
                  <a:schemeClr val="hlink"/>
                </a:solidFill>
                <a:hlinkClick r:id="rId3"/>
              </a:rPr>
              <a:t>https://www.imprimerieareaction.com/blog/quelles-mentions-legales-sur-mon-flyer#:~:text=La%20d%C3%A9nomination%20sociale%20de%20votre,capital%20pour%20les%20soci%C3%A9t%C3%A9s%20commerciales</a:t>
            </a:r>
            <a:r>
              <a:rPr lang="fr"/>
              <a:t>. lois à propos des flyers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18bebe10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18bebe10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ba0a932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1ba0a932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1ba0a932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1ba0a932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10"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10"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10"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0" y="125"/>
            <a:ext cx="2973000" cy="5143500"/>
          </a:xfrm>
          <a:prstGeom prst="rect">
            <a:avLst/>
          </a:prstGeom>
          <a:gradFill>
            <a:gsLst>
              <a:gs pos="0">
                <a:srgbClr val="DCECD5"/>
              </a:gs>
              <a:gs pos="63000">
                <a:srgbClr val="D1E3C8"/>
              </a:gs>
              <a:gs pos="100000">
                <a:srgbClr val="92B582"/>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1200"/>
              </a:spcAft>
              <a:buClr>
                <a:schemeClr val="dk1"/>
              </a:buClr>
              <a:buSzPts val="1100"/>
              <a:buFont typeface="Arial"/>
              <a:buNone/>
            </a:pPr>
            <a:r>
              <a:t/>
            </a:r>
            <a:endParaRPr/>
          </a:p>
        </p:txBody>
      </p:sp>
      <p:sp>
        <p:nvSpPr>
          <p:cNvPr id="55" name="Google Shape;55;p13"/>
          <p:cNvSpPr txBox="1"/>
          <p:nvPr>
            <p:ph idx="1" type="body"/>
          </p:nvPr>
        </p:nvSpPr>
        <p:spPr>
          <a:xfrm>
            <a:off x="2973000" y="125"/>
            <a:ext cx="3099000" cy="5143500"/>
          </a:xfrm>
          <a:prstGeom prst="rect">
            <a:avLst/>
          </a:prstGeom>
          <a:gradFill>
            <a:gsLst>
              <a:gs pos="0">
                <a:srgbClr val="DCECD5"/>
              </a:gs>
              <a:gs pos="63000">
                <a:srgbClr val="92B582"/>
              </a:gs>
              <a:gs pos="100000">
                <a:srgbClr val="92B582"/>
              </a:gs>
            </a:gsLst>
            <a:lin ang="5400012" scaled="0"/>
          </a:gradFill>
        </p:spPr>
        <p:txBody>
          <a:bodyPr anchorCtr="0" anchor="t" bIns="91425" lIns="91425" spcFirstLastPara="1" rIns="91425" wrap="square" tIns="91425">
            <a:normAutofit/>
          </a:bodyPr>
          <a:lstStyle/>
          <a:p>
            <a:pPr indent="0" lvl="0" marL="0" rtl="0" algn="ctr">
              <a:spcBef>
                <a:spcPts val="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1200"/>
              </a:spcAft>
              <a:buNone/>
            </a:pPr>
            <a:r>
              <a:t/>
            </a:r>
            <a:endParaRPr sz="2100">
              <a:solidFill>
                <a:schemeClr val="dk1"/>
              </a:solidFill>
              <a:latin typeface="Oswald"/>
              <a:ea typeface="Oswald"/>
              <a:cs typeface="Oswald"/>
              <a:sym typeface="Oswald"/>
            </a:endParaRPr>
          </a:p>
        </p:txBody>
      </p:sp>
      <p:sp>
        <p:nvSpPr>
          <p:cNvPr id="56" name="Google Shape;56;p13"/>
          <p:cNvSpPr txBox="1"/>
          <p:nvPr>
            <p:ph idx="1" type="body"/>
          </p:nvPr>
        </p:nvSpPr>
        <p:spPr>
          <a:xfrm>
            <a:off x="6072000" y="125"/>
            <a:ext cx="3072000" cy="5143500"/>
          </a:xfrm>
          <a:prstGeom prst="rect">
            <a:avLst/>
          </a:prstGeom>
          <a:gradFill>
            <a:gsLst>
              <a:gs pos="0">
                <a:srgbClr val="DCECD5"/>
              </a:gs>
              <a:gs pos="100000">
                <a:srgbClr val="93BC81"/>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500" u="sng">
              <a:solidFill>
                <a:schemeClr val="dk1"/>
              </a:solidFill>
              <a:latin typeface="Oswald"/>
              <a:ea typeface="Oswald"/>
              <a:cs typeface="Oswald"/>
              <a:sym typeface="Oswald"/>
            </a:endParaRPr>
          </a:p>
          <a:p>
            <a:pPr indent="0" lvl="0" marL="0" rtl="0" algn="ctr">
              <a:spcBef>
                <a:spcPts val="0"/>
              </a:spcBef>
              <a:spcAft>
                <a:spcPts val="0"/>
              </a:spcAft>
              <a:buNone/>
            </a:pPr>
            <a:r>
              <a:t/>
            </a:r>
            <a:endParaRPr sz="2800"/>
          </a:p>
        </p:txBody>
      </p:sp>
      <p:sp>
        <p:nvSpPr>
          <p:cNvPr id="57" name="Google Shape;57;p13"/>
          <p:cNvSpPr txBox="1"/>
          <p:nvPr/>
        </p:nvSpPr>
        <p:spPr>
          <a:xfrm>
            <a:off x="352425" y="422225"/>
            <a:ext cx="2236800" cy="569400"/>
          </a:xfrm>
          <a:prstGeom prst="rect">
            <a:avLst/>
          </a:prstGeom>
          <a:solidFill>
            <a:schemeClr val="lt1"/>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2500">
                <a:solidFill>
                  <a:schemeClr val="dk1"/>
                </a:solidFill>
                <a:latin typeface="Oswald"/>
                <a:ea typeface="Oswald"/>
                <a:cs typeface="Oswald"/>
                <a:sym typeface="Oswald"/>
              </a:rPr>
              <a:t>AlsAgriNet</a:t>
            </a:r>
            <a:endParaRPr sz="2200">
              <a:solidFill>
                <a:schemeClr val="dk1"/>
              </a:solidFill>
            </a:endParaRPr>
          </a:p>
        </p:txBody>
      </p:sp>
      <p:sp>
        <p:nvSpPr>
          <p:cNvPr id="58" name="Google Shape;58;p13"/>
          <p:cNvSpPr/>
          <p:nvPr/>
        </p:nvSpPr>
        <p:spPr>
          <a:xfrm>
            <a:off x="550275" y="1676075"/>
            <a:ext cx="1841100" cy="179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581625" y="1667000"/>
            <a:ext cx="1809751" cy="1809751"/>
          </a:xfrm>
          <a:prstGeom prst="rect">
            <a:avLst/>
          </a:prstGeom>
          <a:noFill/>
          <a:ln>
            <a:noFill/>
          </a:ln>
        </p:spPr>
      </p:pic>
      <p:sp>
        <p:nvSpPr>
          <p:cNvPr id="60" name="Google Shape;60;p13"/>
          <p:cNvSpPr txBox="1"/>
          <p:nvPr/>
        </p:nvSpPr>
        <p:spPr>
          <a:xfrm rot="-5400000">
            <a:off x="6539625" y="2545050"/>
            <a:ext cx="5114700" cy="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2"/>
                </a:solidFill>
              </a:rPr>
              <a:t>Imprimé par nos soins - 42 Rue des Pépins 67000 Strasbourg, France</a:t>
            </a:r>
            <a:r>
              <a:rPr lang="fr" sz="800">
                <a:solidFill>
                  <a:schemeClr val="dk2"/>
                </a:solidFill>
              </a:rPr>
              <a:t>. Ne pas jeter sur la voie publique.</a:t>
            </a:r>
            <a:endParaRPr sz="800">
              <a:solidFill>
                <a:schemeClr val="dk2"/>
              </a:solidFill>
            </a:endParaRPr>
          </a:p>
        </p:txBody>
      </p:sp>
      <p:sp>
        <p:nvSpPr>
          <p:cNvPr id="61" name="Google Shape;61;p13"/>
          <p:cNvSpPr txBox="1"/>
          <p:nvPr/>
        </p:nvSpPr>
        <p:spPr>
          <a:xfrm>
            <a:off x="6072000" y="635125"/>
            <a:ext cx="3072000" cy="1522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facebook.com/alsagrinet/</a:t>
            </a:r>
            <a:endParaRPr sz="11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x.com/alsagrinet</a:t>
            </a:r>
            <a:endParaRPr sz="1100">
              <a:solidFill>
                <a:schemeClr val="dk1"/>
              </a:solidFill>
              <a:highlight>
                <a:srgbClr val="FAFAFA"/>
              </a:highlight>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AFAFA"/>
              </a:highlight>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linkedin.com/alsagrinet/</a:t>
            </a:r>
            <a:endParaRPr sz="1100">
              <a:solidFill>
                <a:schemeClr val="dk1"/>
              </a:solidFill>
              <a:highlight>
                <a:srgbClr val="FAFAFA"/>
              </a:highlight>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185.155.93.103/com</a:t>
            </a:r>
            <a:endParaRPr sz="1100">
              <a:solidFill>
                <a:schemeClr val="dk1"/>
              </a:solidFill>
              <a:latin typeface="Oswald"/>
              <a:ea typeface="Oswald"/>
              <a:cs typeface="Oswald"/>
              <a:sym typeface="Oswald"/>
            </a:endParaRPr>
          </a:p>
        </p:txBody>
      </p:sp>
      <p:sp>
        <p:nvSpPr>
          <p:cNvPr id="62" name="Google Shape;62;p13"/>
          <p:cNvSpPr/>
          <p:nvPr/>
        </p:nvSpPr>
        <p:spPr>
          <a:xfrm>
            <a:off x="3996000" y="727825"/>
            <a:ext cx="1170000" cy="463500"/>
          </a:xfrm>
          <a:prstGeom prst="roundRect">
            <a:avLst>
              <a:gd fmla="val 16667" name="adj"/>
            </a:avLst>
          </a:prstGeom>
          <a:solidFill>
            <a:srgbClr val="D5A6B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Étude du plan agricole</a:t>
            </a:r>
            <a:endParaRPr sz="900"/>
          </a:p>
        </p:txBody>
      </p:sp>
      <p:sp>
        <p:nvSpPr>
          <p:cNvPr id="63" name="Google Shape;63;p13"/>
          <p:cNvSpPr/>
          <p:nvPr/>
        </p:nvSpPr>
        <p:spPr>
          <a:xfrm>
            <a:off x="4742450" y="1575950"/>
            <a:ext cx="1170000" cy="4818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Conception d’un prototype</a:t>
            </a:r>
            <a:endParaRPr sz="900"/>
          </a:p>
        </p:txBody>
      </p:sp>
      <p:sp>
        <p:nvSpPr>
          <p:cNvPr id="64" name="Google Shape;64;p13"/>
          <p:cNvSpPr/>
          <p:nvPr/>
        </p:nvSpPr>
        <p:spPr>
          <a:xfrm>
            <a:off x="3402000" y="2376525"/>
            <a:ext cx="1170000" cy="4635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Déploiement dans les champs</a:t>
            </a:r>
            <a:endParaRPr sz="900"/>
          </a:p>
        </p:txBody>
      </p:sp>
      <p:sp>
        <p:nvSpPr>
          <p:cNvPr id="65" name="Google Shape;65;p13"/>
          <p:cNvSpPr/>
          <p:nvPr/>
        </p:nvSpPr>
        <p:spPr>
          <a:xfrm>
            <a:off x="4742450" y="3157890"/>
            <a:ext cx="1170000" cy="5487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Accompagnement du client pour les mises en place</a:t>
            </a:r>
            <a:endParaRPr sz="900"/>
          </a:p>
        </p:txBody>
      </p:sp>
      <p:sp>
        <p:nvSpPr>
          <p:cNvPr id="66" name="Google Shape;66;p13"/>
          <p:cNvSpPr/>
          <p:nvPr/>
        </p:nvSpPr>
        <p:spPr>
          <a:xfrm>
            <a:off x="3794100" y="4122400"/>
            <a:ext cx="1555800" cy="548700"/>
          </a:xfrm>
          <a:prstGeom prst="roundRect">
            <a:avLst>
              <a:gd fmla="val 16667" name="adj"/>
            </a:avLst>
          </a:prstGeom>
          <a:solidFill>
            <a:srgbClr val="D5A6B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Suivi régulier avec le client pour assurer le bon fonctionnement</a:t>
            </a:r>
            <a:endParaRPr sz="900"/>
          </a:p>
        </p:txBody>
      </p:sp>
      <p:cxnSp>
        <p:nvCxnSpPr>
          <p:cNvPr id="67" name="Google Shape;67;p13"/>
          <p:cNvCxnSpPr>
            <a:stCxn id="62" idx="2"/>
            <a:endCxn id="63" idx="0"/>
          </p:cNvCxnSpPr>
          <p:nvPr/>
        </p:nvCxnSpPr>
        <p:spPr>
          <a:xfrm flipH="1" rot="-5400000">
            <a:off x="4761900" y="1010425"/>
            <a:ext cx="384600" cy="746400"/>
          </a:xfrm>
          <a:prstGeom prst="curvedConnector3">
            <a:avLst>
              <a:gd fmla="val 50003" name="adj1"/>
            </a:avLst>
          </a:prstGeom>
          <a:noFill/>
          <a:ln cap="flat" cmpd="sng" w="19050">
            <a:solidFill>
              <a:schemeClr val="dk2"/>
            </a:solidFill>
            <a:prstDash val="solid"/>
            <a:round/>
            <a:headEnd len="med" w="med" type="none"/>
            <a:tailEnd len="med" w="med" type="triangle"/>
          </a:ln>
        </p:spPr>
      </p:cxnSp>
      <p:cxnSp>
        <p:nvCxnSpPr>
          <p:cNvPr id="68" name="Google Shape;68;p13"/>
          <p:cNvCxnSpPr>
            <a:stCxn id="63" idx="2"/>
            <a:endCxn id="64" idx="0"/>
          </p:cNvCxnSpPr>
          <p:nvPr/>
        </p:nvCxnSpPr>
        <p:spPr>
          <a:xfrm rot="5400000">
            <a:off x="4497800" y="1547000"/>
            <a:ext cx="318900" cy="1340400"/>
          </a:xfrm>
          <a:prstGeom prst="curvedConnector3">
            <a:avLst>
              <a:gd fmla="val 49980" name="adj1"/>
            </a:avLst>
          </a:prstGeom>
          <a:noFill/>
          <a:ln cap="flat" cmpd="sng" w="19050">
            <a:solidFill>
              <a:schemeClr val="dk2"/>
            </a:solidFill>
            <a:prstDash val="solid"/>
            <a:round/>
            <a:headEnd len="med" w="med" type="none"/>
            <a:tailEnd len="med" w="med" type="triangle"/>
          </a:ln>
        </p:spPr>
      </p:cxnSp>
      <p:cxnSp>
        <p:nvCxnSpPr>
          <p:cNvPr id="69" name="Google Shape;69;p13"/>
          <p:cNvCxnSpPr>
            <a:stCxn id="64" idx="2"/>
            <a:endCxn id="65" idx="0"/>
          </p:cNvCxnSpPr>
          <p:nvPr/>
        </p:nvCxnSpPr>
        <p:spPr>
          <a:xfrm flipH="1" rot="-5400000">
            <a:off x="4498200" y="2328825"/>
            <a:ext cx="318000" cy="1340400"/>
          </a:xfrm>
          <a:prstGeom prst="curvedConnector3">
            <a:avLst>
              <a:gd fmla="val 49979" name="adj1"/>
            </a:avLst>
          </a:prstGeom>
          <a:noFill/>
          <a:ln cap="flat" cmpd="sng" w="19050">
            <a:solidFill>
              <a:schemeClr val="dk2"/>
            </a:solidFill>
            <a:prstDash val="solid"/>
            <a:round/>
            <a:headEnd len="med" w="med" type="none"/>
            <a:tailEnd len="med" w="med" type="triangle"/>
          </a:ln>
        </p:spPr>
      </p:cxnSp>
      <p:cxnSp>
        <p:nvCxnSpPr>
          <p:cNvPr id="70" name="Google Shape;70;p13"/>
          <p:cNvCxnSpPr>
            <a:stCxn id="65" idx="2"/>
            <a:endCxn id="66" idx="0"/>
          </p:cNvCxnSpPr>
          <p:nvPr/>
        </p:nvCxnSpPr>
        <p:spPr>
          <a:xfrm rot="5400000">
            <a:off x="4741850" y="3536790"/>
            <a:ext cx="415800" cy="755400"/>
          </a:xfrm>
          <a:prstGeom prst="curvedConnector3">
            <a:avLst>
              <a:gd fmla="val 50001" name="adj1"/>
            </a:avLst>
          </a:prstGeom>
          <a:noFill/>
          <a:ln cap="flat" cmpd="sng" w="19050">
            <a:solidFill>
              <a:schemeClr val="dk2"/>
            </a:solidFill>
            <a:prstDash val="solid"/>
            <a:round/>
            <a:headEnd len="med" w="med" type="none"/>
            <a:tailEnd len="med" w="med" type="triangle"/>
          </a:ln>
        </p:spPr>
      </p:cxnSp>
      <p:sp>
        <p:nvSpPr>
          <p:cNvPr id="71" name="Google Shape;71;p13"/>
          <p:cNvSpPr txBox="1"/>
          <p:nvPr/>
        </p:nvSpPr>
        <p:spPr>
          <a:xfrm>
            <a:off x="2973100" y="183800"/>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Notre méthodologie</a:t>
            </a:r>
            <a:endParaRPr sz="2000">
              <a:solidFill>
                <a:schemeClr val="dk1"/>
              </a:solidFill>
              <a:latin typeface="Oswald"/>
              <a:ea typeface="Oswald"/>
              <a:cs typeface="Oswald"/>
              <a:sym typeface="Oswald"/>
            </a:endParaRPr>
          </a:p>
        </p:txBody>
      </p:sp>
      <p:pic>
        <p:nvPicPr>
          <p:cNvPr id="72" name="Google Shape;72;p13"/>
          <p:cNvPicPr preferRelativeResize="0"/>
          <p:nvPr/>
        </p:nvPicPr>
        <p:blipFill>
          <a:blip r:embed="rId4">
            <a:alphaModFix/>
          </a:blip>
          <a:stretch>
            <a:fillRect/>
          </a:stretch>
        </p:blipFill>
        <p:spPr>
          <a:xfrm>
            <a:off x="6189001" y="619924"/>
            <a:ext cx="360000" cy="360000"/>
          </a:xfrm>
          <a:prstGeom prst="rect">
            <a:avLst/>
          </a:prstGeom>
          <a:noFill/>
          <a:ln>
            <a:noFill/>
          </a:ln>
        </p:spPr>
      </p:pic>
      <p:pic>
        <p:nvPicPr>
          <p:cNvPr id="73" name="Google Shape;73;p13"/>
          <p:cNvPicPr preferRelativeResize="0"/>
          <p:nvPr/>
        </p:nvPicPr>
        <p:blipFill>
          <a:blip r:embed="rId5">
            <a:alphaModFix/>
          </a:blip>
          <a:stretch>
            <a:fillRect/>
          </a:stretch>
        </p:blipFill>
        <p:spPr>
          <a:xfrm rot="10800000">
            <a:off x="6189003" y="1017651"/>
            <a:ext cx="360000" cy="360000"/>
          </a:xfrm>
          <a:prstGeom prst="rect">
            <a:avLst/>
          </a:prstGeom>
          <a:noFill/>
          <a:ln>
            <a:noFill/>
          </a:ln>
        </p:spPr>
      </p:pic>
      <p:pic>
        <p:nvPicPr>
          <p:cNvPr id="74" name="Google Shape;74;p13"/>
          <p:cNvPicPr preferRelativeResize="0"/>
          <p:nvPr/>
        </p:nvPicPr>
        <p:blipFill>
          <a:blip r:embed="rId6">
            <a:alphaModFix/>
          </a:blip>
          <a:stretch>
            <a:fillRect/>
          </a:stretch>
        </p:blipFill>
        <p:spPr>
          <a:xfrm>
            <a:off x="6156000" y="1377638"/>
            <a:ext cx="396000" cy="396000"/>
          </a:xfrm>
          <a:prstGeom prst="rect">
            <a:avLst/>
          </a:prstGeom>
          <a:noFill/>
          <a:ln>
            <a:noFill/>
          </a:ln>
        </p:spPr>
      </p:pic>
      <p:pic>
        <p:nvPicPr>
          <p:cNvPr id="75" name="Google Shape;75;p13"/>
          <p:cNvPicPr preferRelativeResize="0"/>
          <p:nvPr/>
        </p:nvPicPr>
        <p:blipFill>
          <a:blip r:embed="rId7">
            <a:alphaModFix/>
          </a:blip>
          <a:stretch>
            <a:fillRect/>
          </a:stretch>
        </p:blipFill>
        <p:spPr>
          <a:xfrm>
            <a:off x="6225000" y="1822025"/>
            <a:ext cx="288000" cy="288000"/>
          </a:xfrm>
          <a:prstGeom prst="rect">
            <a:avLst/>
          </a:prstGeom>
          <a:noFill/>
          <a:ln>
            <a:noFill/>
          </a:ln>
        </p:spPr>
      </p:pic>
      <p:sp>
        <p:nvSpPr>
          <p:cNvPr id="76" name="Google Shape;76;p13"/>
          <p:cNvSpPr txBox="1"/>
          <p:nvPr/>
        </p:nvSpPr>
        <p:spPr>
          <a:xfrm>
            <a:off x="352425" y="3837675"/>
            <a:ext cx="2236800" cy="548700"/>
          </a:xfrm>
          <a:prstGeom prst="rect">
            <a:avLst/>
          </a:prstGeom>
          <a:solidFill>
            <a:srgbClr val="F0FBEB"/>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fr" sz="1100">
                <a:solidFill>
                  <a:schemeClr val="dk1"/>
                </a:solidFill>
                <a:latin typeface="Oswald"/>
                <a:ea typeface="Oswald"/>
                <a:cs typeface="Oswald"/>
                <a:sym typeface="Oswald"/>
              </a:rPr>
              <a:t>Transformez votre exploitation agricole grâce à nos solutions connectées !</a:t>
            </a:r>
            <a:endParaRPr sz="1100">
              <a:solidFill>
                <a:schemeClr val="dk2"/>
              </a:solidFill>
              <a:latin typeface="Oswald"/>
              <a:ea typeface="Oswald"/>
              <a:cs typeface="Oswald"/>
              <a:sym typeface="Oswald"/>
            </a:endParaRPr>
          </a:p>
        </p:txBody>
      </p:sp>
      <p:sp>
        <p:nvSpPr>
          <p:cNvPr id="77" name="Google Shape;77;p13"/>
          <p:cNvSpPr txBox="1"/>
          <p:nvPr/>
        </p:nvSpPr>
        <p:spPr>
          <a:xfrm>
            <a:off x="6039100" y="4855625"/>
            <a:ext cx="3072000" cy="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2"/>
                </a:solidFill>
              </a:rPr>
              <a:t>AlsAgriNet - SAS au capital de 180</a:t>
            </a:r>
            <a:r>
              <a:rPr lang="fr" sz="800">
                <a:solidFill>
                  <a:schemeClr val="dk2"/>
                </a:solidFill>
              </a:rPr>
              <a:t>0</a:t>
            </a:r>
            <a:r>
              <a:rPr lang="fr" sz="800">
                <a:solidFill>
                  <a:schemeClr val="dk2"/>
                </a:solidFill>
              </a:rPr>
              <a:t>€ - RCS Le Mans n°007042111</a:t>
            </a:r>
            <a:endParaRPr sz="800">
              <a:solidFill>
                <a:schemeClr val="dk2"/>
              </a:solidFill>
            </a:endParaRPr>
          </a:p>
        </p:txBody>
      </p:sp>
      <p:sp>
        <p:nvSpPr>
          <p:cNvPr id="78" name="Google Shape;78;p13"/>
          <p:cNvSpPr txBox="1"/>
          <p:nvPr/>
        </p:nvSpPr>
        <p:spPr>
          <a:xfrm>
            <a:off x="6072000" y="3104525"/>
            <a:ext cx="3072000" cy="11328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+33 3 01 02 03 04</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br>
              <a:rPr lang="fr" sz="1100">
                <a:solidFill>
                  <a:schemeClr val="dk1"/>
                </a:solidFill>
                <a:latin typeface="Oswald"/>
                <a:ea typeface="Oswald"/>
                <a:cs typeface="Oswald"/>
                <a:sym typeface="Oswald"/>
              </a:rPr>
            </a:br>
            <a:r>
              <a:rPr lang="fr" sz="1100">
                <a:solidFill>
                  <a:schemeClr val="dk1"/>
                </a:solidFill>
                <a:latin typeface="Oswald"/>
                <a:ea typeface="Oswald"/>
                <a:cs typeface="Oswald"/>
                <a:sym typeface="Oswald"/>
              </a:rPr>
              <a:t>	</a:t>
            </a:r>
            <a:r>
              <a:rPr lang="fr" sz="1100">
                <a:solidFill>
                  <a:schemeClr val="dk1"/>
                </a:solidFill>
                <a:latin typeface="Oswald"/>
                <a:ea typeface="Oswald"/>
                <a:cs typeface="Oswald"/>
                <a:sym typeface="Oswald"/>
              </a:rPr>
              <a:t>projet@alsagrinet.alsace</a:t>
            </a:r>
            <a:br>
              <a:rPr lang="fr" sz="1100">
                <a:solidFill>
                  <a:schemeClr val="dk1"/>
                </a:solidFill>
                <a:latin typeface="Oswald"/>
                <a:ea typeface="Oswald"/>
                <a:cs typeface="Oswald"/>
                <a:sym typeface="Oswald"/>
              </a:rPr>
            </a:b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42 Rue des Pépins, 67000 Strasbourg, France</a:t>
            </a:r>
            <a:endParaRPr sz="1100">
              <a:solidFill>
                <a:schemeClr val="dk1"/>
              </a:solidFill>
              <a:latin typeface="Oswald"/>
              <a:ea typeface="Oswald"/>
              <a:cs typeface="Oswald"/>
              <a:sym typeface="Oswald"/>
            </a:endParaRPr>
          </a:p>
        </p:txBody>
      </p:sp>
      <p:pic>
        <p:nvPicPr>
          <p:cNvPr id="79" name="Google Shape;79;p13"/>
          <p:cNvPicPr preferRelativeResize="0"/>
          <p:nvPr/>
        </p:nvPicPr>
        <p:blipFill>
          <a:blip r:embed="rId8">
            <a:alphaModFix/>
          </a:blip>
          <a:stretch>
            <a:fillRect/>
          </a:stretch>
        </p:blipFill>
        <p:spPr>
          <a:xfrm>
            <a:off x="6189008" y="3096000"/>
            <a:ext cx="360001" cy="360001"/>
          </a:xfrm>
          <a:prstGeom prst="rect">
            <a:avLst/>
          </a:prstGeom>
          <a:noFill/>
          <a:ln>
            <a:noFill/>
          </a:ln>
        </p:spPr>
      </p:pic>
      <p:pic>
        <p:nvPicPr>
          <p:cNvPr id="80" name="Google Shape;80;p13"/>
          <p:cNvPicPr preferRelativeResize="0"/>
          <p:nvPr/>
        </p:nvPicPr>
        <p:blipFill>
          <a:blip r:embed="rId9">
            <a:alphaModFix/>
          </a:blip>
          <a:stretch>
            <a:fillRect/>
          </a:stretch>
        </p:blipFill>
        <p:spPr>
          <a:xfrm>
            <a:off x="6171000" y="3498113"/>
            <a:ext cx="360000" cy="360000"/>
          </a:xfrm>
          <a:prstGeom prst="rect">
            <a:avLst/>
          </a:prstGeom>
          <a:noFill/>
          <a:ln>
            <a:noFill/>
          </a:ln>
        </p:spPr>
      </p:pic>
      <p:pic>
        <p:nvPicPr>
          <p:cNvPr id="81" name="Google Shape;81;p13"/>
          <p:cNvPicPr preferRelativeResize="0"/>
          <p:nvPr/>
        </p:nvPicPr>
        <p:blipFill>
          <a:blip r:embed="rId10">
            <a:alphaModFix/>
          </a:blip>
          <a:stretch>
            <a:fillRect/>
          </a:stretch>
        </p:blipFill>
        <p:spPr>
          <a:xfrm>
            <a:off x="6189000" y="3862800"/>
            <a:ext cx="360003" cy="360003"/>
          </a:xfrm>
          <a:prstGeom prst="rect">
            <a:avLst/>
          </a:prstGeom>
          <a:noFill/>
          <a:ln>
            <a:noFill/>
          </a:ln>
        </p:spPr>
      </p:pic>
      <p:sp>
        <p:nvSpPr>
          <p:cNvPr id="82" name="Google Shape;82;p13"/>
          <p:cNvSpPr txBox="1"/>
          <p:nvPr/>
        </p:nvSpPr>
        <p:spPr>
          <a:xfrm>
            <a:off x="6058500" y="125425"/>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Retrouvez nous sur…</a:t>
            </a:r>
            <a:endParaRPr sz="2000">
              <a:solidFill>
                <a:schemeClr val="dk1"/>
              </a:solidFill>
              <a:latin typeface="Oswald"/>
              <a:ea typeface="Oswald"/>
              <a:cs typeface="Oswald"/>
              <a:sym typeface="Oswald"/>
            </a:endParaRPr>
          </a:p>
        </p:txBody>
      </p:sp>
      <p:sp>
        <p:nvSpPr>
          <p:cNvPr id="83" name="Google Shape;83;p13"/>
          <p:cNvSpPr txBox="1"/>
          <p:nvPr/>
        </p:nvSpPr>
        <p:spPr>
          <a:xfrm>
            <a:off x="6058500" y="2615400"/>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Ou contactez nous !</a:t>
            </a:r>
            <a:endParaRPr sz="2000">
              <a:solidFill>
                <a:schemeClr val="dk1"/>
              </a:solidFill>
              <a:latin typeface="Oswald"/>
              <a:ea typeface="Oswald"/>
              <a:cs typeface="Oswald"/>
              <a:sym typeface="Oswald"/>
            </a:endParaRPr>
          </a:p>
        </p:txBody>
      </p:sp>
      <p:sp>
        <p:nvSpPr>
          <p:cNvPr id="84" name="Google Shape;84;p13"/>
          <p:cNvSpPr/>
          <p:nvPr/>
        </p:nvSpPr>
        <p:spPr>
          <a:xfrm>
            <a:off x="93300" y="4738913"/>
            <a:ext cx="8957400" cy="1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1" type="body"/>
          </p:nvPr>
        </p:nvSpPr>
        <p:spPr>
          <a:xfrm>
            <a:off x="0" y="125"/>
            <a:ext cx="2973000" cy="5143500"/>
          </a:xfrm>
          <a:prstGeom prst="rect">
            <a:avLst/>
          </a:prstGeom>
          <a:gradFill>
            <a:gsLst>
              <a:gs pos="0">
                <a:srgbClr val="DCECD5"/>
              </a:gs>
              <a:gs pos="63000">
                <a:srgbClr val="D1E3C8"/>
              </a:gs>
              <a:gs pos="100000">
                <a:srgbClr val="92B582"/>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1200"/>
              </a:spcAft>
              <a:buClr>
                <a:schemeClr val="dk1"/>
              </a:buClr>
              <a:buSzPts val="1100"/>
              <a:buFont typeface="Arial"/>
              <a:buNone/>
            </a:pPr>
            <a:r>
              <a:t/>
            </a:r>
            <a:endParaRPr/>
          </a:p>
        </p:txBody>
      </p:sp>
      <p:sp>
        <p:nvSpPr>
          <p:cNvPr id="90" name="Google Shape;90;p14"/>
          <p:cNvSpPr txBox="1"/>
          <p:nvPr>
            <p:ph idx="1" type="body"/>
          </p:nvPr>
        </p:nvSpPr>
        <p:spPr>
          <a:xfrm>
            <a:off x="2973000" y="125"/>
            <a:ext cx="3099000" cy="5143500"/>
          </a:xfrm>
          <a:prstGeom prst="rect">
            <a:avLst/>
          </a:prstGeom>
          <a:gradFill>
            <a:gsLst>
              <a:gs pos="0">
                <a:srgbClr val="DCECD5"/>
              </a:gs>
              <a:gs pos="63000">
                <a:srgbClr val="92B582"/>
              </a:gs>
              <a:gs pos="100000">
                <a:srgbClr val="92B582"/>
              </a:gs>
            </a:gsLst>
            <a:lin ang="5400012" scaled="0"/>
          </a:gradFill>
        </p:spPr>
        <p:txBody>
          <a:bodyPr anchorCtr="0" anchor="t" bIns="91425" lIns="91425" spcFirstLastPara="1" rIns="91425" wrap="square" tIns="91425">
            <a:normAutofit/>
          </a:bodyPr>
          <a:lstStyle/>
          <a:p>
            <a:pPr indent="0" lvl="0" marL="0" rtl="0" algn="ctr">
              <a:spcBef>
                <a:spcPts val="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1200"/>
              </a:spcAft>
              <a:buNone/>
            </a:pPr>
            <a:r>
              <a:t/>
            </a:r>
            <a:endParaRPr sz="2100">
              <a:solidFill>
                <a:schemeClr val="dk1"/>
              </a:solidFill>
              <a:latin typeface="Oswald"/>
              <a:ea typeface="Oswald"/>
              <a:cs typeface="Oswald"/>
              <a:sym typeface="Oswald"/>
            </a:endParaRPr>
          </a:p>
        </p:txBody>
      </p:sp>
      <p:sp>
        <p:nvSpPr>
          <p:cNvPr id="91" name="Google Shape;91;p14"/>
          <p:cNvSpPr txBox="1"/>
          <p:nvPr>
            <p:ph idx="1" type="body"/>
          </p:nvPr>
        </p:nvSpPr>
        <p:spPr>
          <a:xfrm>
            <a:off x="6072000" y="125"/>
            <a:ext cx="3072000" cy="5143500"/>
          </a:xfrm>
          <a:prstGeom prst="rect">
            <a:avLst/>
          </a:prstGeom>
          <a:gradFill>
            <a:gsLst>
              <a:gs pos="0">
                <a:srgbClr val="DCECD5"/>
              </a:gs>
              <a:gs pos="100000">
                <a:srgbClr val="93BC81"/>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500" u="sng">
              <a:solidFill>
                <a:schemeClr val="dk1"/>
              </a:solidFill>
              <a:latin typeface="Oswald"/>
              <a:ea typeface="Oswald"/>
              <a:cs typeface="Oswald"/>
              <a:sym typeface="Oswald"/>
            </a:endParaRPr>
          </a:p>
          <a:p>
            <a:pPr indent="0" lvl="0" marL="0" rtl="0" algn="ctr">
              <a:spcBef>
                <a:spcPts val="0"/>
              </a:spcBef>
              <a:spcAft>
                <a:spcPts val="0"/>
              </a:spcAft>
              <a:buNone/>
            </a:pPr>
            <a:r>
              <a:t/>
            </a:r>
            <a:endParaRPr sz="2800"/>
          </a:p>
        </p:txBody>
      </p:sp>
      <p:sp>
        <p:nvSpPr>
          <p:cNvPr id="92" name="Google Shape;92;p14"/>
          <p:cNvSpPr txBox="1"/>
          <p:nvPr/>
        </p:nvSpPr>
        <p:spPr>
          <a:xfrm>
            <a:off x="352425" y="422225"/>
            <a:ext cx="2236800" cy="569400"/>
          </a:xfrm>
          <a:prstGeom prst="rect">
            <a:avLst/>
          </a:prstGeom>
          <a:solidFill>
            <a:schemeClr val="lt1"/>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2500">
                <a:solidFill>
                  <a:schemeClr val="dk1"/>
                </a:solidFill>
                <a:latin typeface="Oswald"/>
                <a:ea typeface="Oswald"/>
                <a:cs typeface="Oswald"/>
                <a:sym typeface="Oswald"/>
              </a:rPr>
              <a:t>AlsAgriNet</a:t>
            </a:r>
            <a:endParaRPr sz="2200">
              <a:solidFill>
                <a:schemeClr val="dk1"/>
              </a:solidFill>
            </a:endParaRPr>
          </a:p>
        </p:txBody>
      </p:sp>
      <p:sp>
        <p:nvSpPr>
          <p:cNvPr id="93" name="Google Shape;93;p14"/>
          <p:cNvSpPr/>
          <p:nvPr/>
        </p:nvSpPr>
        <p:spPr>
          <a:xfrm>
            <a:off x="550275" y="1676075"/>
            <a:ext cx="1841100" cy="179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4" name="Google Shape;94;p14"/>
          <p:cNvPicPr preferRelativeResize="0"/>
          <p:nvPr/>
        </p:nvPicPr>
        <p:blipFill>
          <a:blip r:embed="rId3">
            <a:alphaModFix/>
          </a:blip>
          <a:stretch>
            <a:fillRect/>
          </a:stretch>
        </p:blipFill>
        <p:spPr>
          <a:xfrm>
            <a:off x="581625" y="1667000"/>
            <a:ext cx="1809751" cy="1809751"/>
          </a:xfrm>
          <a:prstGeom prst="rect">
            <a:avLst/>
          </a:prstGeom>
          <a:noFill/>
          <a:ln>
            <a:noFill/>
          </a:ln>
        </p:spPr>
      </p:pic>
      <p:sp>
        <p:nvSpPr>
          <p:cNvPr id="95" name="Google Shape;95;p14"/>
          <p:cNvSpPr/>
          <p:nvPr/>
        </p:nvSpPr>
        <p:spPr>
          <a:xfrm>
            <a:off x="93300" y="4738913"/>
            <a:ext cx="8957400" cy="1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4"/>
          <p:cNvSpPr txBox="1"/>
          <p:nvPr/>
        </p:nvSpPr>
        <p:spPr>
          <a:xfrm rot="-5400000">
            <a:off x="6525225" y="2530650"/>
            <a:ext cx="5143500" cy="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2"/>
                </a:solidFill>
              </a:rPr>
              <a:t>Von uns gedruckt - 42 Rue des Pépins, 67000 Straßburg, Frankreich. Nicht auf die öffentliche Straße werfen</a:t>
            </a:r>
            <a:endParaRPr sz="800">
              <a:solidFill>
                <a:schemeClr val="dk2"/>
              </a:solidFill>
            </a:endParaRPr>
          </a:p>
        </p:txBody>
      </p:sp>
      <p:sp>
        <p:nvSpPr>
          <p:cNvPr id="97" name="Google Shape;97;p14"/>
          <p:cNvSpPr txBox="1"/>
          <p:nvPr/>
        </p:nvSpPr>
        <p:spPr>
          <a:xfrm>
            <a:off x="6072000" y="635125"/>
            <a:ext cx="3072000" cy="1522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facebook.com/alsagrinet/</a:t>
            </a:r>
            <a:endParaRPr sz="11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x.com/alsagrinet</a:t>
            </a:r>
            <a:endParaRPr sz="1100">
              <a:solidFill>
                <a:schemeClr val="dk1"/>
              </a:solidFill>
              <a:highlight>
                <a:srgbClr val="FAFAFA"/>
              </a:highlight>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AFAFA"/>
              </a:highlight>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linkedin.com/alsagrinet/</a:t>
            </a:r>
            <a:endParaRPr sz="1100">
              <a:solidFill>
                <a:schemeClr val="dk1"/>
              </a:solidFill>
              <a:highlight>
                <a:srgbClr val="FAFAFA"/>
              </a:highlight>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185.155.93.103/com</a:t>
            </a:r>
            <a:endParaRPr sz="1100">
              <a:solidFill>
                <a:schemeClr val="dk1"/>
              </a:solidFill>
              <a:latin typeface="Oswald"/>
              <a:ea typeface="Oswald"/>
              <a:cs typeface="Oswald"/>
              <a:sym typeface="Oswald"/>
            </a:endParaRPr>
          </a:p>
        </p:txBody>
      </p:sp>
      <p:sp>
        <p:nvSpPr>
          <p:cNvPr id="98" name="Google Shape;98;p14"/>
          <p:cNvSpPr/>
          <p:nvPr/>
        </p:nvSpPr>
        <p:spPr>
          <a:xfrm>
            <a:off x="3996000" y="727825"/>
            <a:ext cx="1170000" cy="463500"/>
          </a:xfrm>
          <a:prstGeom prst="roundRect">
            <a:avLst>
              <a:gd fmla="val 16667" name="adj"/>
            </a:avLst>
          </a:prstGeom>
          <a:solidFill>
            <a:srgbClr val="D5A6B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Agrarplanstudie</a:t>
            </a:r>
            <a:endParaRPr sz="900"/>
          </a:p>
        </p:txBody>
      </p:sp>
      <p:sp>
        <p:nvSpPr>
          <p:cNvPr id="99" name="Google Shape;99;p14"/>
          <p:cNvSpPr/>
          <p:nvPr/>
        </p:nvSpPr>
        <p:spPr>
          <a:xfrm>
            <a:off x="4742450" y="1575950"/>
            <a:ext cx="1170000" cy="4818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Entwicklung eines Prototyps</a:t>
            </a:r>
            <a:endParaRPr sz="900"/>
          </a:p>
        </p:txBody>
      </p:sp>
      <p:sp>
        <p:nvSpPr>
          <p:cNvPr id="100" name="Google Shape;100;p14"/>
          <p:cNvSpPr/>
          <p:nvPr/>
        </p:nvSpPr>
        <p:spPr>
          <a:xfrm>
            <a:off x="3402000" y="2376525"/>
            <a:ext cx="1170000" cy="4635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Einsatz auf den Feldern</a:t>
            </a:r>
            <a:endParaRPr sz="900"/>
          </a:p>
        </p:txBody>
      </p:sp>
      <p:sp>
        <p:nvSpPr>
          <p:cNvPr id="101" name="Google Shape;101;p14"/>
          <p:cNvSpPr/>
          <p:nvPr/>
        </p:nvSpPr>
        <p:spPr>
          <a:xfrm>
            <a:off x="4742450" y="3051765"/>
            <a:ext cx="1170000" cy="5487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Begleitung des Kunden bei der Implementierung</a:t>
            </a:r>
            <a:endParaRPr sz="900"/>
          </a:p>
        </p:txBody>
      </p:sp>
      <p:sp>
        <p:nvSpPr>
          <p:cNvPr id="102" name="Google Shape;102;p14"/>
          <p:cNvSpPr/>
          <p:nvPr/>
        </p:nvSpPr>
        <p:spPr>
          <a:xfrm>
            <a:off x="3794100" y="3927700"/>
            <a:ext cx="1555800" cy="743400"/>
          </a:xfrm>
          <a:prstGeom prst="roundRect">
            <a:avLst>
              <a:gd fmla="val 16667" name="adj"/>
            </a:avLst>
          </a:prstGeom>
          <a:solidFill>
            <a:srgbClr val="D5A6B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Regelmäßige Überwachung und Betreuung des Kunden, um einen reibungslosen Betrieb zu gewährleisten</a:t>
            </a:r>
            <a:endParaRPr sz="900"/>
          </a:p>
        </p:txBody>
      </p:sp>
      <p:cxnSp>
        <p:nvCxnSpPr>
          <p:cNvPr id="103" name="Google Shape;103;p14"/>
          <p:cNvCxnSpPr>
            <a:stCxn id="98" idx="2"/>
            <a:endCxn id="99" idx="0"/>
          </p:cNvCxnSpPr>
          <p:nvPr/>
        </p:nvCxnSpPr>
        <p:spPr>
          <a:xfrm flipH="1" rot="-5400000">
            <a:off x="4761900" y="1010425"/>
            <a:ext cx="384600" cy="746400"/>
          </a:xfrm>
          <a:prstGeom prst="curvedConnector3">
            <a:avLst>
              <a:gd fmla="val 50003" name="adj1"/>
            </a:avLst>
          </a:prstGeom>
          <a:noFill/>
          <a:ln cap="flat" cmpd="sng" w="19050">
            <a:solidFill>
              <a:schemeClr val="dk2"/>
            </a:solidFill>
            <a:prstDash val="solid"/>
            <a:round/>
            <a:headEnd len="med" w="med" type="none"/>
            <a:tailEnd len="med" w="med" type="triangle"/>
          </a:ln>
        </p:spPr>
      </p:cxnSp>
      <p:cxnSp>
        <p:nvCxnSpPr>
          <p:cNvPr id="104" name="Google Shape;104;p14"/>
          <p:cNvCxnSpPr>
            <a:stCxn id="99" idx="2"/>
            <a:endCxn id="100" idx="0"/>
          </p:cNvCxnSpPr>
          <p:nvPr/>
        </p:nvCxnSpPr>
        <p:spPr>
          <a:xfrm rot="5400000">
            <a:off x="4497800" y="1547000"/>
            <a:ext cx="318900" cy="1340400"/>
          </a:xfrm>
          <a:prstGeom prst="curvedConnector3">
            <a:avLst>
              <a:gd fmla="val 49980" name="adj1"/>
            </a:avLst>
          </a:prstGeom>
          <a:noFill/>
          <a:ln cap="flat" cmpd="sng" w="19050">
            <a:solidFill>
              <a:schemeClr val="dk2"/>
            </a:solidFill>
            <a:prstDash val="solid"/>
            <a:round/>
            <a:headEnd len="med" w="med" type="none"/>
            <a:tailEnd len="med" w="med" type="triangle"/>
          </a:ln>
        </p:spPr>
      </p:cxnSp>
      <p:cxnSp>
        <p:nvCxnSpPr>
          <p:cNvPr id="105" name="Google Shape;105;p14"/>
          <p:cNvCxnSpPr>
            <a:stCxn id="100" idx="2"/>
            <a:endCxn id="101" idx="0"/>
          </p:cNvCxnSpPr>
          <p:nvPr/>
        </p:nvCxnSpPr>
        <p:spPr>
          <a:xfrm flipH="1" rot="-5400000">
            <a:off x="4551300" y="2275725"/>
            <a:ext cx="211800" cy="1340400"/>
          </a:xfrm>
          <a:prstGeom prst="curvedConnector3">
            <a:avLst>
              <a:gd fmla="val 49986" name="adj1"/>
            </a:avLst>
          </a:prstGeom>
          <a:noFill/>
          <a:ln cap="flat" cmpd="sng" w="19050">
            <a:solidFill>
              <a:schemeClr val="dk2"/>
            </a:solidFill>
            <a:prstDash val="solid"/>
            <a:round/>
            <a:headEnd len="med" w="med" type="none"/>
            <a:tailEnd len="med" w="med" type="triangle"/>
          </a:ln>
        </p:spPr>
      </p:cxnSp>
      <p:cxnSp>
        <p:nvCxnSpPr>
          <p:cNvPr id="106" name="Google Shape;106;p14"/>
          <p:cNvCxnSpPr>
            <a:stCxn id="101" idx="2"/>
            <a:endCxn id="102" idx="0"/>
          </p:cNvCxnSpPr>
          <p:nvPr/>
        </p:nvCxnSpPr>
        <p:spPr>
          <a:xfrm rot="5400000">
            <a:off x="4786100" y="3386415"/>
            <a:ext cx="327300" cy="755400"/>
          </a:xfrm>
          <a:prstGeom prst="curvedConnector3">
            <a:avLst>
              <a:gd fmla="val 49990" name="adj1"/>
            </a:avLst>
          </a:prstGeom>
          <a:noFill/>
          <a:ln cap="flat" cmpd="sng" w="19050">
            <a:solidFill>
              <a:schemeClr val="dk2"/>
            </a:solidFill>
            <a:prstDash val="solid"/>
            <a:round/>
            <a:headEnd len="med" w="med" type="none"/>
            <a:tailEnd len="med" w="med" type="triangle"/>
          </a:ln>
        </p:spPr>
      </p:cxnSp>
      <p:sp>
        <p:nvSpPr>
          <p:cNvPr id="107" name="Google Shape;107;p14"/>
          <p:cNvSpPr txBox="1"/>
          <p:nvPr/>
        </p:nvSpPr>
        <p:spPr>
          <a:xfrm>
            <a:off x="2973100" y="183800"/>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Unsere Methodologie</a:t>
            </a:r>
            <a:endParaRPr sz="2000">
              <a:solidFill>
                <a:schemeClr val="dk1"/>
              </a:solidFill>
              <a:latin typeface="Oswald"/>
              <a:ea typeface="Oswald"/>
              <a:cs typeface="Oswald"/>
              <a:sym typeface="Oswald"/>
            </a:endParaRPr>
          </a:p>
        </p:txBody>
      </p:sp>
      <p:pic>
        <p:nvPicPr>
          <p:cNvPr id="108" name="Google Shape;108;p14"/>
          <p:cNvPicPr preferRelativeResize="0"/>
          <p:nvPr/>
        </p:nvPicPr>
        <p:blipFill>
          <a:blip r:embed="rId4">
            <a:alphaModFix/>
          </a:blip>
          <a:stretch>
            <a:fillRect/>
          </a:stretch>
        </p:blipFill>
        <p:spPr>
          <a:xfrm>
            <a:off x="6189001" y="619924"/>
            <a:ext cx="360000" cy="360000"/>
          </a:xfrm>
          <a:prstGeom prst="rect">
            <a:avLst/>
          </a:prstGeom>
          <a:noFill/>
          <a:ln>
            <a:noFill/>
          </a:ln>
        </p:spPr>
      </p:pic>
      <p:pic>
        <p:nvPicPr>
          <p:cNvPr id="109" name="Google Shape;109;p14"/>
          <p:cNvPicPr preferRelativeResize="0"/>
          <p:nvPr/>
        </p:nvPicPr>
        <p:blipFill>
          <a:blip r:embed="rId5">
            <a:alphaModFix/>
          </a:blip>
          <a:stretch>
            <a:fillRect/>
          </a:stretch>
        </p:blipFill>
        <p:spPr>
          <a:xfrm rot="10800000">
            <a:off x="6189003" y="1017651"/>
            <a:ext cx="360000" cy="360000"/>
          </a:xfrm>
          <a:prstGeom prst="rect">
            <a:avLst/>
          </a:prstGeom>
          <a:noFill/>
          <a:ln>
            <a:noFill/>
          </a:ln>
        </p:spPr>
      </p:pic>
      <p:pic>
        <p:nvPicPr>
          <p:cNvPr id="110" name="Google Shape;110;p14"/>
          <p:cNvPicPr preferRelativeResize="0"/>
          <p:nvPr/>
        </p:nvPicPr>
        <p:blipFill>
          <a:blip r:embed="rId6">
            <a:alphaModFix/>
          </a:blip>
          <a:stretch>
            <a:fillRect/>
          </a:stretch>
        </p:blipFill>
        <p:spPr>
          <a:xfrm>
            <a:off x="6156000" y="1377638"/>
            <a:ext cx="396000" cy="396000"/>
          </a:xfrm>
          <a:prstGeom prst="rect">
            <a:avLst/>
          </a:prstGeom>
          <a:noFill/>
          <a:ln>
            <a:noFill/>
          </a:ln>
        </p:spPr>
      </p:pic>
      <p:pic>
        <p:nvPicPr>
          <p:cNvPr id="111" name="Google Shape;111;p14"/>
          <p:cNvPicPr preferRelativeResize="0"/>
          <p:nvPr/>
        </p:nvPicPr>
        <p:blipFill>
          <a:blip r:embed="rId7">
            <a:alphaModFix/>
          </a:blip>
          <a:stretch>
            <a:fillRect/>
          </a:stretch>
        </p:blipFill>
        <p:spPr>
          <a:xfrm>
            <a:off x="6225000" y="1822025"/>
            <a:ext cx="288000" cy="288000"/>
          </a:xfrm>
          <a:prstGeom prst="rect">
            <a:avLst/>
          </a:prstGeom>
          <a:noFill/>
          <a:ln>
            <a:noFill/>
          </a:ln>
        </p:spPr>
      </p:pic>
      <p:sp>
        <p:nvSpPr>
          <p:cNvPr id="112" name="Google Shape;112;p14"/>
          <p:cNvSpPr txBox="1"/>
          <p:nvPr/>
        </p:nvSpPr>
        <p:spPr>
          <a:xfrm>
            <a:off x="352425" y="3837675"/>
            <a:ext cx="2236800" cy="743400"/>
          </a:xfrm>
          <a:prstGeom prst="rect">
            <a:avLst/>
          </a:prstGeom>
          <a:solidFill>
            <a:srgbClr val="F0FBEB"/>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fr" sz="1100">
                <a:solidFill>
                  <a:schemeClr val="dk1"/>
                </a:solidFill>
                <a:latin typeface="Oswald"/>
                <a:ea typeface="Oswald"/>
                <a:cs typeface="Oswald"/>
                <a:sym typeface="Oswald"/>
              </a:rPr>
              <a:t>Revolutionieren Sie Ihren landwirtschaftlichen Betrieb mit unseren vernetzten Lösungen!</a:t>
            </a:r>
            <a:endParaRPr sz="1100">
              <a:solidFill>
                <a:schemeClr val="dk2"/>
              </a:solidFill>
              <a:latin typeface="Oswald"/>
              <a:ea typeface="Oswald"/>
              <a:cs typeface="Oswald"/>
              <a:sym typeface="Oswald"/>
            </a:endParaRPr>
          </a:p>
        </p:txBody>
      </p:sp>
      <p:sp>
        <p:nvSpPr>
          <p:cNvPr id="113" name="Google Shape;113;p14"/>
          <p:cNvSpPr txBox="1"/>
          <p:nvPr/>
        </p:nvSpPr>
        <p:spPr>
          <a:xfrm>
            <a:off x="6039100" y="4855625"/>
            <a:ext cx="3016800" cy="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2"/>
                </a:solidFill>
              </a:rPr>
              <a:t>AlsAgriNet - SAS mit einem Kapital von 1800 € - Handelsregister Le Mans Nr. 00704211</a:t>
            </a:r>
            <a:r>
              <a:rPr lang="fr" sz="800">
                <a:solidFill>
                  <a:schemeClr val="dk2"/>
                </a:solidFill>
              </a:rPr>
              <a:t>1</a:t>
            </a:r>
            <a:endParaRPr sz="800">
              <a:solidFill>
                <a:schemeClr val="dk2"/>
              </a:solidFill>
            </a:endParaRPr>
          </a:p>
        </p:txBody>
      </p:sp>
      <p:sp>
        <p:nvSpPr>
          <p:cNvPr id="114" name="Google Shape;114;p14"/>
          <p:cNvSpPr txBox="1"/>
          <p:nvPr/>
        </p:nvSpPr>
        <p:spPr>
          <a:xfrm>
            <a:off x="6072000" y="3104525"/>
            <a:ext cx="3072000" cy="11328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+33 3 01 02 03 04</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br>
              <a:rPr lang="fr" sz="1100">
                <a:solidFill>
                  <a:schemeClr val="dk1"/>
                </a:solidFill>
                <a:latin typeface="Oswald"/>
                <a:ea typeface="Oswald"/>
                <a:cs typeface="Oswald"/>
                <a:sym typeface="Oswald"/>
              </a:rPr>
            </a:br>
            <a:r>
              <a:rPr lang="fr" sz="1100">
                <a:solidFill>
                  <a:schemeClr val="dk1"/>
                </a:solidFill>
                <a:latin typeface="Oswald"/>
                <a:ea typeface="Oswald"/>
                <a:cs typeface="Oswald"/>
                <a:sym typeface="Oswald"/>
              </a:rPr>
              <a:t>	projet@alsagrinet.alsace</a:t>
            </a:r>
            <a:br>
              <a:rPr lang="fr" sz="1100">
                <a:solidFill>
                  <a:schemeClr val="dk1"/>
                </a:solidFill>
                <a:latin typeface="Oswald"/>
                <a:ea typeface="Oswald"/>
                <a:cs typeface="Oswald"/>
                <a:sym typeface="Oswald"/>
              </a:rPr>
            </a:b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42 Rue des Pépins, 67000 Strasbourg, France</a:t>
            </a:r>
            <a:endParaRPr sz="1100">
              <a:solidFill>
                <a:schemeClr val="dk1"/>
              </a:solidFill>
              <a:latin typeface="Oswald"/>
              <a:ea typeface="Oswald"/>
              <a:cs typeface="Oswald"/>
              <a:sym typeface="Oswald"/>
            </a:endParaRPr>
          </a:p>
        </p:txBody>
      </p:sp>
      <p:pic>
        <p:nvPicPr>
          <p:cNvPr id="115" name="Google Shape;115;p14"/>
          <p:cNvPicPr preferRelativeResize="0"/>
          <p:nvPr/>
        </p:nvPicPr>
        <p:blipFill>
          <a:blip r:embed="rId8">
            <a:alphaModFix/>
          </a:blip>
          <a:stretch>
            <a:fillRect/>
          </a:stretch>
        </p:blipFill>
        <p:spPr>
          <a:xfrm>
            <a:off x="6189008" y="3096000"/>
            <a:ext cx="360001" cy="360001"/>
          </a:xfrm>
          <a:prstGeom prst="rect">
            <a:avLst/>
          </a:prstGeom>
          <a:noFill/>
          <a:ln>
            <a:noFill/>
          </a:ln>
        </p:spPr>
      </p:pic>
      <p:pic>
        <p:nvPicPr>
          <p:cNvPr id="116" name="Google Shape;116;p14"/>
          <p:cNvPicPr preferRelativeResize="0"/>
          <p:nvPr/>
        </p:nvPicPr>
        <p:blipFill>
          <a:blip r:embed="rId9">
            <a:alphaModFix/>
          </a:blip>
          <a:stretch>
            <a:fillRect/>
          </a:stretch>
        </p:blipFill>
        <p:spPr>
          <a:xfrm>
            <a:off x="6171000" y="3498113"/>
            <a:ext cx="360000" cy="360000"/>
          </a:xfrm>
          <a:prstGeom prst="rect">
            <a:avLst/>
          </a:prstGeom>
          <a:noFill/>
          <a:ln>
            <a:noFill/>
          </a:ln>
        </p:spPr>
      </p:pic>
      <p:pic>
        <p:nvPicPr>
          <p:cNvPr id="117" name="Google Shape;117;p14"/>
          <p:cNvPicPr preferRelativeResize="0"/>
          <p:nvPr/>
        </p:nvPicPr>
        <p:blipFill>
          <a:blip r:embed="rId10">
            <a:alphaModFix/>
          </a:blip>
          <a:stretch>
            <a:fillRect/>
          </a:stretch>
        </p:blipFill>
        <p:spPr>
          <a:xfrm>
            <a:off x="6189000" y="3862800"/>
            <a:ext cx="360003" cy="360003"/>
          </a:xfrm>
          <a:prstGeom prst="rect">
            <a:avLst/>
          </a:prstGeom>
          <a:noFill/>
          <a:ln>
            <a:noFill/>
          </a:ln>
        </p:spPr>
      </p:pic>
      <p:sp>
        <p:nvSpPr>
          <p:cNvPr id="118" name="Google Shape;118;p14"/>
          <p:cNvSpPr txBox="1"/>
          <p:nvPr/>
        </p:nvSpPr>
        <p:spPr>
          <a:xfrm>
            <a:off x="6058500" y="125425"/>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Besuchen Sie uns auf...</a:t>
            </a:r>
            <a:endParaRPr sz="2000">
              <a:solidFill>
                <a:schemeClr val="dk1"/>
              </a:solidFill>
              <a:latin typeface="Oswald"/>
              <a:ea typeface="Oswald"/>
              <a:cs typeface="Oswald"/>
              <a:sym typeface="Oswald"/>
            </a:endParaRPr>
          </a:p>
        </p:txBody>
      </p:sp>
      <p:sp>
        <p:nvSpPr>
          <p:cNvPr id="119" name="Google Shape;119;p14"/>
          <p:cNvSpPr txBox="1"/>
          <p:nvPr/>
        </p:nvSpPr>
        <p:spPr>
          <a:xfrm>
            <a:off x="6058500" y="2615400"/>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Oder kontaktieren Sie uns!</a:t>
            </a:r>
            <a:endParaRPr sz="2000">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idx="1" type="body"/>
          </p:nvPr>
        </p:nvSpPr>
        <p:spPr>
          <a:xfrm>
            <a:off x="0" y="125"/>
            <a:ext cx="2973000" cy="5143500"/>
          </a:xfrm>
          <a:prstGeom prst="rect">
            <a:avLst/>
          </a:prstGeom>
          <a:gradFill>
            <a:gsLst>
              <a:gs pos="0">
                <a:srgbClr val="DCECD5"/>
              </a:gs>
              <a:gs pos="63000">
                <a:srgbClr val="D1E3C8"/>
              </a:gs>
              <a:gs pos="100000">
                <a:srgbClr val="92B582"/>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1200"/>
              </a:spcAft>
              <a:buClr>
                <a:schemeClr val="dk1"/>
              </a:buClr>
              <a:buSzPts val="1100"/>
              <a:buFont typeface="Arial"/>
              <a:buNone/>
            </a:pPr>
            <a:r>
              <a:t/>
            </a:r>
            <a:endParaRPr/>
          </a:p>
        </p:txBody>
      </p:sp>
      <p:sp>
        <p:nvSpPr>
          <p:cNvPr id="125" name="Google Shape;125;p15"/>
          <p:cNvSpPr txBox="1"/>
          <p:nvPr>
            <p:ph idx="1" type="body"/>
          </p:nvPr>
        </p:nvSpPr>
        <p:spPr>
          <a:xfrm>
            <a:off x="2973000" y="125"/>
            <a:ext cx="3099000" cy="5143500"/>
          </a:xfrm>
          <a:prstGeom prst="rect">
            <a:avLst/>
          </a:prstGeom>
          <a:gradFill>
            <a:gsLst>
              <a:gs pos="0">
                <a:srgbClr val="DCECD5"/>
              </a:gs>
              <a:gs pos="63000">
                <a:srgbClr val="92B582"/>
              </a:gs>
              <a:gs pos="100000">
                <a:srgbClr val="92B582"/>
              </a:gs>
            </a:gsLst>
            <a:lin ang="5400012" scaled="0"/>
          </a:gradFill>
        </p:spPr>
        <p:txBody>
          <a:bodyPr anchorCtr="0" anchor="t" bIns="91425" lIns="91425" spcFirstLastPara="1" rIns="91425" wrap="square" tIns="91425">
            <a:normAutofit/>
          </a:bodyPr>
          <a:lstStyle/>
          <a:p>
            <a:pPr indent="0" lvl="0" marL="0" rtl="0" algn="ctr">
              <a:spcBef>
                <a:spcPts val="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0"/>
              </a:spcAft>
              <a:buNone/>
            </a:pPr>
            <a:r>
              <a:t/>
            </a:r>
            <a:endParaRPr sz="2100">
              <a:solidFill>
                <a:schemeClr val="dk1"/>
              </a:solidFill>
              <a:latin typeface="Oswald"/>
              <a:ea typeface="Oswald"/>
              <a:cs typeface="Oswald"/>
              <a:sym typeface="Oswald"/>
            </a:endParaRPr>
          </a:p>
          <a:p>
            <a:pPr indent="0" lvl="0" marL="0" rtl="0" algn="ctr">
              <a:spcBef>
                <a:spcPts val="1200"/>
              </a:spcBef>
              <a:spcAft>
                <a:spcPts val="1200"/>
              </a:spcAft>
              <a:buNone/>
            </a:pPr>
            <a:r>
              <a:t/>
            </a:r>
            <a:endParaRPr sz="2100">
              <a:solidFill>
                <a:schemeClr val="dk1"/>
              </a:solidFill>
              <a:latin typeface="Oswald"/>
              <a:ea typeface="Oswald"/>
              <a:cs typeface="Oswald"/>
              <a:sym typeface="Oswald"/>
            </a:endParaRPr>
          </a:p>
        </p:txBody>
      </p:sp>
      <p:sp>
        <p:nvSpPr>
          <p:cNvPr id="126" name="Google Shape;126;p15"/>
          <p:cNvSpPr txBox="1"/>
          <p:nvPr>
            <p:ph idx="1" type="body"/>
          </p:nvPr>
        </p:nvSpPr>
        <p:spPr>
          <a:xfrm>
            <a:off x="6072000" y="125"/>
            <a:ext cx="3072000" cy="5143500"/>
          </a:xfrm>
          <a:prstGeom prst="rect">
            <a:avLst/>
          </a:prstGeom>
          <a:gradFill>
            <a:gsLst>
              <a:gs pos="0">
                <a:srgbClr val="DCECD5"/>
              </a:gs>
              <a:gs pos="100000">
                <a:srgbClr val="93BC81"/>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500" u="sng">
              <a:solidFill>
                <a:schemeClr val="dk1"/>
              </a:solidFill>
              <a:latin typeface="Oswald"/>
              <a:ea typeface="Oswald"/>
              <a:cs typeface="Oswald"/>
              <a:sym typeface="Oswald"/>
            </a:endParaRPr>
          </a:p>
          <a:p>
            <a:pPr indent="0" lvl="0" marL="0" rtl="0" algn="ctr">
              <a:spcBef>
                <a:spcPts val="0"/>
              </a:spcBef>
              <a:spcAft>
                <a:spcPts val="0"/>
              </a:spcAft>
              <a:buNone/>
            </a:pPr>
            <a:r>
              <a:t/>
            </a:r>
            <a:endParaRPr sz="2800"/>
          </a:p>
        </p:txBody>
      </p:sp>
      <p:sp>
        <p:nvSpPr>
          <p:cNvPr id="127" name="Google Shape;127;p15"/>
          <p:cNvSpPr txBox="1"/>
          <p:nvPr/>
        </p:nvSpPr>
        <p:spPr>
          <a:xfrm>
            <a:off x="352425" y="422225"/>
            <a:ext cx="2236800" cy="569400"/>
          </a:xfrm>
          <a:prstGeom prst="rect">
            <a:avLst/>
          </a:prstGeom>
          <a:solidFill>
            <a:schemeClr val="lt1"/>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2500">
                <a:solidFill>
                  <a:schemeClr val="dk1"/>
                </a:solidFill>
                <a:latin typeface="Oswald"/>
                <a:ea typeface="Oswald"/>
                <a:cs typeface="Oswald"/>
                <a:sym typeface="Oswald"/>
              </a:rPr>
              <a:t>AlsAgriNet</a:t>
            </a:r>
            <a:endParaRPr sz="2200">
              <a:solidFill>
                <a:schemeClr val="dk1"/>
              </a:solidFill>
            </a:endParaRPr>
          </a:p>
        </p:txBody>
      </p:sp>
      <p:sp>
        <p:nvSpPr>
          <p:cNvPr id="128" name="Google Shape;128;p15"/>
          <p:cNvSpPr/>
          <p:nvPr/>
        </p:nvSpPr>
        <p:spPr>
          <a:xfrm>
            <a:off x="550275" y="1676075"/>
            <a:ext cx="1841100" cy="179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9" name="Google Shape;129;p15"/>
          <p:cNvPicPr preferRelativeResize="0"/>
          <p:nvPr/>
        </p:nvPicPr>
        <p:blipFill>
          <a:blip r:embed="rId3">
            <a:alphaModFix/>
          </a:blip>
          <a:stretch>
            <a:fillRect/>
          </a:stretch>
        </p:blipFill>
        <p:spPr>
          <a:xfrm>
            <a:off x="581625" y="1667000"/>
            <a:ext cx="1809751" cy="1809751"/>
          </a:xfrm>
          <a:prstGeom prst="rect">
            <a:avLst/>
          </a:prstGeom>
          <a:noFill/>
          <a:ln>
            <a:noFill/>
          </a:ln>
        </p:spPr>
      </p:pic>
      <p:sp>
        <p:nvSpPr>
          <p:cNvPr id="130" name="Google Shape;130;p15"/>
          <p:cNvSpPr txBox="1"/>
          <p:nvPr/>
        </p:nvSpPr>
        <p:spPr>
          <a:xfrm rot="-5400000">
            <a:off x="6529575" y="2555050"/>
            <a:ext cx="5134800" cy="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2"/>
                </a:solidFill>
              </a:rPr>
              <a:t>Printed by us - 42 Rue des Pépins, 67000 Strasbourg, France. Do not litter on public road</a:t>
            </a:r>
            <a:r>
              <a:rPr lang="fr" sz="800">
                <a:solidFill>
                  <a:schemeClr val="dk2"/>
                </a:solidFill>
              </a:rPr>
              <a:t>s.</a:t>
            </a:r>
            <a:endParaRPr sz="800">
              <a:solidFill>
                <a:schemeClr val="dk2"/>
              </a:solidFill>
            </a:endParaRPr>
          </a:p>
        </p:txBody>
      </p:sp>
      <p:sp>
        <p:nvSpPr>
          <p:cNvPr id="131" name="Google Shape;131;p15"/>
          <p:cNvSpPr txBox="1"/>
          <p:nvPr/>
        </p:nvSpPr>
        <p:spPr>
          <a:xfrm>
            <a:off x="6072000" y="635125"/>
            <a:ext cx="3072000" cy="1522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facebook.com/alsagrinet/</a:t>
            </a:r>
            <a:endParaRPr sz="11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x.com/alsagrinet</a:t>
            </a:r>
            <a:endParaRPr sz="1100">
              <a:solidFill>
                <a:schemeClr val="dk1"/>
              </a:solidFill>
              <a:highlight>
                <a:srgbClr val="FAFAFA"/>
              </a:highlight>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AFAFA"/>
              </a:highlight>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linkedin.com/alsagrinet/</a:t>
            </a:r>
            <a:endParaRPr sz="1100">
              <a:solidFill>
                <a:schemeClr val="dk1"/>
              </a:solidFill>
              <a:highlight>
                <a:srgbClr val="FAFAFA"/>
              </a:highlight>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185.155.93.103/com</a:t>
            </a:r>
            <a:endParaRPr sz="1100">
              <a:solidFill>
                <a:schemeClr val="dk1"/>
              </a:solidFill>
              <a:latin typeface="Oswald"/>
              <a:ea typeface="Oswald"/>
              <a:cs typeface="Oswald"/>
              <a:sym typeface="Oswald"/>
            </a:endParaRPr>
          </a:p>
        </p:txBody>
      </p:sp>
      <p:sp>
        <p:nvSpPr>
          <p:cNvPr id="132" name="Google Shape;132;p15"/>
          <p:cNvSpPr/>
          <p:nvPr/>
        </p:nvSpPr>
        <p:spPr>
          <a:xfrm>
            <a:off x="3996000" y="727825"/>
            <a:ext cx="1170000" cy="463500"/>
          </a:xfrm>
          <a:prstGeom prst="roundRect">
            <a:avLst>
              <a:gd fmla="val 16667" name="adj"/>
            </a:avLst>
          </a:prstGeom>
          <a:solidFill>
            <a:srgbClr val="D5A6B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Agricultural plan study</a:t>
            </a:r>
            <a:endParaRPr sz="900"/>
          </a:p>
        </p:txBody>
      </p:sp>
      <p:sp>
        <p:nvSpPr>
          <p:cNvPr id="133" name="Google Shape;133;p15"/>
          <p:cNvSpPr/>
          <p:nvPr/>
        </p:nvSpPr>
        <p:spPr>
          <a:xfrm>
            <a:off x="4742450" y="1575950"/>
            <a:ext cx="1170000" cy="4818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Prototype design</a:t>
            </a:r>
            <a:endParaRPr sz="900"/>
          </a:p>
        </p:txBody>
      </p:sp>
      <p:sp>
        <p:nvSpPr>
          <p:cNvPr id="134" name="Google Shape;134;p15"/>
          <p:cNvSpPr/>
          <p:nvPr/>
        </p:nvSpPr>
        <p:spPr>
          <a:xfrm>
            <a:off x="3402000" y="2376525"/>
            <a:ext cx="1170000" cy="4635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Deployment in the fields</a:t>
            </a:r>
            <a:endParaRPr sz="900"/>
          </a:p>
        </p:txBody>
      </p:sp>
      <p:sp>
        <p:nvSpPr>
          <p:cNvPr id="135" name="Google Shape;135;p15"/>
          <p:cNvSpPr/>
          <p:nvPr/>
        </p:nvSpPr>
        <p:spPr>
          <a:xfrm>
            <a:off x="4742450" y="3157890"/>
            <a:ext cx="1170000" cy="548700"/>
          </a:xfrm>
          <a:prstGeom prst="roundRect">
            <a:avLst>
              <a:gd fmla="val 16667" name="adj"/>
            </a:avLst>
          </a:prstGeom>
          <a:solidFill>
            <a:srgbClr val="EAD1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Client support for on-field implementations</a:t>
            </a:r>
            <a:endParaRPr sz="900"/>
          </a:p>
        </p:txBody>
      </p:sp>
      <p:sp>
        <p:nvSpPr>
          <p:cNvPr id="136" name="Google Shape;136;p15"/>
          <p:cNvSpPr/>
          <p:nvPr/>
        </p:nvSpPr>
        <p:spPr>
          <a:xfrm>
            <a:off x="3794100" y="4122400"/>
            <a:ext cx="1555800" cy="548700"/>
          </a:xfrm>
          <a:prstGeom prst="roundRect">
            <a:avLst>
              <a:gd fmla="val 16667" name="adj"/>
            </a:avLst>
          </a:prstGeom>
          <a:solidFill>
            <a:srgbClr val="D5A6B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Oswald"/>
                <a:ea typeface="Oswald"/>
                <a:cs typeface="Oswald"/>
                <a:sym typeface="Oswald"/>
              </a:rPr>
              <a:t>Regular follow-up with the client to ensure smooth operation</a:t>
            </a:r>
            <a:endParaRPr sz="900"/>
          </a:p>
        </p:txBody>
      </p:sp>
      <p:cxnSp>
        <p:nvCxnSpPr>
          <p:cNvPr id="137" name="Google Shape;137;p15"/>
          <p:cNvCxnSpPr>
            <a:stCxn id="132" idx="2"/>
            <a:endCxn id="133" idx="0"/>
          </p:cNvCxnSpPr>
          <p:nvPr/>
        </p:nvCxnSpPr>
        <p:spPr>
          <a:xfrm flipH="1" rot="-5400000">
            <a:off x="4761900" y="1010425"/>
            <a:ext cx="384600" cy="746400"/>
          </a:xfrm>
          <a:prstGeom prst="curvedConnector3">
            <a:avLst>
              <a:gd fmla="val 50003" name="adj1"/>
            </a:avLst>
          </a:prstGeom>
          <a:noFill/>
          <a:ln cap="flat" cmpd="sng" w="19050">
            <a:solidFill>
              <a:schemeClr val="dk2"/>
            </a:solidFill>
            <a:prstDash val="solid"/>
            <a:round/>
            <a:headEnd len="med" w="med" type="none"/>
            <a:tailEnd len="med" w="med" type="triangle"/>
          </a:ln>
        </p:spPr>
      </p:cxnSp>
      <p:cxnSp>
        <p:nvCxnSpPr>
          <p:cNvPr id="138" name="Google Shape;138;p15"/>
          <p:cNvCxnSpPr>
            <a:stCxn id="133" idx="2"/>
            <a:endCxn id="134" idx="0"/>
          </p:cNvCxnSpPr>
          <p:nvPr/>
        </p:nvCxnSpPr>
        <p:spPr>
          <a:xfrm rot="5400000">
            <a:off x="4497800" y="1547000"/>
            <a:ext cx="318900" cy="1340400"/>
          </a:xfrm>
          <a:prstGeom prst="curvedConnector3">
            <a:avLst>
              <a:gd fmla="val 49980" name="adj1"/>
            </a:avLst>
          </a:prstGeom>
          <a:noFill/>
          <a:ln cap="flat" cmpd="sng" w="19050">
            <a:solidFill>
              <a:schemeClr val="dk2"/>
            </a:solidFill>
            <a:prstDash val="solid"/>
            <a:round/>
            <a:headEnd len="med" w="med" type="none"/>
            <a:tailEnd len="med" w="med" type="triangle"/>
          </a:ln>
        </p:spPr>
      </p:cxnSp>
      <p:cxnSp>
        <p:nvCxnSpPr>
          <p:cNvPr id="139" name="Google Shape;139;p15"/>
          <p:cNvCxnSpPr>
            <a:stCxn id="134" idx="2"/>
            <a:endCxn id="135" idx="0"/>
          </p:cNvCxnSpPr>
          <p:nvPr/>
        </p:nvCxnSpPr>
        <p:spPr>
          <a:xfrm flipH="1" rot="-5400000">
            <a:off x="4498200" y="2328825"/>
            <a:ext cx="318000" cy="1340400"/>
          </a:xfrm>
          <a:prstGeom prst="curvedConnector3">
            <a:avLst>
              <a:gd fmla="val 49979" name="adj1"/>
            </a:avLst>
          </a:prstGeom>
          <a:noFill/>
          <a:ln cap="flat" cmpd="sng" w="19050">
            <a:solidFill>
              <a:schemeClr val="dk2"/>
            </a:solidFill>
            <a:prstDash val="solid"/>
            <a:round/>
            <a:headEnd len="med" w="med" type="none"/>
            <a:tailEnd len="med" w="med" type="triangle"/>
          </a:ln>
        </p:spPr>
      </p:cxnSp>
      <p:cxnSp>
        <p:nvCxnSpPr>
          <p:cNvPr id="140" name="Google Shape;140;p15"/>
          <p:cNvCxnSpPr>
            <a:stCxn id="135" idx="2"/>
            <a:endCxn id="136" idx="0"/>
          </p:cNvCxnSpPr>
          <p:nvPr/>
        </p:nvCxnSpPr>
        <p:spPr>
          <a:xfrm rot="5400000">
            <a:off x="4741850" y="3536790"/>
            <a:ext cx="415800" cy="755400"/>
          </a:xfrm>
          <a:prstGeom prst="curvedConnector3">
            <a:avLst>
              <a:gd fmla="val 50001" name="adj1"/>
            </a:avLst>
          </a:prstGeom>
          <a:noFill/>
          <a:ln cap="flat" cmpd="sng" w="19050">
            <a:solidFill>
              <a:schemeClr val="dk2"/>
            </a:solidFill>
            <a:prstDash val="solid"/>
            <a:round/>
            <a:headEnd len="med" w="med" type="none"/>
            <a:tailEnd len="med" w="med" type="triangle"/>
          </a:ln>
        </p:spPr>
      </p:cxnSp>
      <p:sp>
        <p:nvSpPr>
          <p:cNvPr id="141" name="Google Shape;141;p15"/>
          <p:cNvSpPr txBox="1"/>
          <p:nvPr/>
        </p:nvSpPr>
        <p:spPr>
          <a:xfrm>
            <a:off x="2973100" y="183800"/>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Our methodology</a:t>
            </a:r>
            <a:endParaRPr sz="2000">
              <a:solidFill>
                <a:schemeClr val="dk1"/>
              </a:solidFill>
              <a:latin typeface="Oswald"/>
              <a:ea typeface="Oswald"/>
              <a:cs typeface="Oswald"/>
              <a:sym typeface="Oswald"/>
            </a:endParaRPr>
          </a:p>
        </p:txBody>
      </p:sp>
      <p:pic>
        <p:nvPicPr>
          <p:cNvPr id="142" name="Google Shape;142;p15"/>
          <p:cNvPicPr preferRelativeResize="0"/>
          <p:nvPr/>
        </p:nvPicPr>
        <p:blipFill>
          <a:blip r:embed="rId4">
            <a:alphaModFix/>
          </a:blip>
          <a:stretch>
            <a:fillRect/>
          </a:stretch>
        </p:blipFill>
        <p:spPr>
          <a:xfrm>
            <a:off x="6189001" y="619924"/>
            <a:ext cx="360000" cy="360000"/>
          </a:xfrm>
          <a:prstGeom prst="rect">
            <a:avLst/>
          </a:prstGeom>
          <a:noFill/>
          <a:ln>
            <a:noFill/>
          </a:ln>
        </p:spPr>
      </p:pic>
      <p:pic>
        <p:nvPicPr>
          <p:cNvPr id="143" name="Google Shape;143;p15"/>
          <p:cNvPicPr preferRelativeResize="0"/>
          <p:nvPr/>
        </p:nvPicPr>
        <p:blipFill>
          <a:blip r:embed="rId5">
            <a:alphaModFix/>
          </a:blip>
          <a:stretch>
            <a:fillRect/>
          </a:stretch>
        </p:blipFill>
        <p:spPr>
          <a:xfrm rot="10800000">
            <a:off x="6189003" y="1017651"/>
            <a:ext cx="360000" cy="360000"/>
          </a:xfrm>
          <a:prstGeom prst="rect">
            <a:avLst/>
          </a:prstGeom>
          <a:noFill/>
          <a:ln>
            <a:noFill/>
          </a:ln>
        </p:spPr>
      </p:pic>
      <p:pic>
        <p:nvPicPr>
          <p:cNvPr id="144" name="Google Shape;144;p15"/>
          <p:cNvPicPr preferRelativeResize="0"/>
          <p:nvPr/>
        </p:nvPicPr>
        <p:blipFill>
          <a:blip r:embed="rId6">
            <a:alphaModFix/>
          </a:blip>
          <a:stretch>
            <a:fillRect/>
          </a:stretch>
        </p:blipFill>
        <p:spPr>
          <a:xfrm>
            <a:off x="6156000" y="1377638"/>
            <a:ext cx="396000" cy="396000"/>
          </a:xfrm>
          <a:prstGeom prst="rect">
            <a:avLst/>
          </a:prstGeom>
          <a:noFill/>
          <a:ln>
            <a:noFill/>
          </a:ln>
        </p:spPr>
      </p:pic>
      <p:pic>
        <p:nvPicPr>
          <p:cNvPr id="145" name="Google Shape;145;p15"/>
          <p:cNvPicPr preferRelativeResize="0"/>
          <p:nvPr/>
        </p:nvPicPr>
        <p:blipFill>
          <a:blip r:embed="rId7">
            <a:alphaModFix/>
          </a:blip>
          <a:stretch>
            <a:fillRect/>
          </a:stretch>
        </p:blipFill>
        <p:spPr>
          <a:xfrm>
            <a:off x="6225000" y="1822025"/>
            <a:ext cx="288000" cy="288000"/>
          </a:xfrm>
          <a:prstGeom prst="rect">
            <a:avLst/>
          </a:prstGeom>
          <a:noFill/>
          <a:ln>
            <a:noFill/>
          </a:ln>
        </p:spPr>
      </p:pic>
      <p:sp>
        <p:nvSpPr>
          <p:cNvPr id="146" name="Google Shape;146;p15"/>
          <p:cNvSpPr txBox="1"/>
          <p:nvPr/>
        </p:nvSpPr>
        <p:spPr>
          <a:xfrm>
            <a:off x="352425" y="3837675"/>
            <a:ext cx="2236800" cy="548700"/>
          </a:xfrm>
          <a:prstGeom prst="rect">
            <a:avLst/>
          </a:prstGeom>
          <a:solidFill>
            <a:srgbClr val="F0FBEB"/>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fr" sz="1100">
                <a:solidFill>
                  <a:schemeClr val="dk1"/>
                </a:solidFill>
                <a:latin typeface="Oswald"/>
                <a:ea typeface="Oswald"/>
                <a:cs typeface="Oswald"/>
                <a:sym typeface="Oswald"/>
              </a:rPr>
              <a:t>Transform your farm with our connected solutions!</a:t>
            </a:r>
            <a:endParaRPr sz="1100">
              <a:solidFill>
                <a:schemeClr val="dk2"/>
              </a:solidFill>
              <a:latin typeface="Oswald"/>
              <a:ea typeface="Oswald"/>
              <a:cs typeface="Oswald"/>
              <a:sym typeface="Oswald"/>
            </a:endParaRPr>
          </a:p>
        </p:txBody>
      </p:sp>
      <p:sp>
        <p:nvSpPr>
          <p:cNvPr id="147" name="Google Shape;147;p15"/>
          <p:cNvSpPr txBox="1"/>
          <p:nvPr/>
        </p:nvSpPr>
        <p:spPr>
          <a:xfrm>
            <a:off x="6039100" y="4855625"/>
            <a:ext cx="3016800" cy="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chemeClr val="dk2"/>
                </a:solidFill>
              </a:rPr>
              <a:t>AlsAgriNet - SAS with a capital of €1800 - RCS Le Mans No. 007042111</a:t>
            </a:r>
            <a:endParaRPr sz="800">
              <a:solidFill>
                <a:schemeClr val="dk2"/>
              </a:solidFill>
            </a:endParaRPr>
          </a:p>
        </p:txBody>
      </p:sp>
      <p:sp>
        <p:nvSpPr>
          <p:cNvPr id="148" name="Google Shape;148;p15"/>
          <p:cNvSpPr txBox="1"/>
          <p:nvPr/>
        </p:nvSpPr>
        <p:spPr>
          <a:xfrm>
            <a:off x="6072000" y="3104525"/>
            <a:ext cx="3072000" cy="11328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+33 3 01 02 03 04</a:t>
            </a: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br>
              <a:rPr lang="fr" sz="1100">
                <a:solidFill>
                  <a:schemeClr val="dk1"/>
                </a:solidFill>
                <a:latin typeface="Oswald"/>
                <a:ea typeface="Oswald"/>
                <a:cs typeface="Oswald"/>
                <a:sym typeface="Oswald"/>
              </a:rPr>
            </a:br>
            <a:r>
              <a:rPr lang="fr" sz="1100">
                <a:solidFill>
                  <a:schemeClr val="dk1"/>
                </a:solidFill>
                <a:latin typeface="Oswald"/>
                <a:ea typeface="Oswald"/>
                <a:cs typeface="Oswald"/>
                <a:sym typeface="Oswald"/>
              </a:rPr>
              <a:t>	projet@alsagrinet.alsace</a:t>
            </a:r>
            <a:br>
              <a:rPr lang="fr" sz="1100">
                <a:solidFill>
                  <a:schemeClr val="dk1"/>
                </a:solidFill>
                <a:latin typeface="Oswald"/>
                <a:ea typeface="Oswald"/>
                <a:cs typeface="Oswald"/>
                <a:sym typeface="Oswald"/>
              </a:rPr>
            </a:br>
            <a:endParaRPr sz="1100">
              <a:solidFill>
                <a:schemeClr val="dk1"/>
              </a:solidFill>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fr" sz="1100">
                <a:solidFill>
                  <a:schemeClr val="dk1"/>
                </a:solidFill>
                <a:latin typeface="Oswald"/>
                <a:ea typeface="Oswald"/>
                <a:cs typeface="Oswald"/>
                <a:sym typeface="Oswald"/>
              </a:rPr>
              <a:t>42 Rue des Pépins, 67000 Strasbourg, France</a:t>
            </a:r>
            <a:endParaRPr sz="1100">
              <a:solidFill>
                <a:schemeClr val="dk1"/>
              </a:solidFill>
              <a:latin typeface="Oswald"/>
              <a:ea typeface="Oswald"/>
              <a:cs typeface="Oswald"/>
              <a:sym typeface="Oswald"/>
            </a:endParaRPr>
          </a:p>
        </p:txBody>
      </p:sp>
      <p:pic>
        <p:nvPicPr>
          <p:cNvPr id="149" name="Google Shape;149;p15"/>
          <p:cNvPicPr preferRelativeResize="0"/>
          <p:nvPr/>
        </p:nvPicPr>
        <p:blipFill>
          <a:blip r:embed="rId8">
            <a:alphaModFix/>
          </a:blip>
          <a:stretch>
            <a:fillRect/>
          </a:stretch>
        </p:blipFill>
        <p:spPr>
          <a:xfrm>
            <a:off x="6189008" y="3096000"/>
            <a:ext cx="360001" cy="360001"/>
          </a:xfrm>
          <a:prstGeom prst="rect">
            <a:avLst/>
          </a:prstGeom>
          <a:noFill/>
          <a:ln>
            <a:noFill/>
          </a:ln>
        </p:spPr>
      </p:pic>
      <p:pic>
        <p:nvPicPr>
          <p:cNvPr id="150" name="Google Shape;150;p15"/>
          <p:cNvPicPr preferRelativeResize="0"/>
          <p:nvPr/>
        </p:nvPicPr>
        <p:blipFill>
          <a:blip r:embed="rId9">
            <a:alphaModFix/>
          </a:blip>
          <a:stretch>
            <a:fillRect/>
          </a:stretch>
        </p:blipFill>
        <p:spPr>
          <a:xfrm>
            <a:off x="6171000" y="3498113"/>
            <a:ext cx="360000" cy="360000"/>
          </a:xfrm>
          <a:prstGeom prst="rect">
            <a:avLst/>
          </a:prstGeom>
          <a:noFill/>
          <a:ln>
            <a:noFill/>
          </a:ln>
        </p:spPr>
      </p:pic>
      <p:pic>
        <p:nvPicPr>
          <p:cNvPr id="151" name="Google Shape;151;p15"/>
          <p:cNvPicPr preferRelativeResize="0"/>
          <p:nvPr/>
        </p:nvPicPr>
        <p:blipFill>
          <a:blip r:embed="rId10">
            <a:alphaModFix/>
          </a:blip>
          <a:stretch>
            <a:fillRect/>
          </a:stretch>
        </p:blipFill>
        <p:spPr>
          <a:xfrm>
            <a:off x="6189000" y="3862800"/>
            <a:ext cx="360003" cy="360003"/>
          </a:xfrm>
          <a:prstGeom prst="rect">
            <a:avLst/>
          </a:prstGeom>
          <a:noFill/>
          <a:ln>
            <a:noFill/>
          </a:ln>
        </p:spPr>
      </p:pic>
      <p:sp>
        <p:nvSpPr>
          <p:cNvPr id="152" name="Google Shape;152;p15"/>
          <p:cNvSpPr txBox="1"/>
          <p:nvPr/>
        </p:nvSpPr>
        <p:spPr>
          <a:xfrm>
            <a:off x="6058500" y="125425"/>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Find us on…</a:t>
            </a:r>
            <a:endParaRPr sz="2000">
              <a:solidFill>
                <a:schemeClr val="dk1"/>
              </a:solidFill>
              <a:latin typeface="Oswald"/>
              <a:ea typeface="Oswald"/>
              <a:cs typeface="Oswald"/>
              <a:sym typeface="Oswald"/>
            </a:endParaRPr>
          </a:p>
        </p:txBody>
      </p:sp>
      <p:sp>
        <p:nvSpPr>
          <p:cNvPr id="153" name="Google Shape;153;p15"/>
          <p:cNvSpPr txBox="1"/>
          <p:nvPr/>
        </p:nvSpPr>
        <p:spPr>
          <a:xfrm>
            <a:off x="6058500" y="2615400"/>
            <a:ext cx="3099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dk1"/>
                </a:solidFill>
                <a:latin typeface="Oswald"/>
                <a:ea typeface="Oswald"/>
                <a:cs typeface="Oswald"/>
                <a:sym typeface="Oswald"/>
              </a:rPr>
              <a:t>Or contact us!</a:t>
            </a:r>
            <a:endParaRPr sz="2000">
              <a:solidFill>
                <a:schemeClr val="dk1"/>
              </a:solidFill>
              <a:latin typeface="Oswald"/>
              <a:ea typeface="Oswald"/>
              <a:cs typeface="Oswald"/>
              <a:sym typeface="Oswald"/>
            </a:endParaRPr>
          </a:p>
        </p:txBody>
      </p:sp>
      <p:sp>
        <p:nvSpPr>
          <p:cNvPr id="154" name="Google Shape;154;p15"/>
          <p:cNvSpPr/>
          <p:nvPr/>
        </p:nvSpPr>
        <p:spPr>
          <a:xfrm>
            <a:off x="93300" y="4738913"/>
            <a:ext cx="8957400" cy="1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1" type="body"/>
          </p:nvPr>
        </p:nvSpPr>
        <p:spPr>
          <a:xfrm>
            <a:off x="0" y="125"/>
            <a:ext cx="2973000" cy="5143500"/>
          </a:xfrm>
          <a:prstGeom prst="rect">
            <a:avLst/>
          </a:prstGeom>
          <a:solidFill>
            <a:srgbClr val="92B582"/>
          </a:solidFill>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sp>
        <p:nvSpPr>
          <p:cNvPr id="160" name="Google Shape;160;p16"/>
          <p:cNvSpPr txBox="1"/>
          <p:nvPr>
            <p:ph idx="1" type="body"/>
          </p:nvPr>
        </p:nvSpPr>
        <p:spPr>
          <a:xfrm>
            <a:off x="2973000" y="125"/>
            <a:ext cx="3099000" cy="5143500"/>
          </a:xfrm>
          <a:prstGeom prst="rect">
            <a:avLst/>
          </a:prstGeom>
          <a:solidFill>
            <a:srgbClr val="F0FBEB"/>
          </a:solidFill>
        </p:spPr>
        <p:txBody>
          <a:bodyPr anchorCtr="0" anchor="t" bIns="91425" lIns="91425" spcFirstLastPara="1" rIns="91425" wrap="square" tIns="91425">
            <a:normAutofit/>
          </a:bodyPr>
          <a:lstStyle/>
          <a:p>
            <a:pPr indent="0" lvl="0" marL="0" rtl="0" algn="l">
              <a:spcBef>
                <a:spcPts val="0"/>
              </a:spcBef>
              <a:spcAft>
                <a:spcPts val="0"/>
              </a:spcAft>
              <a:buNone/>
            </a:pPr>
            <a:r>
              <a:rPr lang="fr"/>
              <a:t> </a:t>
            </a:r>
            <a:endParaRPr/>
          </a:p>
          <a:p>
            <a:pPr indent="0" lvl="0" marL="0" rtl="0" algn="l">
              <a:spcBef>
                <a:spcPts val="1200"/>
              </a:spcBef>
              <a:spcAft>
                <a:spcPts val="1200"/>
              </a:spcAft>
              <a:buNone/>
            </a:pPr>
            <a:r>
              <a:t/>
            </a:r>
            <a:endParaRPr sz="2100" u="sng">
              <a:solidFill>
                <a:schemeClr val="dk1"/>
              </a:solidFill>
              <a:latin typeface="Oswald"/>
              <a:ea typeface="Oswald"/>
              <a:cs typeface="Oswald"/>
              <a:sym typeface="Oswald"/>
            </a:endParaRPr>
          </a:p>
        </p:txBody>
      </p:sp>
      <p:sp>
        <p:nvSpPr>
          <p:cNvPr id="161" name="Google Shape;161;p16"/>
          <p:cNvSpPr txBox="1"/>
          <p:nvPr>
            <p:ph idx="1" type="body"/>
          </p:nvPr>
        </p:nvSpPr>
        <p:spPr>
          <a:xfrm>
            <a:off x="6072000" y="125"/>
            <a:ext cx="3072000" cy="5143500"/>
          </a:xfrm>
          <a:prstGeom prst="rect">
            <a:avLst/>
          </a:prstGeom>
          <a:solidFill>
            <a:srgbClr val="92B582"/>
          </a:solidFill>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162" name="Google Shape;162;p16"/>
          <p:cNvPicPr preferRelativeResize="0"/>
          <p:nvPr/>
        </p:nvPicPr>
        <p:blipFill>
          <a:blip r:embed="rId3">
            <a:alphaModFix/>
          </a:blip>
          <a:stretch>
            <a:fillRect/>
          </a:stretch>
        </p:blipFill>
        <p:spPr>
          <a:xfrm>
            <a:off x="-15725" y="18950"/>
            <a:ext cx="9167526" cy="4794251"/>
          </a:xfrm>
          <a:prstGeom prst="rect">
            <a:avLst/>
          </a:prstGeom>
          <a:noFill/>
          <a:ln>
            <a:noFill/>
          </a:ln>
        </p:spPr>
      </p:pic>
      <p:sp>
        <p:nvSpPr>
          <p:cNvPr id="163" name="Google Shape;163;p16"/>
          <p:cNvSpPr/>
          <p:nvPr/>
        </p:nvSpPr>
        <p:spPr>
          <a:xfrm>
            <a:off x="-15725" y="-6550"/>
            <a:ext cx="9159600" cy="330300"/>
          </a:xfrm>
          <a:prstGeom prst="rect">
            <a:avLst/>
          </a:prstGeom>
          <a:solidFill>
            <a:srgbClr val="D1E3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6"/>
          <p:cNvSpPr txBox="1"/>
          <p:nvPr/>
        </p:nvSpPr>
        <p:spPr>
          <a:xfrm>
            <a:off x="128400" y="504000"/>
            <a:ext cx="2716200" cy="4098900"/>
          </a:xfrm>
          <a:prstGeom prst="rect">
            <a:avLst/>
          </a:prstGeom>
          <a:solidFill>
            <a:srgbClr val="D1E3C8">
              <a:alpha val="90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dk1"/>
                </a:solidFill>
              </a:rPr>
              <a:t>Notre entreprise</a:t>
            </a:r>
            <a:endParaRPr b="1" sz="16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Oswald"/>
                <a:ea typeface="Oswald"/>
                <a:cs typeface="Oswald"/>
                <a:sym typeface="Oswald"/>
              </a:rPr>
              <a:t>Nous sommes une jeune équipe de passionnés, dédiée à révolutionner l'agriculture grâce à la technologie. Forts d'une expertise combinée dans l'agriculture et les technologies de pointe, nous avons créé une solution qui répond spécifiquement aux défis modernes de la gestion agricole.</a:t>
            </a:r>
            <a:endParaRPr b="1" sz="1200">
              <a:solidFill>
                <a:schemeClr val="dk1"/>
              </a:solidFill>
              <a:latin typeface="Oswald"/>
              <a:ea typeface="Oswald"/>
              <a:cs typeface="Oswald"/>
              <a:sym typeface="Oswald"/>
            </a:endParaRPr>
          </a:p>
          <a:p>
            <a:pPr indent="0" lvl="0" marL="0" rtl="0" algn="l">
              <a:lnSpc>
                <a:spcPct val="115000"/>
              </a:lnSpc>
              <a:spcBef>
                <a:spcPts val="1500"/>
              </a:spcBef>
              <a:spcAft>
                <a:spcPts val="1500"/>
              </a:spcAft>
              <a:buNone/>
            </a:pPr>
            <a:r>
              <a:rPr lang="fr" sz="1200">
                <a:solidFill>
                  <a:schemeClr val="dk1"/>
                </a:solidFill>
                <a:latin typeface="Oswald"/>
                <a:ea typeface="Oswald"/>
                <a:cs typeface="Oswald"/>
                <a:sym typeface="Oswald"/>
              </a:rPr>
              <a:t>Nous nous engageons chaque jour à fournir des solutions innovantes qui améliorent la productivité tout en respectant les pratiques agricoles durables. Notre objectif est de vous aider à maximiser les rendements et à simplifier la gestion quotidienne de votre exploitation.</a:t>
            </a:r>
            <a:endParaRPr sz="1200">
              <a:solidFill>
                <a:schemeClr val="dk1"/>
              </a:solidFill>
              <a:latin typeface="Oswald"/>
              <a:ea typeface="Oswald"/>
              <a:cs typeface="Oswald"/>
              <a:sym typeface="Oswald"/>
            </a:endParaRPr>
          </a:p>
        </p:txBody>
      </p:sp>
      <p:sp>
        <p:nvSpPr>
          <p:cNvPr id="165" name="Google Shape;165;p16"/>
          <p:cNvSpPr txBox="1"/>
          <p:nvPr/>
        </p:nvSpPr>
        <p:spPr>
          <a:xfrm>
            <a:off x="3164400" y="504000"/>
            <a:ext cx="2716200" cy="4129200"/>
          </a:xfrm>
          <a:prstGeom prst="rect">
            <a:avLst/>
          </a:prstGeom>
          <a:solidFill>
            <a:srgbClr val="92B582">
              <a:alpha val="90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dk1"/>
                </a:solidFill>
              </a:rPr>
              <a:t>Ce que nous proposons</a:t>
            </a:r>
            <a:endParaRPr b="1" sz="16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b="1" lang="fr" sz="1200">
                <a:solidFill>
                  <a:schemeClr val="dk1"/>
                </a:solidFill>
                <a:latin typeface="Oswald"/>
                <a:ea typeface="Oswald"/>
                <a:cs typeface="Oswald"/>
                <a:sym typeface="Oswald"/>
              </a:rPr>
              <a:t>Capteurs intelligents:</a:t>
            </a:r>
            <a:r>
              <a:rPr lang="fr" sz="1200">
                <a:solidFill>
                  <a:schemeClr val="dk1"/>
                </a:solidFill>
                <a:latin typeface="Oswald"/>
                <a:ea typeface="Oswald"/>
                <a:cs typeface="Oswald"/>
                <a:sym typeface="Oswald"/>
              </a:rPr>
              <a:t> Mesurez la température, l'humidité, la luminosité et d'autres paramètres en fonction de vos besoins.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Connectivité sans faille:</a:t>
            </a:r>
            <a:r>
              <a:rPr lang="fr" sz="1200">
                <a:solidFill>
                  <a:schemeClr val="dk1"/>
                </a:solidFill>
                <a:latin typeface="Oswald"/>
                <a:ea typeface="Oswald"/>
                <a:cs typeface="Oswald"/>
                <a:sym typeface="Oswald"/>
              </a:rPr>
              <a:t> Restez connecté à vos données en temps réel via notre plateforme web sécurisée.</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Analyse de données:</a:t>
            </a:r>
            <a:r>
              <a:rPr lang="fr" sz="1200">
                <a:solidFill>
                  <a:schemeClr val="dk1"/>
                </a:solidFill>
                <a:latin typeface="Oswald"/>
                <a:ea typeface="Oswald"/>
                <a:cs typeface="Oswald"/>
                <a:sym typeface="Oswald"/>
              </a:rPr>
              <a:t> Bénéficiez d'analyses approfondies pour optimiser vos pratiques agricoles.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Gestion simplifiée:</a:t>
            </a:r>
            <a:r>
              <a:rPr lang="fr" sz="1200">
                <a:solidFill>
                  <a:schemeClr val="dk1"/>
                </a:solidFill>
                <a:latin typeface="Oswald"/>
                <a:ea typeface="Oswald"/>
                <a:cs typeface="Oswald"/>
                <a:sym typeface="Oswald"/>
              </a:rPr>
              <a:t> Un tableau de bord convivial pour une gestion agricole simplifiée.</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Infrastructure robuste:</a:t>
            </a:r>
            <a:r>
              <a:rPr lang="fr" sz="1200">
                <a:solidFill>
                  <a:schemeClr val="dk1"/>
                </a:solidFill>
                <a:latin typeface="Oswald"/>
                <a:ea typeface="Oswald"/>
                <a:cs typeface="Oswald"/>
                <a:sym typeface="Oswald"/>
              </a:rPr>
              <a:t> Hébergez vos données en toute sécurité sur notre infrastructure fiable.</a:t>
            </a:r>
            <a:endParaRPr sz="1200">
              <a:solidFill>
                <a:schemeClr val="dk1"/>
              </a:solidFill>
              <a:latin typeface="Oswald"/>
              <a:ea typeface="Oswald"/>
              <a:cs typeface="Oswald"/>
              <a:sym typeface="Oswald"/>
            </a:endParaRPr>
          </a:p>
          <a:p>
            <a:pPr indent="0" lvl="0" marL="0" rtl="0" algn="l">
              <a:spcBef>
                <a:spcPts val="1000"/>
              </a:spcBef>
              <a:spcAft>
                <a:spcPts val="0"/>
              </a:spcAft>
              <a:buClr>
                <a:schemeClr val="dk1"/>
              </a:buClr>
              <a:buSzPts val="1100"/>
              <a:buFont typeface="Arial"/>
              <a:buNone/>
            </a:pPr>
            <a:r>
              <a:t/>
            </a:r>
            <a:endParaRPr sz="1200">
              <a:solidFill>
                <a:schemeClr val="dk1"/>
              </a:solidFill>
            </a:endParaRPr>
          </a:p>
        </p:txBody>
      </p:sp>
      <p:sp>
        <p:nvSpPr>
          <p:cNvPr id="166" name="Google Shape;166;p16"/>
          <p:cNvSpPr txBox="1"/>
          <p:nvPr/>
        </p:nvSpPr>
        <p:spPr>
          <a:xfrm>
            <a:off x="6249900" y="504000"/>
            <a:ext cx="2716200" cy="4129200"/>
          </a:xfrm>
          <a:prstGeom prst="rect">
            <a:avLst/>
          </a:prstGeom>
          <a:solidFill>
            <a:srgbClr val="D1E3C8">
              <a:alpha val="90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dk1"/>
                </a:solidFill>
              </a:rPr>
              <a:t>Nous choisir pour notre…</a:t>
            </a:r>
            <a:endParaRPr b="1" sz="16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b="1" lang="fr" sz="1200">
                <a:solidFill>
                  <a:schemeClr val="dk1"/>
                </a:solidFill>
                <a:latin typeface="Oswald"/>
                <a:ea typeface="Oswald"/>
                <a:cs typeface="Oswald"/>
                <a:sym typeface="Oswald"/>
              </a:rPr>
              <a:t>Expertise agricole:</a:t>
            </a:r>
            <a:r>
              <a:rPr lang="fr" sz="1200">
                <a:solidFill>
                  <a:schemeClr val="dk1"/>
                </a:solidFill>
                <a:latin typeface="Oswald"/>
                <a:ea typeface="Oswald"/>
                <a:cs typeface="Oswald"/>
                <a:sym typeface="Oswald"/>
              </a:rPr>
              <a:t> Conçu par des experts agricoles pour répondre spécifiquement à vos besoins.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Évolutivité:</a:t>
            </a:r>
            <a:r>
              <a:rPr lang="fr" sz="1200">
                <a:solidFill>
                  <a:schemeClr val="dk1"/>
                </a:solidFill>
                <a:latin typeface="Oswald"/>
                <a:ea typeface="Oswald"/>
                <a:cs typeface="Oswald"/>
                <a:sym typeface="Oswald"/>
              </a:rPr>
              <a:t> Notre solution évolue avec votre exploitation, s'adaptant à vos exigences changeantes.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Support technique:</a:t>
            </a:r>
            <a:r>
              <a:rPr lang="fr" sz="1200">
                <a:solidFill>
                  <a:schemeClr val="dk1"/>
                </a:solidFill>
                <a:latin typeface="Oswald"/>
                <a:ea typeface="Oswald"/>
                <a:cs typeface="Oswald"/>
                <a:sym typeface="Oswald"/>
              </a:rPr>
              <a:t> Un service client dédié pour répondre à vos questions et résoudre les problèmes rapidement.</a:t>
            </a:r>
            <a:endParaRPr sz="1200">
              <a:solidFill>
                <a:schemeClr val="dk1"/>
              </a:solidFill>
              <a:latin typeface="Oswald"/>
              <a:ea typeface="Oswald"/>
              <a:cs typeface="Oswald"/>
              <a:sym typeface="Oswald"/>
            </a:endParaRPr>
          </a:p>
          <a:p>
            <a:pPr indent="0" lvl="0" marL="0" rtl="0" algn="l">
              <a:spcBef>
                <a:spcPts val="1000"/>
              </a:spcBef>
              <a:spcAft>
                <a:spcPts val="0"/>
              </a:spcAft>
              <a:buClr>
                <a:schemeClr val="dk1"/>
              </a:buClr>
              <a:buSzPts val="1100"/>
              <a:buFont typeface="Arial"/>
              <a:buNone/>
            </a:pPr>
            <a:r>
              <a:t/>
            </a:r>
            <a:endParaRPr sz="1100">
              <a:solidFill>
                <a:schemeClr val="dk1"/>
              </a:solidFill>
              <a:latin typeface="Oswald"/>
              <a:ea typeface="Oswald"/>
              <a:cs typeface="Oswald"/>
              <a:sym typeface="Oswald"/>
            </a:endParaRPr>
          </a:p>
        </p:txBody>
      </p:sp>
      <p:sp>
        <p:nvSpPr>
          <p:cNvPr id="167" name="Google Shape;167;p16"/>
          <p:cNvSpPr/>
          <p:nvPr/>
        </p:nvSpPr>
        <p:spPr>
          <a:xfrm>
            <a:off x="-7800" y="4813200"/>
            <a:ext cx="9159600" cy="330300"/>
          </a:xfrm>
          <a:prstGeom prst="rect">
            <a:avLst/>
          </a:prstGeom>
          <a:solidFill>
            <a:srgbClr val="D1E3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idx="1" type="body"/>
          </p:nvPr>
        </p:nvSpPr>
        <p:spPr>
          <a:xfrm>
            <a:off x="0" y="125"/>
            <a:ext cx="2973000" cy="5143500"/>
          </a:xfrm>
          <a:prstGeom prst="rect">
            <a:avLst/>
          </a:prstGeom>
          <a:solidFill>
            <a:srgbClr val="92B582"/>
          </a:solidFill>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sp>
        <p:nvSpPr>
          <p:cNvPr id="173" name="Google Shape;173;p17"/>
          <p:cNvSpPr txBox="1"/>
          <p:nvPr>
            <p:ph idx="1" type="body"/>
          </p:nvPr>
        </p:nvSpPr>
        <p:spPr>
          <a:xfrm>
            <a:off x="2973000" y="125"/>
            <a:ext cx="3099000" cy="5143500"/>
          </a:xfrm>
          <a:prstGeom prst="rect">
            <a:avLst/>
          </a:prstGeom>
          <a:solidFill>
            <a:srgbClr val="F0FBEB"/>
          </a:solidFill>
        </p:spPr>
        <p:txBody>
          <a:bodyPr anchorCtr="0" anchor="t" bIns="91425" lIns="91425" spcFirstLastPara="1" rIns="91425" wrap="square" tIns="91425">
            <a:normAutofit/>
          </a:bodyPr>
          <a:lstStyle/>
          <a:p>
            <a:pPr indent="0" lvl="0" marL="0" rtl="0" algn="l">
              <a:spcBef>
                <a:spcPts val="0"/>
              </a:spcBef>
              <a:spcAft>
                <a:spcPts val="0"/>
              </a:spcAft>
              <a:buNone/>
            </a:pPr>
            <a:r>
              <a:rPr lang="fr"/>
              <a:t> </a:t>
            </a:r>
            <a:endParaRPr/>
          </a:p>
          <a:p>
            <a:pPr indent="0" lvl="0" marL="0" rtl="0" algn="l">
              <a:spcBef>
                <a:spcPts val="1200"/>
              </a:spcBef>
              <a:spcAft>
                <a:spcPts val="1200"/>
              </a:spcAft>
              <a:buNone/>
            </a:pPr>
            <a:r>
              <a:t/>
            </a:r>
            <a:endParaRPr sz="2100" u="sng">
              <a:solidFill>
                <a:schemeClr val="dk1"/>
              </a:solidFill>
              <a:latin typeface="Oswald"/>
              <a:ea typeface="Oswald"/>
              <a:cs typeface="Oswald"/>
              <a:sym typeface="Oswald"/>
            </a:endParaRPr>
          </a:p>
        </p:txBody>
      </p:sp>
      <p:sp>
        <p:nvSpPr>
          <p:cNvPr id="174" name="Google Shape;174;p17"/>
          <p:cNvSpPr txBox="1"/>
          <p:nvPr>
            <p:ph idx="1" type="body"/>
          </p:nvPr>
        </p:nvSpPr>
        <p:spPr>
          <a:xfrm>
            <a:off x="6072000" y="125"/>
            <a:ext cx="3072000" cy="5143500"/>
          </a:xfrm>
          <a:prstGeom prst="rect">
            <a:avLst/>
          </a:prstGeom>
          <a:solidFill>
            <a:srgbClr val="92B582"/>
          </a:solidFill>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175" name="Google Shape;175;p17"/>
          <p:cNvPicPr preferRelativeResize="0"/>
          <p:nvPr/>
        </p:nvPicPr>
        <p:blipFill>
          <a:blip r:embed="rId3">
            <a:alphaModFix/>
          </a:blip>
          <a:stretch>
            <a:fillRect/>
          </a:stretch>
        </p:blipFill>
        <p:spPr>
          <a:xfrm>
            <a:off x="-15725" y="18950"/>
            <a:ext cx="9167526" cy="4794251"/>
          </a:xfrm>
          <a:prstGeom prst="rect">
            <a:avLst/>
          </a:prstGeom>
          <a:noFill/>
          <a:ln>
            <a:noFill/>
          </a:ln>
        </p:spPr>
      </p:pic>
      <p:sp>
        <p:nvSpPr>
          <p:cNvPr id="176" name="Google Shape;176;p17"/>
          <p:cNvSpPr/>
          <p:nvPr/>
        </p:nvSpPr>
        <p:spPr>
          <a:xfrm>
            <a:off x="-15725" y="-6550"/>
            <a:ext cx="9159600" cy="330300"/>
          </a:xfrm>
          <a:prstGeom prst="rect">
            <a:avLst/>
          </a:prstGeom>
          <a:solidFill>
            <a:srgbClr val="D1E3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7"/>
          <p:cNvSpPr txBox="1"/>
          <p:nvPr/>
        </p:nvSpPr>
        <p:spPr>
          <a:xfrm>
            <a:off x="128400" y="504000"/>
            <a:ext cx="2716200" cy="4098900"/>
          </a:xfrm>
          <a:prstGeom prst="rect">
            <a:avLst/>
          </a:prstGeom>
          <a:solidFill>
            <a:srgbClr val="D1E3C8">
              <a:alpha val="9000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solidFill>
                  <a:schemeClr val="dk1"/>
                </a:solidFill>
              </a:rPr>
              <a:t>Unsere Firma</a:t>
            </a:r>
            <a:endParaRPr b="1" sz="1600">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fr" sz="1200">
                <a:solidFill>
                  <a:schemeClr val="dk1"/>
                </a:solidFill>
                <a:latin typeface="Oswald"/>
                <a:ea typeface="Oswald"/>
                <a:cs typeface="Oswald"/>
                <a:sym typeface="Oswald"/>
              </a:rPr>
              <a:t>Wir sind ein junges Team von Enthusiasten, das sich der Revolutionierung der Landwirtschaft durch Technologie verschrieben hat. Mit kombinierter Expertise in der Landwirtschaft und modernen Technologien haben wir eine Lösung geschaffen, die speziell auf die Herausforderungen des zeitgemäßen landwirtschaftlichen Managements eingeht.</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lang="fr" sz="1200">
                <a:solidFill>
                  <a:schemeClr val="dk1"/>
                </a:solidFill>
                <a:latin typeface="Oswald"/>
                <a:ea typeface="Oswald"/>
                <a:cs typeface="Oswald"/>
                <a:sym typeface="Oswald"/>
              </a:rPr>
              <a:t>Tag für Tag verpflichten wir uns dazu, innovative Lösungen bereitzustellen, die die Produktivität steigern und dabei nachhaltige landwirtschaftliche Praktiken respektieren. Unser Ziel ist es, Ihnen dabei zu helfen, Erträge zu maximieren und die tägliche Verwaltung Ihres Betriebs zu vereinfachen.</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1000"/>
              </a:spcAft>
              <a:buNone/>
            </a:pPr>
            <a:r>
              <a:t/>
            </a:r>
            <a:endParaRPr b="1" sz="1600">
              <a:solidFill>
                <a:schemeClr val="dk1"/>
              </a:solidFill>
            </a:endParaRPr>
          </a:p>
        </p:txBody>
      </p:sp>
      <p:sp>
        <p:nvSpPr>
          <p:cNvPr id="178" name="Google Shape;178;p17"/>
          <p:cNvSpPr txBox="1"/>
          <p:nvPr/>
        </p:nvSpPr>
        <p:spPr>
          <a:xfrm>
            <a:off x="3164400" y="504000"/>
            <a:ext cx="2716200" cy="4129200"/>
          </a:xfrm>
          <a:prstGeom prst="rect">
            <a:avLst/>
          </a:prstGeom>
          <a:solidFill>
            <a:srgbClr val="92B582">
              <a:alpha val="9000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fr" sz="1600">
                <a:solidFill>
                  <a:schemeClr val="dk1"/>
                </a:solidFill>
              </a:rPr>
              <a:t>Was wir anbieten</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Oswald"/>
                <a:ea typeface="Oswald"/>
                <a:cs typeface="Oswald"/>
                <a:sym typeface="Oswald"/>
              </a:rPr>
              <a:t>Intelligente Sensoren:</a:t>
            </a:r>
            <a:r>
              <a:rPr lang="fr" sz="1200">
                <a:solidFill>
                  <a:schemeClr val="dk1"/>
                </a:solidFill>
                <a:latin typeface="Oswald"/>
                <a:ea typeface="Oswald"/>
                <a:cs typeface="Oswald"/>
                <a:sym typeface="Oswald"/>
              </a:rPr>
              <a:t> Messung von Temperatur, Luftfeuchtigkeit, Helligkeit und anderen Parametern nach Bedarf.</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rPr b="1" lang="fr" sz="1200">
                <a:solidFill>
                  <a:schemeClr val="dk1"/>
                </a:solidFill>
                <a:latin typeface="Oswald"/>
                <a:ea typeface="Oswald"/>
                <a:cs typeface="Oswald"/>
                <a:sym typeface="Oswald"/>
              </a:rPr>
              <a:t>Nahtlose Konnektivität: </a:t>
            </a:r>
            <a:r>
              <a:rPr lang="fr" sz="1200">
                <a:solidFill>
                  <a:schemeClr val="dk1"/>
                </a:solidFill>
                <a:latin typeface="Oswald"/>
                <a:ea typeface="Oswald"/>
                <a:cs typeface="Oswald"/>
                <a:sym typeface="Oswald"/>
              </a:rPr>
              <a:t>Echtzeit-Datenverbindung über unsere sichere Webplattform.</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rPr b="1" lang="fr" sz="1200">
                <a:solidFill>
                  <a:schemeClr val="dk1"/>
                </a:solidFill>
                <a:latin typeface="Oswald"/>
                <a:ea typeface="Oswald"/>
                <a:cs typeface="Oswald"/>
                <a:sym typeface="Oswald"/>
              </a:rPr>
              <a:t>Datenanalyse: </a:t>
            </a:r>
            <a:r>
              <a:rPr lang="fr" sz="1200">
                <a:solidFill>
                  <a:schemeClr val="dk1"/>
                </a:solidFill>
                <a:latin typeface="Oswald"/>
                <a:ea typeface="Oswald"/>
                <a:cs typeface="Oswald"/>
                <a:sym typeface="Oswald"/>
              </a:rPr>
              <a:t>Tiefgehende Analysen zur Optimierung landwirtschaftlicher Praktiken.</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rPr b="1" lang="fr" sz="1200">
                <a:solidFill>
                  <a:schemeClr val="dk1"/>
                </a:solidFill>
                <a:latin typeface="Oswald"/>
                <a:ea typeface="Oswald"/>
                <a:cs typeface="Oswald"/>
                <a:sym typeface="Oswald"/>
              </a:rPr>
              <a:t>Einfaches Management: </a:t>
            </a:r>
            <a:r>
              <a:rPr lang="fr" sz="1200">
                <a:solidFill>
                  <a:schemeClr val="dk1"/>
                </a:solidFill>
                <a:latin typeface="Oswald"/>
                <a:ea typeface="Oswald"/>
                <a:cs typeface="Oswald"/>
                <a:sym typeface="Oswald"/>
              </a:rPr>
              <a:t>Benutzerfreundliches Dashboard für unkomplizierte landwirtschaftliche Verwaltung.</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rPr b="1" lang="fr" sz="1200">
                <a:solidFill>
                  <a:schemeClr val="dk1"/>
                </a:solidFill>
                <a:latin typeface="Oswald"/>
                <a:ea typeface="Oswald"/>
                <a:cs typeface="Oswald"/>
                <a:sym typeface="Oswald"/>
              </a:rPr>
              <a:t>Robuste Infrastruktur: </a:t>
            </a:r>
            <a:r>
              <a:rPr lang="fr" sz="1200">
                <a:solidFill>
                  <a:schemeClr val="dk1"/>
                </a:solidFill>
                <a:latin typeface="Oswald"/>
                <a:ea typeface="Oswald"/>
                <a:cs typeface="Oswald"/>
                <a:sym typeface="Oswald"/>
              </a:rPr>
              <a:t>Sichere Datenhaltung auf unserer zuverlässigen Infrastruktur.</a:t>
            </a:r>
            <a:endParaRPr b="1" sz="1200">
              <a:solidFill>
                <a:schemeClr val="dk1"/>
              </a:solidFill>
              <a:latin typeface="Oswald"/>
              <a:ea typeface="Oswald"/>
              <a:cs typeface="Oswald"/>
              <a:sym typeface="Oswald"/>
            </a:endParaRPr>
          </a:p>
          <a:p>
            <a:pPr indent="0" lvl="0" marL="0" rtl="0" algn="l">
              <a:spcBef>
                <a:spcPts val="100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p:txBody>
      </p:sp>
      <p:sp>
        <p:nvSpPr>
          <p:cNvPr id="179" name="Google Shape;179;p17"/>
          <p:cNvSpPr txBox="1"/>
          <p:nvPr/>
        </p:nvSpPr>
        <p:spPr>
          <a:xfrm>
            <a:off x="6249900" y="504000"/>
            <a:ext cx="2716200" cy="4129200"/>
          </a:xfrm>
          <a:prstGeom prst="rect">
            <a:avLst/>
          </a:prstGeom>
          <a:solidFill>
            <a:srgbClr val="D1E3C8">
              <a:alpha val="9000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fr" sz="1600">
                <a:solidFill>
                  <a:schemeClr val="dk1"/>
                </a:solidFill>
              </a:rPr>
              <a:t>Uns wählen für unsere...</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Oswald"/>
                <a:ea typeface="Oswald"/>
                <a:cs typeface="Oswald"/>
                <a:sym typeface="Oswald"/>
              </a:rPr>
              <a:t>Landwirtschaftliche Expertise: </a:t>
            </a:r>
            <a:r>
              <a:rPr lang="fr" sz="1200">
                <a:solidFill>
                  <a:schemeClr val="dk1"/>
                </a:solidFill>
                <a:latin typeface="Oswald"/>
                <a:ea typeface="Oswald"/>
                <a:cs typeface="Oswald"/>
                <a:sym typeface="Oswald"/>
              </a:rPr>
              <a:t>Von landwirtschaftlichen Experten entwickelt, um speziell auf Ihre Bedürfnisse einzugehen.</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rPr b="1" lang="fr" sz="1200">
                <a:solidFill>
                  <a:schemeClr val="dk1"/>
                </a:solidFill>
                <a:latin typeface="Oswald"/>
                <a:ea typeface="Oswald"/>
                <a:cs typeface="Oswald"/>
                <a:sym typeface="Oswald"/>
              </a:rPr>
              <a:t>Skalierbarkeit: </a:t>
            </a:r>
            <a:r>
              <a:rPr lang="fr" sz="1200">
                <a:solidFill>
                  <a:schemeClr val="dk1"/>
                </a:solidFill>
                <a:latin typeface="Oswald"/>
                <a:ea typeface="Oswald"/>
                <a:cs typeface="Oswald"/>
                <a:sym typeface="Oswald"/>
              </a:rPr>
              <a:t>Unsere Lösung wächst mit Ihrem Betrieb und passt sich Ihren sich ändernden Anforderungen an.</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1000"/>
              </a:spcAft>
              <a:buClr>
                <a:schemeClr val="dk1"/>
              </a:buClr>
              <a:buSzPts val="1100"/>
              <a:buFont typeface="Arial"/>
              <a:buNone/>
            </a:pPr>
            <a:r>
              <a:rPr b="1" lang="fr" sz="1200">
                <a:solidFill>
                  <a:schemeClr val="dk1"/>
                </a:solidFill>
                <a:latin typeface="Oswald"/>
                <a:ea typeface="Oswald"/>
                <a:cs typeface="Oswald"/>
                <a:sym typeface="Oswald"/>
              </a:rPr>
              <a:t>Technischer Support:</a:t>
            </a:r>
            <a:r>
              <a:rPr lang="fr" sz="1200">
                <a:solidFill>
                  <a:schemeClr val="dk1"/>
                </a:solidFill>
                <a:latin typeface="Oswald"/>
                <a:ea typeface="Oswald"/>
                <a:cs typeface="Oswald"/>
                <a:sym typeface="Oswald"/>
              </a:rPr>
              <a:t> Ein engagierter Kundenservice, um Ihre Fragen zu beantworten und Probleme schnell zu lösen.</a:t>
            </a:r>
            <a:endParaRPr b="1" sz="1600">
              <a:solidFill>
                <a:schemeClr val="dk1"/>
              </a:solidFill>
            </a:endParaRPr>
          </a:p>
        </p:txBody>
      </p:sp>
      <p:sp>
        <p:nvSpPr>
          <p:cNvPr id="180" name="Google Shape;180;p17"/>
          <p:cNvSpPr/>
          <p:nvPr/>
        </p:nvSpPr>
        <p:spPr>
          <a:xfrm>
            <a:off x="-7800" y="4813200"/>
            <a:ext cx="9159600" cy="330300"/>
          </a:xfrm>
          <a:prstGeom prst="rect">
            <a:avLst/>
          </a:prstGeom>
          <a:solidFill>
            <a:srgbClr val="D1E3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idx="1" type="body"/>
          </p:nvPr>
        </p:nvSpPr>
        <p:spPr>
          <a:xfrm>
            <a:off x="0" y="125"/>
            <a:ext cx="2973000" cy="5143500"/>
          </a:xfrm>
          <a:prstGeom prst="rect">
            <a:avLst/>
          </a:prstGeom>
          <a:solidFill>
            <a:srgbClr val="92B582"/>
          </a:solidFill>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sp>
        <p:nvSpPr>
          <p:cNvPr id="186" name="Google Shape;186;p18"/>
          <p:cNvSpPr txBox="1"/>
          <p:nvPr>
            <p:ph idx="1" type="body"/>
          </p:nvPr>
        </p:nvSpPr>
        <p:spPr>
          <a:xfrm>
            <a:off x="2973000" y="125"/>
            <a:ext cx="3099000" cy="5143500"/>
          </a:xfrm>
          <a:prstGeom prst="rect">
            <a:avLst/>
          </a:prstGeom>
          <a:solidFill>
            <a:srgbClr val="F0FBEB"/>
          </a:solidFill>
        </p:spPr>
        <p:txBody>
          <a:bodyPr anchorCtr="0" anchor="t" bIns="91425" lIns="91425" spcFirstLastPara="1" rIns="91425" wrap="square" tIns="91425">
            <a:normAutofit/>
          </a:bodyPr>
          <a:lstStyle/>
          <a:p>
            <a:pPr indent="0" lvl="0" marL="0" rtl="0" algn="l">
              <a:spcBef>
                <a:spcPts val="0"/>
              </a:spcBef>
              <a:spcAft>
                <a:spcPts val="0"/>
              </a:spcAft>
              <a:buNone/>
            </a:pPr>
            <a:r>
              <a:rPr lang="fr"/>
              <a:t> </a:t>
            </a:r>
            <a:endParaRPr/>
          </a:p>
          <a:p>
            <a:pPr indent="0" lvl="0" marL="0" rtl="0" algn="l">
              <a:spcBef>
                <a:spcPts val="1200"/>
              </a:spcBef>
              <a:spcAft>
                <a:spcPts val="1200"/>
              </a:spcAft>
              <a:buNone/>
            </a:pPr>
            <a:r>
              <a:t/>
            </a:r>
            <a:endParaRPr sz="2100" u="sng">
              <a:solidFill>
                <a:schemeClr val="dk1"/>
              </a:solidFill>
              <a:latin typeface="Oswald"/>
              <a:ea typeface="Oswald"/>
              <a:cs typeface="Oswald"/>
              <a:sym typeface="Oswald"/>
            </a:endParaRPr>
          </a:p>
        </p:txBody>
      </p:sp>
      <p:sp>
        <p:nvSpPr>
          <p:cNvPr id="187" name="Google Shape;187;p18"/>
          <p:cNvSpPr txBox="1"/>
          <p:nvPr>
            <p:ph idx="1" type="body"/>
          </p:nvPr>
        </p:nvSpPr>
        <p:spPr>
          <a:xfrm>
            <a:off x="6072000" y="125"/>
            <a:ext cx="3072000" cy="5143500"/>
          </a:xfrm>
          <a:prstGeom prst="rect">
            <a:avLst/>
          </a:prstGeom>
          <a:solidFill>
            <a:srgbClr val="92B582"/>
          </a:solidFill>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188" name="Google Shape;188;p18"/>
          <p:cNvPicPr preferRelativeResize="0"/>
          <p:nvPr/>
        </p:nvPicPr>
        <p:blipFill>
          <a:blip r:embed="rId3">
            <a:alphaModFix/>
          </a:blip>
          <a:stretch>
            <a:fillRect/>
          </a:stretch>
        </p:blipFill>
        <p:spPr>
          <a:xfrm>
            <a:off x="-15725" y="18950"/>
            <a:ext cx="9167526" cy="4794251"/>
          </a:xfrm>
          <a:prstGeom prst="rect">
            <a:avLst/>
          </a:prstGeom>
          <a:noFill/>
          <a:ln>
            <a:noFill/>
          </a:ln>
        </p:spPr>
      </p:pic>
      <p:sp>
        <p:nvSpPr>
          <p:cNvPr id="189" name="Google Shape;189;p18"/>
          <p:cNvSpPr/>
          <p:nvPr/>
        </p:nvSpPr>
        <p:spPr>
          <a:xfrm>
            <a:off x="-15725" y="-6550"/>
            <a:ext cx="9159600" cy="330300"/>
          </a:xfrm>
          <a:prstGeom prst="rect">
            <a:avLst/>
          </a:prstGeom>
          <a:solidFill>
            <a:srgbClr val="D1E3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18"/>
          <p:cNvSpPr txBox="1"/>
          <p:nvPr/>
        </p:nvSpPr>
        <p:spPr>
          <a:xfrm>
            <a:off x="128400" y="504000"/>
            <a:ext cx="2716200" cy="4098900"/>
          </a:xfrm>
          <a:prstGeom prst="rect">
            <a:avLst/>
          </a:prstGeom>
          <a:solidFill>
            <a:srgbClr val="D1E3C8">
              <a:alpha val="9000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fr" sz="1600">
                <a:solidFill>
                  <a:schemeClr val="dk1"/>
                </a:solidFill>
              </a:rPr>
              <a:t>Our Company</a:t>
            </a:r>
            <a:endParaRPr b="1" sz="1600">
              <a:solidFill>
                <a:schemeClr val="dk1"/>
              </a:solidFill>
            </a:endParaRPr>
          </a:p>
          <a:p>
            <a:pPr indent="0" lvl="0" marL="0" rtl="0" algn="l">
              <a:lnSpc>
                <a:spcPct val="100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Oswald"/>
                <a:ea typeface="Oswald"/>
                <a:cs typeface="Oswald"/>
                <a:sym typeface="Oswald"/>
              </a:rPr>
              <a:t>We are a young team of enthusiasts dedicated to revolutionizing agriculture through technology. With combined expertise in agriculture and cutting-edge technologies, we have created a solution that addresses the modern challenges of farm management specifically.</a:t>
            </a:r>
            <a:endParaRPr sz="12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fr" sz="1200">
                <a:solidFill>
                  <a:schemeClr val="dk1"/>
                </a:solidFill>
                <a:latin typeface="Oswald"/>
                <a:ea typeface="Oswald"/>
                <a:cs typeface="Oswald"/>
                <a:sym typeface="Oswald"/>
              </a:rPr>
              <a:t>Every day, we are committed to providing innovative solutions that enhance productivity while respecting sustainable farming practices. Our goal is to assist you in maximizing yields and simplifying the daily management of your farm.</a:t>
            </a:r>
            <a:endParaRPr sz="1600">
              <a:solidFill>
                <a:schemeClr val="dk1"/>
              </a:solidFill>
              <a:latin typeface="Oswald"/>
              <a:ea typeface="Oswald"/>
              <a:cs typeface="Oswald"/>
              <a:sym typeface="Oswald"/>
            </a:endParaRPr>
          </a:p>
        </p:txBody>
      </p:sp>
      <p:sp>
        <p:nvSpPr>
          <p:cNvPr id="191" name="Google Shape;191;p18"/>
          <p:cNvSpPr txBox="1"/>
          <p:nvPr/>
        </p:nvSpPr>
        <p:spPr>
          <a:xfrm>
            <a:off x="3164400" y="504000"/>
            <a:ext cx="2716200" cy="4129200"/>
          </a:xfrm>
          <a:prstGeom prst="rect">
            <a:avLst/>
          </a:prstGeom>
          <a:solidFill>
            <a:srgbClr val="92B582">
              <a:alpha val="9000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fr" sz="1600">
                <a:solidFill>
                  <a:schemeClr val="dk1"/>
                </a:solidFill>
              </a:rPr>
              <a:t>What We Offer</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b="1" lang="fr" sz="1200">
                <a:solidFill>
                  <a:schemeClr val="dk1"/>
                </a:solidFill>
                <a:latin typeface="Oswald"/>
                <a:ea typeface="Oswald"/>
                <a:cs typeface="Oswald"/>
                <a:sym typeface="Oswald"/>
              </a:rPr>
              <a:t>Smart Sensors: </a:t>
            </a:r>
            <a:r>
              <a:rPr lang="fr" sz="1200">
                <a:solidFill>
                  <a:schemeClr val="dk1"/>
                </a:solidFill>
                <a:latin typeface="Oswald"/>
                <a:ea typeface="Oswald"/>
                <a:cs typeface="Oswald"/>
                <a:sym typeface="Oswald"/>
              </a:rPr>
              <a:t>Measure temperature, humidity, brightness, and other parameters according to your needs.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Seamless Connectivity: </a:t>
            </a:r>
            <a:r>
              <a:rPr lang="fr" sz="1200">
                <a:solidFill>
                  <a:schemeClr val="dk1"/>
                </a:solidFill>
                <a:latin typeface="Oswald"/>
                <a:ea typeface="Oswald"/>
                <a:cs typeface="Oswald"/>
                <a:sym typeface="Oswald"/>
              </a:rPr>
              <a:t>Stay connected to your data in real-time through our secure web platform.</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Data Analysis: </a:t>
            </a:r>
            <a:r>
              <a:rPr lang="fr" sz="1200">
                <a:solidFill>
                  <a:schemeClr val="dk1"/>
                </a:solidFill>
                <a:latin typeface="Oswald"/>
                <a:ea typeface="Oswald"/>
                <a:cs typeface="Oswald"/>
                <a:sym typeface="Oswald"/>
              </a:rPr>
              <a:t>Benefit from in-depth analyses to optimize your agricultural practices.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None/>
            </a:pPr>
            <a:r>
              <a:rPr b="1" lang="fr" sz="1200">
                <a:solidFill>
                  <a:schemeClr val="dk1"/>
                </a:solidFill>
                <a:latin typeface="Oswald"/>
                <a:ea typeface="Oswald"/>
                <a:cs typeface="Oswald"/>
                <a:sym typeface="Oswald"/>
              </a:rPr>
              <a:t>Simplified Management: </a:t>
            </a:r>
            <a:r>
              <a:rPr lang="fr" sz="1200">
                <a:solidFill>
                  <a:schemeClr val="dk1"/>
                </a:solidFill>
                <a:latin typeface="Oswald"/>
                <a:ea typeface="Oswald"/>
                <a:cs typeface="Oswald"/>
                <a:sym typeface="Oswald"/>
              </a:rPr>
              <a:t>User-friendly dashboard for streamlined farm management.</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1000"/>
              </a:spcAft>
              <a:buNone/>
            </a:pPr>
            <a:r>
              <a:rPr b="1" lang="fr" sz="1200">
                <a:solidFill>
                  <a:schemeClr val="dk1"/>
                </a:solidFill>
                <a:latin typeface="Oswald"/>
                <a:ea typeface="Oswald"/>
                <a:cs typeface="Oswald"/>
                <a:sym typeface="Oswald"/>
              </a:rPr>
              <a:t>Robust Infrastructure: </a:t>
            </a:r>
            <a:r>
              <a:rPr lang="fr" sz="1200">
                <a:solidFill>
                  <a:schemeClr val="dk1"/>
                </a:solidFill>
                <a:latin typeface="Oswald"/>
                <a:ea typeface="Oswald"/>
                <a:cs typeface="Oswald"/>
                <a:sym typeface="Oswald"/>
              </a:rPr>
              <a:t>Safely host your data on our reliable infrastructure.</a:t>
            </a:r>
            <a:endParaRPr b="1" sz="1600">
              <a:solidFill>
                <a:schemeClr val="dk1"/>
              </a:solidFill>
            </a:endParaRPr>
          </a:p>
        </p:txBody>
      </p:sp>
      <p:sp>
        <p:nvSpPr>
          <p:cNvPr id="192" name="Google Shape;192;p18"/>
          <p:cNvSpPr txBox="1"/>
          <p:nvPr/>
        </p:nvSpPr>
        <p:spPr>
          <a:xfrm>
            <a:off x="6249900" y="504000"/>
            <a:ext cx="2716200" cy="4129200"/>
          </a:xfrm>
          <a:prstGeom prst="rect">
            <a:avLst/>
          </a:prstGeom>
          <a:solidFill>
            <a:srgbClr val="D1E3C8">
              <a:alpha val="9000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fr" sz="1600">
                <a:solidFill>
                  <a:schemeClr val="dk1"/>
                </a:solidFill>
              </a:rPr>
              <a:t>Choose Us for Our...</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fr" sz="1200">
                <a:solidFill>
                  <a:schemeClr val="dk1"/>
                </a:solidFill>
                <a:latin typeface="Oswald"/>
                <a:ea typeface="Oswald"/>
                <a:cs typeface="Oswald"/>
                <a:sym typeface="Oswald"/>
              </a:rPr>
              <a:t>Agricultural Expertise: </a:t>
            </a:r>
            <a:r>
              <a:rPr lang="fr" sz="1200">
                <a:solidFill>
                  <a:schemeClr val="dk1"/>
                </a:solidFill>
                <a:latin typeface="Oswald"/>
                <a:ea typeface="Oswald"/>
                <a:cs typeface="Oswald"/>
                <a:sym typeface="Oswald"/>
              </a:rPr>
              <a:t>Designed by agricultural experts to specifically meet your needs.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rPr b="1" lang="fr" sz="1200">
                <a:solidFill>
                  <a:schemeClr val="dk1"/>
                </a:solidFill>
                <a:latin typeface="Oswald"/>
                <a:ea typeface="Oswald"/>
                <a:cs typeface="Oswald"/>
                <a:sym typeface="Oswald"/>
              </a:rPr>
              <a:t>Scalability: </a:t>
            </a:r>
            <a:r>
              <a:rPr lang="fr" sz="1200">
                <a:solidFill>
                  <a:schemeClr val="dk1"/>
                </a:solidFill>
                <a:latin typeface="Oswald"/>
                <a:ea typeface="Oswald"/>
                <a:cs typeface="Oswald"/>
                <a:sym typeface="Oswald"/>
              </a:rPr>
              <a:t>Our solution scales with your farm, adapting to your changing requirements.</a:t>
            </a:r>
            <a:endParaRPr sz="1200">
              <a:solidFill>
                <a:schemeClr val="dk1"/>
              </a:solidFill>
              <a:latin typeface="Oswald"/>
              <a:ea typeface="Oswald"/>
              <a:cs typeface="Oswald"/>
              <a:sym typeface="Oswald"/>
            </a:endParaRPr>
          </a:p>
          <a:p>
            <a:pPr indent="0" lvl="0" marL="0" rtl="0" algn="l">
              <a:lnSpc>
                <a:spcPct val="115000"/>
              </a:lnSpc>
              <a:spcBef>
                <a:spcPts val="1000"/>
              </a:spcBef>
              <a:spcAft>
                <a:spcPts val="1000"/>
              </a:spcAft>
              <a:buClr>
                <a:schemeClr val="dk1"/>
              </a:buClr>
              <a:buSzPts val="1100"/>
              <a:buFont typeface="Arial"/>
              <a:buNone/>
            </a:pPr>
            <a:r>
              <a:rPr b="1" lang="fr" sz="1200">
                <a:solidFill>
                  <a:schemeClr val="dk1"/>
                </a:solidFill>
                <a:latin typeface="Oswald"/>
                <a:ea typeface="Oswald"/>
                <a:cs typeface="Oswald"/>
                <a:sym typeface="Oswald"/>
              </a:rPr>
              <a:t>Technical Support: </a:t>
            </a:r>
            <a:r>
              <a:rPr lang="fr" sz="1200">
                <a:solidFill>
                  <a:schemeClr val="dk1"/>
                </a:solidFill>
                <a:latin typeface="Oswald"/>
                <a:ea typeface="Oswald"/>
                <a:cs typeface="Oswald"/>
                <a:sym typeface="Oswald"/>
              </a:rPr>
              <a:t>Dedicated customer service to address your questions and resolve issues promptly.</a:t>
            </a:r>
            <a:endParaRPr b="1" sz="1600">
              <a:solidFill>
                <a:schemeClr val="dk1"/>
              </a:solidFill>
              <a:latin typeface="Oswald"/>
              <a:ea typeface="Oswald"/>
              <a:cs typeface="Oswald"/>
              <a:sym typeface="Oswald"/>
            </a:endParaRPr>
          </a:p>
        </p:txBody>
      </p:sp>
      <p:sp>
        <p:nvSpPr>
          <p:cNvPr id="193" name="Google Shape;193;p18"/>
          <p:cNvSpPr/>
          <p:nvPr/>
        </p:nvSpPr>
        <p:spPr>
          <a:xfrm>
            <a:off x="-7800" y="4813200"/>
            <a:ext cx="9159600" cy="330300"/>
          </a:xfrm>
          <a:prstGeom prst="rect">
            <a:avLst/>
          </a:prstGeom>
          <a:solidFill>
            <a:srgbClr val="D1E3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