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1e47386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1e47386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227bbd4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227bbd4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1e47386c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1e47386c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227bbd4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227bbd4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1e47386c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1e47386c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e47386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e47386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e47386c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1e47386c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e47386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1e47386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e47386c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1e47386c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e47386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1e47386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e47386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1e47386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23eb81b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23eb81b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1e47386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1e47386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master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SIRIS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23/01/24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33"/>
              <a:t>Aspects techniques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22"/>
              <a:t>Interface web</a:t>
            </a:r>
            <a:endParaRPr sz="3222"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Présentation des mesures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Résumé de l’état courant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Graphique des mesures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Prévisions météo (API)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Gestion utilisateurs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Connexion sécurisée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Ajout et suppression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Sécurité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Injection de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Mots de passe</a:t>
            </a:r>
            <a:endParaRPr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33"/>
              <a:t>Aspects techniques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22"/>
              <a:t>Interface web - Base de données</a:t>
            </a:r>
            <a:endParaRPr sz="3222"/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050" y="1205125"/>
            <a:ext cx="5937477" cy="36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45170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MongoDB r</a:t>
            </a:r>
            <a:r>
              <a:rPr lang="fr"/>
              <a:t>eplica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Noeud primaire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Noeuds secondaires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élection autonome</a:t>
            </a:r>
            <a:endParaRPr/>
          </a:p>
        </p:txBody>
      </p:sp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Conclusion</a:t>
            </a:r>
            <a:endParaRPr sz="2800"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défi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Sur le plan technique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Au niveau gestion de projet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Résultat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L’essentiel des fonctionnalités sont présentes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Notification de pannes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Autonomie des noeuds capteurs (RPI 4)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IPv4/v6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</a:t>
            </a:r>
            <a:endParaRPr/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Conclusion</a:t>
            </a:r>
            <a:endParaRPr sz="2800"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Améliorations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Gestion du projet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Planning et vision long terme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Conception et documentation préalable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Aspects techniques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Capteurs: 	autonomie, redondance des relais, température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Infrastructure: 	IPv4/v6, </a:t>
            </a:r>
            <a:r>
              <a:rPr lang="fr"/>
              <a:t>Notification de pannes, scalabilité automatique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Site web: 	carte dynamique, superposition de données sur le graphe, nouvel agriculteur/champs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Généralités: 	tests plus complets de la solution</a:t>
            </a:r>
            <a:endParaRPr/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819150" y="670050"/>
            <a:ext cx="75057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Merci pour votre attention !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Sommaire</a:t>
            </a:r>
            <a:endParaRPr sz="28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Présentation du projet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Gestion du projet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Répartition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Organisation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Aspects techniques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Infrastructure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Réseau de capteurs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Interface web</a:t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Présentation du projet</a:t>
            </a:r>
            <a:endParaRPr sz="20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Surveillance des champs des agriculteurs de la coopérative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Température, luminosité et humidité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Surveillance de l’état des capteurs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Interface web pour consulter ces données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Infrastructure sécurisée et fiable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11"/>
              <a:t>Gestion du projet</a:t>
            </a:r>
            <a:endParaRPr sz="3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22"/>
              <a:t>Répartition</a:t>
            </a:r>
            <a:endParaRPr sz="2222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14525"/>
            <a:ext cx="75057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Infrastructure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Traiter requêtes utilisateurs (site web)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Stocker mesures des capteurs (BdD)</a:t>
            </a:r>
            <a:endParaRPr sz="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Réseau de capteurs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Collecter les valeurs des capteurs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Transmettre ces mesures</a:t>
            </a:r>
            <a:endParaRPr sz="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Site web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Présenter les mesures et états des capteurs à l’utilisateur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Gestion des utilisateurs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Marketing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Présentation au client</a:t>
            </a:r>
            <a:endParaRPr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11"/>
              <a:t>Gestion du projet</a:t>
            </a:r>
            <a:endParaRPr sz="3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22"/>
              <a:t>Organisation</a:t>
            </a:r>
            <a:endParaRPr sz="2222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Réunions hebdomadaires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Progrès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Tâches suivantes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Discussions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Chefs d’équipes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Répartition des tâches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Coordination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Planification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Diagramme de Gantt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Mal utilisé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Aspects techniques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Infrastructure</a:t>
            </a:r>
            <a:endParaRPr sz="20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13750"/>
            <a:ext cx="75057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Sécurité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HTTPS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Firewall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VPN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Gestion de la charge et des pannes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Répartition de charge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Scalabilité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Redondance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IP flottantes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Surveillance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Service de monitoring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Interface présentant les états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Aspects techniques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Infrastructure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1951600" y="1356050"/>
            <a:ext cx="6657900" cy="3066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162675" y="2233375"/>
            <a:ext cx="985200" cy="69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LoadBalancer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 rot="4990140">
            <a:off x="364188" y="2169020"/>
            <a:ext cx="812165" cy="1025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220999" y="3599887"/>
            <a:ext cx="528300" cy="50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4263390" y="3651096"/>
            <a:ext cx="528300" cy="50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307853" y="3700133"/>
            <a:ext cx="528300" cy="50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Web</a:t>
            </a:r>
            <a:endParaRPr sz="1000"/>
          </a:p>
        </p:txBody>
      </p:sp>
      <p:cxnSp>
        <p:nvCxnSpPr>
          <p:cNvPr id="176" name="Google Shape;176;p19"/>
          <p:cNvCxnSpPr>
            <a:stCxn id="171" idx="2"/>
            <a:endCxn id="173" idx="1"/>
          </p:cNvCxnSpPr>
          <p:nvPr/>
        </p:nvCxnSpPr>
        <p:spPr>
          <a:xfrm>
            <a:off x="2655275" y="2928775"/>
            <a:ext cx="1565700" cy="92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9"/>
          <p:cNvSpPr txBox="1"/>
          <p:nvPr/>
        </p:nvSpPr>
        <p:spPr>
          <a:xfrm rot="1817595">
            <a:off x="2894690" y="3369587"/>
            <a:ext cx="1041977" cy="49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répartition du trafic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181725" y="1445213"/>
            <a:ext cx="786900" cy="573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254074" y="1495492"/>
            <a:ext cx="786900" cy="573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Web monitoring</a:t>
            </a:r>
            <a:endParaRPr sz="1000"/>
          </a:p>
        </p:txBody>
      </p:sp>
      <p:cxnSp>
        <p:nvCxnSpPr>
          <p:cNvPr id="180" name="Google Shape;180;p19"/>
          <p:cNvCxnSpPr>
            <a:endCxn id="178" idx="1"/>
          </p:cNvCxnSpPr>
          <p:nvPr/>
        </p:nvCxnSpPr>
        <p:spPr>
          <a:xfrm flipH="1" rot="10800000">
            <a:off x="2439325" y="1732013"/>
            <a:ext cx="1742400" cy="48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 txBox="1"/>
          <p:nvPr/>
        </p:nvSpPr>
        <p:spPr>
          <a:xfrm rot="-974193">
            <a:off x="3130666" y="1605868"/>
            <a:ext cx="1046124" cy="492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répartition du trafic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681497" y="2033064"/>
            <a:ext cx="703800" cy="58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Base de données</a:t>
            </a:r>
            <a:endParaRPr sz="1000"/>
          </a:p>
        </p:txBody>
      </p:sp>
      <p:sp>
        <p:nvSpPr>
          <p:cNvPr id="183" name="Google Shape;183;p19"/>
          <p:cNvSpPr txBox="1"/>
          <p:nvPr/>
        </p:nvSpPr>
        <p:spPr>
          <a:xfrm>
            <a:off x="3666703" y="2426805"/>
            <a:ext cx="11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agrégation des états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184" name="Google Shape;184;p19"/>
          <p:cNvCxnSpPr>
            <a:stCxn id="175" idx="3"/>
            <a:endCxn id="182" idx="2"/>
          </p:cNvCxnSpPr>
          <p:nvPr/>
        </p:nvCxnSpPr>
        <p:spPr>
          <a:xfrm flipH="1" rot="10800000">
            <a:off x="4836153" y="2621633"/>
            <a:ext cx="2197200" cy="133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/>
          <p:nvPr/>
        </p:nvCxnSpPr>
        <p:spPr>
          <a:xfrm flipH="1">
            <a:off x="4871022" y="2644098"/>
            <a:ext cx="2292600" cy="141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 txBox="1"/>
          <p:nvPr/>
        </p:nvSpPr>
        <p:spPr>
          <a:xfrm rot="-1857123">
            <a:off x="5016377" y="3056337"/>
            <a:ext cx="1006765" cy="492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ajouts utilisateurs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 rot="-1974011">
            <a:off x="5417916" y="3322276"/>
            <a:ext cx="1007958" cy="492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lecture données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648525" y="3674475"/>
            <a:ext cx="758400" cy="646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Serveur SFTP</a:t>
            </a:r>
            <a:endParaRPr sz="1000"/>
          </a:p>
        </p:txBody>
      </p:sp>
      <p:cxnSp>
        <p:nvCxnSpPr>
          <p:cNvPr id="189" name="Google Shape;189;p19"/>
          <p:cNvCxnSpPr/>
          <p:nvPr/>
        </p:nvCxnSpPr>
        <p:spPr>
          <a:xfrm rot="10800000">
            <a:off x="7268029" y="2644078"/>
            <a:ext cx="663900" cy="100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9"/>
          <p:cNvSpPr txBox="1"/>
          <p:nvPr/>
        </p:nvSpPr>
        <p:spPr>
          <a:xfrm>
            <a:off x="7553253" y="2932615"/>
            <a:ext cx="137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écrit mesures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 rot="-5338658">
            <a:off x="374167" y="3716499"/>
            <a:ext cx="924747" cy="1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418900" y="4026559"/>
            <a:ext cx="21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réception mesures des relais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193" name="Google Shape;193;p19"/>
          <p:cNvCxnSpPr>
            <a:endCxn id="179" idx="2"/>
          </p:cNvCxnSpPr>
          <p:nvPr/>
        </p:nvCxnSpPr>
        <p:spPr>
          <a:xfrm flipH="1" rot="10800000">
            <a:off x="4643324" y="2069092"/>
            <a:ext cx="4200" cy="35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stCxn id="171" idx="3"/>
          </p:cNvCxnSpPr>
          <p:nvPr/>
        </p:nvCxnSpPr>
        <p:spPr>
          <a:xfrm flipH="1" rot="10800000">
            <a:off x="3147875" y="2427175"/>
            <a:ext cx="1523700" cy="15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74" idx="0"/>
          </p:cNvCxnSpPr>
          <p:nvPr/>
        </p:nvCxnSpPr>
        <p:spPr>
          <a:xfrm flipH="1" rot="10800000">
            <a:off x="4527540" y="2427096"/>
            <a:ext cx="120300" cy="12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82" idx="1"/>
          </p:cNvCxnSpPr>
          <p:nvPr/>
        </p:nvCxnSpPr>
        <p:spPr>
          <a:xfrm flipH="1">
            <a:off x="4638497" y="2327364"/>
            <a:ext cx="2043000" cy="9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4643038" y="2422333"/>
            <a:ext cx="2487600" cy="101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endCxn id="199" idx="1"/>
          </p:cNvCxnSpPr>
          <p:nvPr/>
        </p:nvCxnSpPr>
        <p:spPr>
          <a:xfrm>
            <a:off x="7111366" y="3422537"/>
            <a:ext cx="516000" cy="50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300416" y="4233265"/>
            <a:ext cx="1074168" cy="607176"/>
          </a:xfrm>
          <a:prstGeom prst="clou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Mesh Capteurs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263550" y="1259075"/>
            <a:ext cx="1254312" cy="607176"/>
          </a:xfrm>
          <a:prstGeom prst="clou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Requêtes utilisateurs</a:t>
            </a:r>
            <a:endParaRPr sz="1000"/>
          </a:p>
        </p:txBody>
      </p:sp>
      <p:sp>
        <p:nvSpPr>
          <p:cNvPr id="202" name="Google Shape;202;p19"/>
          <p:cNvSpPr/>
          <p:nvPr/>
        </p:nvSpPr>
        <p:spPr>
          <a:xfrm>
            <a:off x="529917" y="2652775"/>
            <a:ext cx="615000" cy="58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Firewall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583150" y="2713050"/>
            <a:ext cx="663900" cy="58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Firewall</a:t>
            </a:r>
            <a:endParaRPr sz="1000"/>
          </a:p>
        </p:txBody>
      </p:sp>
      <p:sp>
        <p:nvSpPr>
          <p:cNvPr id="204" name="Google Shape;204;p19"/>
          <p:cNvSpPr txBox="1"/>
          <p:nvPr/>
        </p:nvSpPr>
        <p:spPr>
          <a:xfrm>
            <a:off x="1951600" y="1352200"/>
            <a:ext cx="1159200" cy="64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VM Orchestrateur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Nomad + Consul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205" name="Google Shape;205;p19"/>
          <p:cNvCxnSpPr>
            <a:stCxn id="203" idx="3"/>
            <a:endCxn id="206" idx="1"/>
          </p:cNvCxnSpPr>
          <p:nvPr/>
        </p:nvCxnSpPr>
        <p:spPr>
          <a:xfrm flipH="1" rot="10800000">
            <a:off x="1247050" y="2528850"/>
            <a:ext cx="854100" cy="47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9"/>
          <p:cNvSpPr txBox="1"/>
          <p:nvPr/>
        </p:nvSpPr>
        <p:spPr>
          <a:xfrm rot="-1636585">
            <a:off x="1265499" y="2544281"/>
            <a:ext cx="702403" cy="49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requêtes mesures</a:t>
            </a:r>
            <a:endParaRPr sz="1000">
              <a:solidFill>
                <a:srgbClr val="595959"/>
              </a:solidFill>
            </a:endParaRPr>
          </a:p>
        </p:txBody>
      </p:sp>
      <p:cxnSp>
        <p:nvCxnSpPr>
          <p:cNvPr id="208" name="Google Shape;208;p19"/>
          <p:cNvCxnSpPr>
            <a:stCxn id="171" idx="2"/>
          </p:cNvCxnSpPr>
          <p:nvPr/>
        </p:nvCxnSpPr>
        <p:spPr>
          <a:xfrm flipH="1" rot="-5400000">
            <a:off x="4511975" y="1072075"/>
            <a:ext cx="1338300" cy="5051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7203625" y="4267177"/>
            <a:ext cx="470700" cy="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9"/>
          <p:cNvSpPr txBox="1"/>
          <p:nvPr/>
        </p:nvSpPr>
        <p:spPr>
          <a:xfrm>
            <a:off x="812299" y="3645175"/>
            <a:ext cx="70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mesures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735000" y="1987950"/>
            <a:ext cx="70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requêtes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6605297" y="1956864"/>
            <a:ext cx="703800" cy="58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Base de données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Aspects techniques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Infrastructure - Tests</a:t>
            </a:r>
            <a:endParaRPr sz="20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819150" y="1913750"/>
            <a:ext cx="75057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Performances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mesuré avec Vegeta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latence pour 100000 requêtes en 20 secondes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minimum 34,74 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moyenne 86.5 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maximum entre 600 ms et 1s</a:t>
            </a:r>
            <a:endParaRPr/>
          </a:p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33"/>
              <a:t>Aspects techniques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22"/>
              <a:t>Réseau de capteurs</a:t>
            </a:r>
            <a:endParaRPr sz="3222"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Interfaçage avec les capteurs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300"/>
              <a:t>collecte des mesures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Réseau mesh pour transmettre les mesures au relais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Wi-Fi ad-hoc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CoAP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Batman</a:t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50" y="2144675"/>
            <a:ext cx="1993750" cy="19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