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9" r:id="rId21"/>
    <p:sldId id="288" r:id="rId22"/>
    <p:sldId id="280" r:id="rId23"/>
    <p:sldId id="281" r:id="rId24"/>
    <p:sldId id="282" r:id="rId25"/>
    <p:sldId id="283" r:id="rId26"/>
    <p:sldId id="284"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5" autoAdjust="0"/>
    <p:restoredTop sz="77447" autoAdjust="0"/>
  </p:normalViewPr>
  <p:slideViewPr>
    <p:cSldViewPr snapToGrid="0">
      <p:cViewPr varScale="1">
        <p:scale>
          <a:sx n="75" d="100"/>
          <a:sy n="75" d="100"/>
        </p:scale>
        <p:origin x="96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7E839B-83E3-460A-A41A-8591266BC81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4F15360-5893-4975-AAB6-547A8D22A128}">
      <dgm:prSet/>
      <dgm:spPr/>
      <dgm:t>
        <a:bodyPr/>
        <a:lstStyle/>
        <a:p>
          <a:r>
            <a:rPr lang="en-US" b="0" i="0" baseline="0"/>
            <a:t>Participation in 3 Kaggle competitions: </a:t>
          </a:r>
          <a:endParaRPr lang="en-US"/>
        </a:p>
      </dgm:t>
    </dgm:pt>
    <dgm:pt modelId="{E1E2D4E9-246F-45C0-8023-E0B19DE2C123}" type="parTrans" cxnId="{0AFFC491-7721-466E-9A5D-C8462F8DA5B2}">
      <dgm:prSet/>
      <dgm:spPr/>
      <dgm:t>
        <a:bodyPr/>
        <a:lstStyle/>
        <a:p>
          <a:endParaRPr lang="en-US"/>
        </a:p>
      </dgm:t>
    </dgm:pt>
    <dgm:pt modelId="{E9AB39D9-7DD0-42DA-9941-9E9BD48821DB}" type="sibTrans" cxnId="{0AFFC491-7721-466E-9A5D-C8462F8DA5B2}">
      <dgm:prSet/>
      <dgm:spPr/>
      <dgm:t>
        <a:bodyPr/>
        <a:lstStyle/>
        <a:p>
          <a:endParaRPr lang="en-US"/>
        </a:p>
      </dgm:t>
    </dgm:pt>
    <dgm:pt modelId="{67EFA3E7-9825-4CBB-ADFB-025DA4A8576B}">
      <dgm:prSet/>
      <dgm:spPr/>
      <dgm:t>
        <a:bodyPr/>
        <a:lstStyle/>
        <a:p>
          <a:r>
            <a:rPr lang="en-US" b="1" i="0" baseline="0" dirty="0"/>
            <a:t>Time Series Forecasting: </a:t>
          </a:r>
          <a:r>
            <a:rPr lang="en-US" b="0" i="0" baseline="0" dirty="0"/>
            <a:t>Store Sales for Products of </a:t>
          </a:r>
          <a:r>
            <a:rPr lang="en-US" dirty="0"/>
            <a:t>Ecuadorian grocery retailer Corporación Favorita</a:t>
          </a:r>
          <a:r>
            <a:rPr lang="en-US" b="0" i="0" baseline="0" dirty="0"/>
            <a:t> </a:t>
          </a:r>
          <a:endParaRPr lang="en-US" dirty="0"/>
        </a:p>
      </dgm:t>
    </dgm:pt>
    <dgm:pt modelId="{F0257712-C0DF-49BD-8AA9-5F5242D51C8B}" type="parTrans" cxnId="{FF964C7B-FEAC-4658-A928-0D6F2C935AC5}">
      <dgm:prSet/>
      <dgm:spPr/>
      <dgm:t>
        <a:bodyPr/>
        <a:lstStyle/>
        <a:p>
          <a:endParaRPr lang="en-US"/>
        </a:p>
      </dgm:t>
    </dgm:pt>
    <dgm:pt modelId="{A95F9291-B08E-46AF-8D48-9CD776BAAB29}" type="sibTrans" cxnId="{FF964C7B-FEAC-4658-A928-0D6F2C935AC5}">
      <dgm:prSet/>
      <dgm:spPr/>
      <dgm:t>
        <a:bodyPr/>
        <a:lstStyle/>
        <a:p>
          <a:endParaRPr lang="en-US"/>
        </a:p>
      </dgm:t>
    </dgm:pt>
    <dgm:pt modelId="{81231B96-AD9B-4C2E-BC71-AEA4B1DDF5A2}">
      <dgm:prSet/>
      <dgm:spPr/>
      <dgm:t>
        <a:bodyPr/>
        <a:lstStyle/>
        <a:p>
          <a:r>
            <a:rPr lang="en-US" b="1" i="0" baseline="0" dirty="0"/>
            <a:t>Regression: </a:t>
          </a:r>
          <a:r>
            <a:rPr lang="en-US" b="0" i="0" baseline="0" dirty="0"/>
            <a:t>Prediction of House Prices based on home attributes. </a:t>
          </a:r>
          <a:endParaRPr lang="en-US" dirty="0"/>
        </a:p>
      </dgm:t>
    </dgm:pt>
    <dgm:pt modelId="{A2573DE2-2E5C-49B1-95F4-F1CBB34211C8}" type="parTrans" cxnId="{5CBDBF74-EECF-4450-AF8E-E9851D88D06B}">
      <dgm:prSet/>
      <dgm:spPr/>
      <dgm:t>
        <a:bodyPr/>
        <a:lstStyle/>
        <a:p>
          <a:endParaRPr lang="en-US"/>
        </a:p>
      </dgm:t>
    </dgm:pt>
    <dgm:pt modelId="{4B5F6368-B5B6-48F8-80EB-075B558ED7C2}" type="sibTrans" cxnId="{5CBDBF74-EECF-4450-AF8E-E9851D88D06B}">
      <dgm:prSet/>
      <dgm:spPr/>
      <dgm:t>
        <a:bodyPr/>
        <a:lstStyle/>
        <a:p>
          <a:endParaRPr lang="en-US"/>
        </a:p>
      </dgm:t>
    </dgm:pt>
    <dgm:pt modelId="{55A67EFC-03E8-4235-A51A-32F9C741B8C6}">
      <dgm:prSet/>
      <dgm:spPr/>
      <dgm:t>
        <a:bodyPr/>
        <a:lstStyle/>
        <a:p>
          <a:r>
            <a:rPr lang="en-US" b="1" i="0" baseline="0" dirty="0"/>
            <a:t>Classification: </a:t>
          </a:r>
          <a:r>
            <a:rPr lang="en-US" b="0" i="0" baseline="0" dirty="0"/>
            <a:t>Grouping of Crimes committed in San Francisco Crime into various Categories </a:t>
          </a:r>
          <a:endParaRPr lang="en-US" dirty="0"/>
        </a:p>
      </dgm:t>
    </dgm:pt>
    <dgm:pt modelId="{FA77F503-8803-4620-AE27-BA6C296902AF}" type="parTrans" cxnId="{305F8432-FA7F-4772-BB4E-D5684F3C0B09}">
      <dgm:prSet/>
      <dgm:spPr/>
      <dgm:t>
        <a:bodyPr/>
        <a:lstStyle/>
        <a:p>
          <a:endParaRPr lang="en-US"/>
        </a:p>
      </dgm:t>
    </dgm:pt>
    <dgm:pt modelId="{5C827FA1-478F-41FA-BC1D-86D429921AAB}" type="sibTrans" cxnId="{305F8432-FA7F-4772-BB4E-D5684F3C0B09}">
      <dgm:prSet/>
      <dgm:spPr/>
      <dgm:t>
        <a:bodyPr/>
        <a:lstStyle/>
        <a:p>
          <a:endParaRPr lang="en-US"/>
        </a:p>
      </dgm:t>
    </dgm:pt>
    <dgm:pt modelId="{FAD14410-14C6-4F4D-825D-DBE89DB6F782}">
      <dgm:prSet/>
      <dgm:spPr/>
      <dgm:t>
        <a:bodyPr/>
        <a:lstStyle/>
        <a:p>
          <a:r>
            <a:rPr lang="en-US" b="1" i="0" baseline="0" dirty="0"/>
            <a:t>Workflow: </a:t>
          </a:r>
          <a:r>
            <a:rPr lang="en-US" b="0" i="0" baseline="0" dirty="0"/>
            <a:t>Data exploration → Feature Engineering → Model Selection/Training /Validation → Prediction on Test Set and Submission </a:t>
          </a:r>
          <a:endParaRPr lang="en-US" dirty="0"/>
        </a:p>
      </dgm:t>
    </dgm:pt>
    <dgm:pt modelId="{0475891F-F5F3-4726-820F-CACD5C8995DF}" type="parTrans" cxnId="{A7963BBC-3903-48B9-A5AB-788615D71ECB}">
      <dgm:prSet/>
      <dgm:spPr/>
      <dgm:t>
        <a:bodyPr/>
        <a:lstStyle/>
        <a:p>
          <a:endParaRPr lang="en-US"/>
        </a:p>
      </dgm:t>
    </dgm:pt>
    <dgm:pt modelId="{5E1A0432-39E3-427B-A81E-3295CF962DB9}" type="sibTrans" cxnId="{A7963BBC-3903-48B9-A5AB-788615D71ECB}">
      <dgm:prSet/>
      <dgm:spPr/>
      <dgm:t>
        <a:bodyPr/>
        <a:lstStyle/>
        <a:p>
          <a:endParaRPr lang="en-US"/>
        </a:p>
      </dgm:t>
    </dgm:pt>
    <dgm:pt modelId="{3FC3AAFA-B1B2-4A96-AE70-81E5FB002023}">
      <dgm:prSet/>
      <dgm:spPr/>
      <dgm:t>
        <a:bodyPr/>
        <a:lstStyle/>
        <a:p>
          <a:r>
            <a:rPr lang="en-US" b="1" i="0" baseline="0" dirty="0"/>
            <a:t>GitHub Repository</a:t>
          </a:r>
          <a:r>
            <a:rPr lang="en-US" b="0" i="0" baseline="0" dirty="0"/>
            <a:t>: https://github.com/ndesamuelmbah/DDS-8555/tree/main/AssignmentFiles/Week8</a:t>
          </a:r>
          <a:endParaRPr lang="en-US" dirty="0"/>
        </a:p>
      </dgm:t>
    </dgm:pt>
    <dgm:pt modelId="{2F27DD53-1E85-4735-BBC3-05B0A765672A}" type="parTrans" cxnId="{C8B21F41-F6D9-4285-AE5F-FA7C2B1F22D9}">
      <dgm:prSet/>
      <dgm:spPr/>
      <dgm:t>
        <a:bodyPr/>
        <a:lstStyle/>
        <a:p>
          <a:endParaRPr lang="en-US"/>
        </a:p>
      </dgm:t>
    </dgm:pt>
    <dgm:pt modelId="{8B2CC25B-468F-48AB-B34F-2CFBCECC6FA4}" type="sibTrans" cxnId="{C8B21F41-F6D9-4285-AE5F-FA7C2B1F22D9}">
      <dgm:prSet/>
      <dgm:spPr/>
      <dgm:t>
        <a:bodyPr/>
        <a:lstStyle/>
        <a:p>
          <a:endParaRPr lang="en-US"/>
        </a:p>
      </dgm:t>
    </dgm:pt>
    <dgm:pt modelId="{8A51D5DB-7E8C-45A8-B43C-F15A5F6D152C}" type="pres">
      <dgm:prSet presAssocID="{2D7E839B-83E3-460A-A41A-8591266BC817}" presName="vert0" presStyleCnt="0">
        <dgm:presLayoutVars>
          <dgm:dir/>
          <dgm:animOne val="branch"/>
          <dgm:animLvl val="lvl"/>
        </dgm:presLayoutVars>
      </dgm:prSet>
      <dgm:spPr/>
    </dgm:pt>
    <dgm:pt modelId="{05541A4D-78B9-450B-AD57-508F459D12A3}" type="pres">
      <dgm:prSet presAssocID="{14F15360-5893-4975-AAB6-547A8D22A128}" presName="thickLine" presStyleLbl="alignNode1" presStyleIdx="0" presStyleCnt="6"/>
      <dgm:spPr/>
    </dgm:pt>
    <dgm:pt modelId="{57D9C677-6017-498A-B2AE-456CD8120421}" type="pres">
      <dgm:prSet presAssocID="{14F15360-5893-4975-AAB6-547A8D22A128}" presName="horz1" presStyleCnt="0"/>
      <dgm:spPr/>
    </dgm:pt>
    <dgm:pt modelId="{08B24432-AFA6-4A6C-A7B5-FD7609B73110}" type="pres">
      <dgm:prSet presAssocID="{14F15360-5893-4975-AAB6-547A8D22A128}" presName="tx1" presStyleLbl="revTx" presStyleIdx="0" presStyleCnt="6"/>
      <dgm:spPr/>
    </dgm:pt>
    <dgm:pt modelId="{A7E280B6-7BDC-4195-A65C-9A46937AE4FC}" type="pres">
      <dgm:prSet presAssocID="{14F15360-5893-4975-AAB6-547A8D22A128}" presName="vert1" presStyleCnt="0"/>
      <dgm:spPr/>
    </dgm:pt>
    <dgm:pt modelId="{FBE6E7B2-C7F3-4337-AFD0-48521FA8F86D}" type="pres">
      <dgm:prSet presAssocID="{67EFA3E7-9825-4CBB-ADFB-025DA4A8576B}" presName="thickLine" presStyleLbl="alignNode1" presStyleIdx="1" presStyleCnt="6"/>
      <dgm:spPr/>
    </dgm:pt>
    <dgm:pt modelId="{AD386018-453B-4525-967E-6A6A44A630EC}" type="pres">
      <dgm:prSet presAssocID="{67EFA3E7-9825-4CBB-ADFB-025DA4A8576B}" presName="horz1" presStyleCnt="0"/>
      <dgm:spPr/>
    </dgm:pt>
    <dgm:pt modelId="{22272C5C-4C9C-4EA4-A34A-6BDF7B24647D}" type="pres">
      <dgm:prSet presAssocID="{67EFA3E7-9825-4CBB-ADFB-025DA4A8576B}" presName="tx1" presStyleLbl="revTx" presStyleIdx="1" presStyleCnt="6"/>
      <dgm:spPr/>
    </dgm:pt>
    <dgm:pt modelId="{1FF2DB0E-68E6-43DA-B6DF-D1FE5EA39917}" type="pres">
      <dgm:prSet presAssocID="{67EFA3E7-9825-4CBB-ADFB-025DA4A8576B}" presName="vert1" presStyleCnt="0"/>
      <dgm:spPr/>
    </dgm:pt>
    <dgm:pt modelId="{8605B798-6A8A-4225-9628-30BB775D16EC}" type="pres">
      <dgm:prSet presAssocID="{81231B96-AD9B-4C2E-BC71-AEA4B1DDF5A2}" presName="thickLine" presStyleLbl="alignNode1" presStyleIdx="2" presStyleCnt="6"/>
      <dgm:spPr/>
    </dgm:pt>
    <dgm:pt modelId="{A40B153E-9073-466D-AE35-ECF2DC278878}" type="pres">
      <dgm:prSet presAssocID="{81231B96-AD9B-4C2E-BC71-AEA4B1DDF5A2}" presName="horz1" presStyleCnt="0"/>
      <dgm:spPr/>
    </dgm:pt>
    <dgm:pt modelId="{E39BB59D-F214-4D21-BAEB-3F52833340BF}" type="pres">
      <dgm:prSet presAssocID="{81231B96-AD9B-4C2E-BC71-AEA4B1DDF5A2}" presName="tx1" presStyleLbl="revTx" presStyleIdx="2" presStyleCnt="6"/>
      <dgm:spPr/>
    </dgm:pt>
    <dgm:pt modelId="{FE445382-2FFD-4B5D-97C5-31EC93A76241}" type="pres">
      <dgm:prSet presAssocID="{81231B96-AD9B-4C2E-BC71-AEA4B1DDF5A2}" presName="vert1" presStyleCnt="0"/>
      <dgm:spPr/>
    </dgm:pt>
    <dgm:pt modelId="{002BFEA5-CD1D-4E9F-B21C-6C7C89230F0E}" type="pres">
      <dgm:prSet presAssocID="{55A67EFC-03E8-4235-A51A-32F9C741B8C6}" presName="thickLine" presStyleLbl="alignNode1" presStyleIdx="3" presStyleCnt="6"/>
      <dgm:spPr/>
    </dgm:pt>
    <dgm:pt modelId="{3A7D18F4-2B67-4A5F-AF08-281F76A00042}" type="pres">
      <dgm:prSet presAssocID="{55A67EFC-03E8-4235-A51A-32F9C741B8C6}" presName="horz1" presStyleCnt="0"/>
      <dgm:spPr/>
    </dgm:pt>
    <dgm:pt modelId="{C47C2645-6FA7-44E6-99DB-876BC58EAEB3}" type="pres">
      <dgm:prSet presAssocID="{55A67EFC-03E8-4235-A51A-32F9C741B8C6}" presName="tx1" presStyleLbl="revTx" presStyleIdx="3" presStyleCnt="6"/>
      <dgm:spPr/>
    </dgm:pt>
    <dgm:pt modelId="{01E7DF0D-E132-49CE-860A-1E5CDD1B9255}" type="pres">
      <dgm:prSet presAssocID="{55A67EFC-03E8-4235-A51A-32F9C741B8C6}" presName="vert1" presStyleCnt="0"/>
      <dgm:spPr/>
    </dgm:pt>
    <dgm:pt modelId="{87E6DF9A-A203-4320-A67E-96C58AA6D485}" type="pres">
      <dgm:prSet presAssocID="{FAD14410-14C6-4F4D-825D-DBE89DB6F782}" presName="thickLine" presStyleLbl="alignNode1" presStyleIdx="4" presStyleCnt="6"/>
      <dgm:spPr/>
    </dgm:pt>
    <dgm:pt modelId="{5859E390-018F-423F-A5D0-80A3D095FD0F}" type="pres">
      <dgm:prSet presAssocID="{FAD14410-14C6-4F4D-825D-DBE89DB6F782}" presName="horz1" presStyleCnt="0"/>
      <dgm:spPr/>
    </dgm:pt>
    <dgm:pt modelId="{5A6E29C7-63DF-4966-8DBD-59B6DC13F6AC}" type="pres">
      <dgm:prSet presAssocID="{FAD14410-14C6-4F4D-825D-DBE89DB6F782}" presName="tx1" presStyleLbl="revTx" presStyleIdx="4" presStyleCnt="6"/>
      <dgm:spPr/>
    </dgm:pt>
    <dgm:pt modelId="{781C1744-2771-4FB1-B00D-E306A204D3C1}" type="pres">
      <dgm:prSet presAssocID="{FAD14410-14C6-4F4D-825D-DBE89DB6F782}" presName="vert1" presStyleCnt="0"/>
      <dgm:spPr/>
    </dgm:pt>
    <dgm:pt modelId="{48667B64-FC52-46FE-BAC4-531C622DE7D6}" type="pres">
      <dgm:prSet presAssocID="{3FC3AAFA-B1B2-4A96-AE70-81E5FB002023}" presName="thickLine" presStyleLbl="alignNode1" presStyleIdx="5" presStyleCnt="6"/>
      <dgm:spPr/>
    </dgm:pt>
    <dgm:pt modelId="{0F6EF0C6-7422-427C-AB79-134D86FE6FD8}" type="pres">
      <dgm:prSet presAssocID="{3FC3AAFA-B1B2-4A96-AE70-81E5FB002023}" presName="horz1" presStyleCnt="0"/>
      <dgm:spPr/>
    </dgm:pt>
    <dgm:pt modelId="{EB30BE4E-9AEB-43F2-8B52-92C271E0B090}" type="pres">
      <dgm:prSet presAssocID="{3FC3AAFA-B1B2-4A96-AE70-81E5FB002023}" presName="tx1" presStyleLbl="revTx" presStyleIdx="5" presStyleCnt="6"/>
      <dgm:spPr/>
    </dgm:pt>
    <dgm:pt modelId="{BD8DFEBE-A2EC-4BE2-9C8E-F3BCD2E30B64}" type="pres">
      <dgm:prSet presAssocID="{3FC3AAFA-B1B2-4A96-AE70-81E5FB002023}" presName="vert1" presStyleCnt="0"/>
      <dgm:spPr/>
    </dgm:pt>
  </dgm:ptLst>
  <dgm:cxnLst>
    <dgm:cxn modelId="{305F8432-FA7F-4772-BB4E-D5684F3C0B09}" srcId="{2D7E839B-83E3-460A-A41A-8591266BC817}" destId="{55A67EFC-03E8-4235-A51A-32F9C741B8C6}" srcOrd="3" destOrd="0" parTransId="{FA77F503-8803-4620-AE27-BA6C296902AF}" sibTransId="{5C827FA1-478F-41FA-BC1D-86D429921AAB}"/>
    <dgm:cxn modelId="{3051053F-CD4A-430D-B114-5096A642AFE8}" type="presOf" srcId="{14F15360-5893-4975-AAB6-547A8D22A128}" destId="{08B24432-AFA6-4A6C-A7B5-FD7609B73110}" srcOrd="0" destOrd="0" presId="urn:microsoft.com/office/officeart/2008/layout/LinedList"/>
    <dgm:cxn modelId="{C8B21F41-F6D9-4285-AE5F-FA7C2B1F22D9}" srcId="{2D7E839B-83E3-460A-A41A-8591266BC817}" destId="{3FC3AAFA-B1B2-4A96-AE70-81E5FB002023}" srcOrd="5" destOrd="0" parTransId="{2F27DD53-1E85-4735-BBC3-05B0A765672A}" sibTransId="{8B2CC25B-468F-48AB-B34F-2CFBCECC6FA4}"/>
    <dgm:cxn modelId="{B5A13341-DF63-42BF-91A4-894939BC84FC}" type="presOf" srcId="{81231B96-AD9B-4C2E-BC71-AEA4B1DDF5A2}" destId="{E39BB59D-F214-4D21-BAEB-3F52833340BF}" srcOrd="0" destOrd="0" presId="urn:microsoft.com/office/officeart/2008/layout/LinedList"/>
    <dgm:cxn modelId="{85A4B46B-827B-4362-86A5-9EB445495D62}" type="presOf" srcId="{67EFA3E7-9825-4CBB-ADFB-025DA4A8576B}" destId="{22272C5C-4C9C-4EA4-A34A-6BDF7B24647D}" srcOrd="0" destOrd="0" presId="urn:microsoft.com/office/officeart/2008/layout/LinedList"/>
    <dgm:cxn modelId="{797A1571-1A21-4F9F-84B3-0514392C9EAB}" type="presOf" srcId="{FAD14410-14C6-4F4D-825D-DBE89DB6F782}" destId="{5A6E29C7-63DF-4966-8DBD-59B6DC13F6AC}" srcOrd="0" destOrd="0" presId="urn:microsoft.com/office/officeart/2008/layout/LinedList"/>
    <dgm:cxn modelId="{5CBDBF74-EECF-4450-AF8E-E9851D88D06B}" srcId="{2D7E839B-83E3-460A-A41A-8591266BC817}" destId="{81231B96-AD9B-4C2E-BC71-AEA4B1DDF5A2}" srcOrd="2" destOrd="0" parTransId="{A2573DE2-2E5C-49B1-95F4-F1CBB34211C8}" sibTransId="{4B5F6368-B5B6-48F8-80EB-075B558ED7C2}"/>
    <dgm:cxn modelId="{FF964C7B-FEAC-4658-A928-0D6F2C935AC5}" srcId="{2D7E839B-83E3-460A-A41A-8591266BC817}" destId="{67EFA3E7-9825-4CBB-ADFB-025DA4A8576B}" srcOrd="1" destOrd="0" parTransId="{F0257712-C0DF-49BD-8AA9-5F5242D51C8B}" sibTransId="{A95F9291-B08E-46AF-8D48-9CD776BAAB29}"/>
    <dgm:cxn modelId="{0AFFC491-7721-466E-9A5D-C8462F8DA5B2}" srcId="{2D7E839B-83E3-460A-A41A-8591266BC817}" destId="{14F15360-5893-4975-AAB6-547A8D22A128}" srcOrd="0" destOrd="0" parTransId="{E1E2D4E9-246F-45C0-8023-E0B19DE2C123}" sibTransId="{E9AB39D9-7DD0-42DA-9941-9E9BD48821DB}"/>
    <dgm:cxn modelId="{E39F1CA3-AC3C-48FC-AAAD-E122AB729BA6}" type="presOf" srcId="{2D7E839B-83E3-460A-A41A-8591266BC817}" destId="{8A51D5DB-7E8C-45A8-B43C-F15A5F6D152C}" srcOrd="0" destOrd="0" presId="urn:microsoft.com/office/officeart/2008/layout/LinedList"/>
    <dgm:cxn modelId="{A7963BBC-3903-48B9-A5AB-788615D71ECB}" srcId="{2D7E839B-83E3-460A-A41A-8591266BC817}" destId="{FAD14410-14C6-4F4D-825D-DBE89DB6F782}" srcOrd="4" destOrd="0" parTransId="{0475891F-F5F3-4726-820F-CACD5C8995DF}" sibTransId="{5E1A0432-39E3-427B-A81E-3295CF962DB9}"/>
    <dgm:cxn modelId="{5E622FC5-17B9-4124-A25C-26CB159FFD00}" type="presOf" srcId="{55A67EFC-03E8-4235-A51A-32F9C741B8C6}" destId="{C47C2645-6FA7-44E6-99DB-876BC58EAEB3}" srcOrd="0" destOrd="0" presId="urn:microsoft.com/office/officeart/2008/layout/LinedList"/>
    <dgm:cxn modelId="{480B62D4-E9D9-4570-BF9D-B9CB7DAC0DA4}" type="presOf" srcId="{3FC3AAFA-B1B2-4A96-AE70-81E5FB002023}" destId="{EB30BE4E-9AEB-43F2-8B52-92C271E0B090}" srcOrd="0" destOrd="0" presId="urn:microsoft.com/office/officeart/2008/layout/LinedList"/>
    <dgm:cxn modelId="{E8FF4A1F-7736-446C-AE8B-14E6034A75C0}" type="presParOf" srcId="{8A51D5DB-7E8C-45A8-B43C-F15A5F6D152C}" destId="{05541A4D-78B9-450B-AD57-508F459D12A3}" srcOrd="0" destOrd="0" presId="urn:microsoft.com/office/officeart/2008/layout/LinedList"/>
    <dgm:cxn modelId="{C7FFC7F1-686E-4CEF-B888-F003A82AB2F5}" type="presParOf" srcId="{8A51D5DB-7E8C-45A8-B43C-F15A5F6D152C}" destId="{57D9C677-6017-498A-B2AE-456CD8120421}" srcOrd="1" destOrd="0" presId="urn:microsoft.com/office/officeart/2008/layout/LinedList"/>
    <dgm:cxn modelId="{575A98FE-78D9-47EF-A10C-6BEE4844B48E}" type="presParOf" srcId="{57D9C677-6017-498A-B2AE-456CD8120421}" destId="{08B24432-AFA6-4A6C-A7B5-FD7609B73110}" srcOrd="0" destOrd="0" presId="urn:microsoft.com/office/officeart/2008/layout/LinedList"/>
    <dgm:cxn modelId="{4D54A1A8-8CA6-4685-97AF-6846D1133954}" type="presParOf" srcId="{57D9C677-6017-498A-B2AE-456CD8120421}" destId="{A7E280B6-7BDC-4195-A65C-9A46937AE4FC}" srcOrd="1" destOrd="0" presId="urn:microsoft.com/office/officeart/2008/layout/LinedList"/>
    <dgm:cxn modelId="{A91CA0D0-FA10-4AAA-85C8-864CC1CC7711}" type="presParOf" srcId="{8A51D5DB-7E8C-45A8-B43C-F15A5F6D152C}" destId="{FBE6E7B2-C7F3-4337-AFD0-48521FA8F86D}" srcOrd="2" destOrd="0" presId="urn:microsoft.com/office/officeart/2008/layout/LinedList"/>
    <dgm:cxn modelId="{B774F36A-DD6E-48B2-8E1B-4B1717FDB3DD}" type="presParOf" srcId="{8A51D5DB-7E8C-45A8-B43C-F15A5F6D152C}" destId="{AD386018-453B-4525-967E-6A6A44A630EC}" srcOrd="3" destOrd="0" presId="urn:microsoft.com/office/officeart/2008/layout/LinedList"/>
    <dgm:cxn modelId="{CFFCA0EB-0E5B-470F-BE76-F660F4FEC141}" type="presParOf" srcId="{AD386018-453B-4525-967E-6A6A44A630EC}" destId="{22272C5C-4C9C-4EA4-A34A-6BDF7B24647D}" srcOrd="0" destOrd="0" presId="urn:microsoft.com/office/officeart/2008/layout/LinedList"/>
    <dgm:cxn modelId="{3893CF04-9770-418C-946C-BE98B02A5EBD}" type="presParOf" srcId="{AD386018-453B-4525-967E-6A6A44A630EC}" destId="{1FF2DB0E-68E6-43DA-B6DF-D1FE5EA39917}" srcOrd="1" destOrd="0" presId="urn:microsoft.com/office/officeart/2008/layout/LinedList"/>
    <dgm:cxn modelId="{9D520083-F150-4440-8AB0-0DA56C9D6893}" type="presParOf" srcId="{8A51D5DB-7E8C-45A8-B43C-F15A5F6D152C}" destId="{8605B798-6A8A-4225-9628-30BB775D16EC}" srcOrd="4" destOrd="0" presId="urn:microsoft.com/office/officeart/2008/layout/LinedList"/>
    <dgm:cxn modelId="{62830F0E-815F-4B34-B692-5C5CEBABD6CB}" type="presParOf" srcId="{8A51D5DB-7E8C-45A8-B43C-F15A5F6D152C}" destId="{A40B153E-9073-466D-AE35-ECF2DC278878}" srcOrd="5" destOrd="0" presId="urn:microsoft.com/office/officeart/2008/layout/LinedList"/>
    <dgm:cxn modelId="{C2C0A6C2-471A-4B89-8FC7-9F3695959722}" type="presParOf" srcId="{A40B153E-9073-466D-AE35-ECF2DC278878}" destId="{E39BB59D-F214-4D21-BAEB-3F52833340BF}" srcOrd="0" destOrd="0" presId="urn:microsoft.com/office/officeart/2008/layout/LinedList"/>
    <dgm:cxn modelId="{53822975-A2B6-493E-B47B-AA5D1F53E5B0}" type="presParOf" srcId="{A40B153E-9073-466D-AE35-ECF2DC278878}" destId="{FE445382-2FFD-4B5D-97C5-31EC93A76241}" srcOrd="1" destOrd="0" presId="urn:microsoft.com/office/officeart/2008/layout/LinedList"/>
    <dgm:cxn modelId="{CCAA0A46-9594-43D1-B6B7-7E1BCC53DACD}" type="presParOf" srcId="{8A51D5DB-7E8C-45A8-B43C-F15A5F6D152C}" destId="{002BFEA5-CD1D-4E9F-B21C-6C7C89230F0E}" srcOrd="6" destOrd="0" presId="urn:microsoft.com/office/officeart/2008/layout/LinedList"/>
    <dgm:cxn modelId="{11BE437F-53F6-44C3-A930-041E7B9BA54B}" type="presParOf" srcId="{8A51D5DB-7E8C-45A8-B43C-F15A5F6D152C}" destId="{3A7D18F4-2B67-4A5F-AF08-281F76A00042}" srcOrd="7" destOrd="0" presId="urn:microsoft.com/office/officeart/2008/layout/LinedList"/>
    <dgm:cxn modelId="{AE591873-2F20-46B4-B442-C907A3701A38}" type="presParOf" srcId="{3A7D18F4-2B67-4A5F-AF08-281F76A00042}" destId="{C47C2645-6FA7-44E6-99DB-876BC58EAEB3}" srcOrd="0" destOrd="0" presId="urn:microsoft.com/office/officeart/2008/layout/LinedList"/>
    <dgm:cxn modelId="{885991BF-C8A0-4546-AFD3-FEBBC1835614}" type="presParOf" srcId="{3A7D18F4-2B67-4A5F-AF08-281F76A00042}" destId="{01E7DF0D-E132-49CE-860A-1E5CDD1B9255}" srcOrd="1" destOrd="0" presId="urn:microsoft.com/office/officeart/2008/layout/LinedList"/>
    <dgm:cxn modelId="{DA51B614-3A51-4AA8-8033-E7DE25DB5D45}" type="presParOf" srcId="{8A51D5DB-7E8C-45A8-B43C-F15A5F6D152C}" destId="{87E6DF9A-A203-4320-A67E-96C58AA6D485}" srcOrd="8" destOrd="0" presId="urn:microsoft.com/office/officeart/2008/layout/LinedList"/>
    <dgm:cxn modelId="{8B6C84E4-5E5B-4E82-92B2-5773995AD828}" type="presParOf" srcId="{8A51D5DB-7E8C-45A8-B43C-F15A5F6D152C}" destId="{5859E390-018F-423F-A5D0-80A3D095FD0F}" srcOrd="9" destOrd="0" presId="urn:microsoft.com/office/officeart/2008/layout/LinedList"/>
    <dgm:cxn modelId="{AFD62538-5400-47BF-9713-246D3183AEA3}" type="presParOf" srcId="{5859E390-018F-423F-A5D0-80A3D095FD0F}" destId="{5A6E29C7-63DF-4966-8DBD-59B6DC13F6AC}" srcOrd="0" destOrd="0" presId="urn:microsoft.com/office/officeart/2008/layout/LinedList"/>
    <dgm:cxn modelId="{52BA1CE2-B5E2-42E4-860A-3D11779A9940}" type="presParOf" srcId="{5859E390-018F-423F-A5D0-80A3D095FD0F}" destId="{781C1744-2771-4FB1-B00D-E306A204D3C1}" srcOrd="1" destOrd="0" presId="urn:microsoft.com/office/officeart/2008/layout/LinedList"/>
    <dgm:cxn modelId="{F32B425A-0B93-45A1-BA15-9F57837C9F02}" type="presParOf" srcId="{8A51D5DB-7E8C-45A8-B43C-F15A5F6D152C}" destId="{48667B64-FC52-46FE-BAC4-531C622DE7D6}" srcOrd="10" destOrd="0" presId="urn:microsoft.com/office/officeart/2008/layout/LinedList"/>
    <dgm:cxn modelId="{52F0BA50-65EC-4485-967D-DE1328360AC8}" type="presParOf" srcId="{8A51D5DB-7E8C-45A8-B43C-F15A5F6D152C}" destId="{0F6EF0C6-7422-427C-AB79-134D86FE6FD8}" srcOrd="11" destOrd="0" presId="urn:microsoft.com/office/officeart/2008/layout/LinedList"/>
    <dgm:cxn modelId="{72264C26-CF67-48DF-B1D5-9143397ACA7A}" type="presParOf" srcId="{0F6EF0C6-7422-427C-AB79-134D86FE6FD8}" destId="{EB30BE4E-9AEB-43F2-8B52-92C271E0B090}" srcOrd="0" destOrd="0" presId="urn:microsoft.com/office/officeart/2008/layout/LinedList"/>
    <dgm:cxn modelId="{6D4E039D-9FF0-4490-8730-2AC9D4EBBF1B}" type="presParOf" srcId="{0F6EF0C6-7422-427C-AB79-134D86FE6FD8}" destId="{BD8DFEBE-A2EC-4BE2-9C8E-F3BCD2E30B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FA351-F06C-4D5E-8255-A12862EA647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4C00C80-50C8-4702-B2E7-1BB71C3F2553}">
      <dgm:prSet/>
      <dgm:spPr/>
      <dgm:t>
        <a:bodyPr/>
        <a:lstStyle/>
        <a:p>
          <a:r>
            <a:rPr lang="en-US" b="1" i="0" baseline="0" dirty="0"/>
            <a:t>Objective: </a:t>
          </a:r>
          <a:r>
            <a:rPr lang="en-US" b="0" i="0" baseline="0" dirty="0"/>
            <a:t>Forecast sales of 33 product families across 54 stores. </a:t>
          </a:r>
          <a:endParaRPr lang="en-US" dirty="0"/>
        </a:p>
      </dgm:t>
    </dgm:pt>
    <dgm:pt modelId="{979F8F5C-0A5B-4EFB-8475-3A026B335F3C}" type="parTrans" cxnId="{6367A33E-4826-40A7-AFF0-E109CDE50126}">
      <dgm:prSet/>
      <dgm:spPr/>
      <dgm:t>
        <a:bodyPr/>
        <a:lstStyle/>
        <a:p>
          <a:endParaRPr lang="en-US"/>
        </a:p>
      </dgm:t>
    </dgm:pt>
    <dgm:pt modelId="{87368BEC-ADD0-4155-9DE7-DA2F1071AEF9}" type="sibTrans" cxnId="{6367A33E-4826-40A7-AFF0-E109CDE50126}">
      <dgm:prSet/>
      <dgm:spPr/>
      <dgm:t>
        <a:bodyPr/>
        <a:lstStyle/>
        <a:p>
          <a:endParaRPr lang="en-US"/>
        </a:p>
      </dgm:t>
    </dgm:pt>
    <dgm:pt modelId="{B6F40534-5A3C-4270-8525-D5FAA02FE9D9}">
      <dgm:prSet/>
      <dgm:spPr/>
      <dgm:t>
        <a:bodyPr/>
        <a:lstStyle/>
        <a:p>
          <a:r>
            <a:rPr lang="en-US" b="0" i="0" baseline="0" dirty="0"/>
            <a:t>Key Observations: </a:t>
          </a:r>
          <a:endParaRPr lang="en-US" dirty="0"/>
        </a:p>
      </dgm:t>
    </dgm:pt>
    <dgm:pt modelId="{99E1162A-BAD5-480C-83E8-DF5413E76EBF}" type="parTrans" cxnId="{1C010F68-EEE6-47EB-956C-C4152064053C}">
      <dgm:prSet/>
      <dgm:spPr/>
      <dgm:t>
        <a:bodyPr/>
        <a:lstStyle/>
        <a:p>
          <a:endParaRPr lang="en-US"/>
        </a:p>
      </dgm:t>
    </dgm:pt>
    <dgm:pt modelId="{B5A0FA69-3F84-401A-9A32-032608FBA8AC}" type="sibTrans" cxnId="{1C010F68-EEE6-47EB-956C-C4152064053C}">
      <dgm:prSet/>
      <dgm:spPr/>
      <dgm:t>
        <a:bodyPr/>
        <a:lstStyle/>
        <a:p>
          <a:endParaRPr lang="en-US"/>
        </a:p>
      </dgm:t>
    </dgm:pt>
    <dgm:pt modelId="{C54AA814-EC44-42F6-99A0-558DC2A5B998}">
      <dgm:prSet/>
      <dgm:spPr/>
      <dgm:t>
        <a:bodyPr/>
        <a:lstStyle/>
        <a:p>
          <a:r>
            <a:rPr lang="en-US" b="0" i="0" baseline="0" dirty="0"/>
            <a:t>Sales data shows </a:t>
          </a:r>
          <a:r>
            <a:rPr lang="en-US" b="1" i="0" baseline="0" dirty="0"/>
            <a:t>strong weekly seasonality</a:t>
          </a:r>
          <a:r>
            <a:rPr lang="en-US" b="0" i="0" baseline="0" dirty="0"/>
            <a:t>. </a:t>
          </a:r>
          <a:endParaRPr lang="en-US" dirty="0"/>
        </a:p>
      </dgm:t>
    </dgm:pt>
    <dgm:pt modelId="{C0B710E8-EA35-4043-B26F-FF08E94260A7}" type="parTrans" cxnId="{B5616D51-39AC-4C67-9A03-B530C29627D7}">
      <dgm:prSet/>
      <dgm:spPr/>
      <dgm:t>
        <a:bodyPr/>
        <a:lstStyle/>
        <a:p>
          <a:endParaRPr lang="en-US"/>
        </a:p>
      </dgm:t>
    </dgm:pt>
    <dgm:pt modelId="{213001DB-8337-4339-9B9F-6D78D38CBFE6}" type="sibTrans" cxnId="{B5616D51-39AC-4C67-9A03-B530C29627D7}">
      <dgm:prSet/>
      <dgm:spPr/>
      <dgm:t>
        <a:bodyPr/>
        <a:lstStyle/>
        <a:p>
          <a:endParaRPr lang="en-US"/>
        </a:p>
      </dgm:t>
    </dgm:pt>
    <dgm:pt modelId="{A7531C8C-FA80-4AB9-89F8-0553112E156C}">
      <dgm:prSet/>
      <dgm:spPr/>
      <dgm:t>
        <a:bodyPr/>
        <a:lstStyle/>
        <a:p>
          <a:r>
            <a:rPr lang="en-US" b="0" i="0" baseline="0" dirty="0"/>
            <a:t>Sales trends show variations across product types and stores. </a:t>
          </a:r>
          <a:endParaRPr lang="en-US" dirty="0"/>
        </a:p>
      </dgm:t>
    </dgm:pt>
    <dgm:pt modelId="{C68B94CD-4C30-4FB4-94A9-EC6AB8D5C40C}" type="parTrans" cxnId="{B64FFF36-85C8-4A6A-AE4E-22460BED5E8B}">
      <dgm:prSet/>
      <dgm:spPr/>
      <dgm:t>
        <a:bodyPr/>
        <a:lstStyle/>
        <a:p>
          <a:endParaRPr lang="en-US"/>
        </a:p>
      </dgm:t>
    </dgm:pt>
    <dgm:pt modelId="{6F63B0C3-D791-4F55-8D27-BC573C18CECE}" type="sibTrans" cxnId="{B64FFF36-85C8-4A6A-AE4E-22460BED5E8B}">
      <dgm:prSet/>
      <dgm:spPr/>
      <dgm:t>
        <a:bodyPr/>
        <a:lstStyle/>
        <a:p>
          <a:endParaRPr lang="en-US"/>
        </a:p>
      </dgm:t>
    </dgm:pt>
    <dgm:pt modelId="{994A6B34-A751-40CC-8770-5EC29698FD7B}">
      <dgm:prSet/>
      <dgm:spPr/>
      <dgm:t>
        <a:bodyPr/>
        <a:lstStyle/>
        <a:p>
          <a:r>
            <a:rPr lang="en-US" b="0" i="0" baseline="0"/>
            <a:t>National holidays impact sales patterns.</a:t>
          </a:r>
          <a:endParaRPr lang="en-US"/>
        </a:p>
      </dgm:t>
    </dgm:pt>
    <dgm:pt modelId="{4A1B8E6E-4179-4276-B1BA-49CBF0B68566}" type="parTrans" cxnId="{A643CB94-B722-4E9F-90EA-BEF6E4032E29}">
      <dgm:prSet/>
      <dgm:spPr/>
      <dgm:t>
        <a:bodyPr/>
        <a:lstStyle/>
        <a:p>
          <a:endParaRPr lang="en-US"/>
        </a:p>
      </dgm:t>
    </dgm:pt>
    <dgm:pt modelId="{D04C09C8-0279-4D63-9EAF-3DB1F2A7171E}" type="sibTrans" cxnId="{A643CB94-B722-4E9F-90EA-BEF6E4032E29}">
      <dgm:prSet/>
      <dgm:spPr/>
      <dgm:t>
        <a:bodyPr/>
        <a:lstStyle/>
        <a:p>
          <a:endParaRPr lang="en-US"/>
        </a:p>
      </dgm:t>
    </dgm:pt>
    <dgm:pt modelId="{04ED3954-1F96-4A1D-A633-4D9598FF166B}" type="pres">
      <dgm:prSet presAssocID="{D79FA351-F06C-4D5E-8255-A12862EA647F}" presName="vert0" presStyleCnt="0">
        <dgm:presLayoutVars>
          <dgm:dir/>
          <dgm:animOne val="branch"/>
          <dgm:animLvl val="lvl"/>
        </dgm:presLayoutVars>
      </dgm:prSet>
      <dgm:spPr/>
    </dgm:pt>
    <dgm:pt modelId="{1D6F77B0-8C1C-414D-BF4C-44A5FE21068F}" type="pres">
      <dgm:prSet presAssocID="{64C00C80-50C8-4702-B2E7-1BB71C3F2553}" presName="thickLine" presStyleLbl="alignNode1" presStyleIdx="0" presStyleCnt="5"/>
      <dgm:spPr/>
    </dgm:pt>
    <dgm:pt modelId="{31F6DB47-F61D-4331-B4C9-44084C2F808B}" type="pres">
      <dgm:prSet presAssocID="{64C00C80-50C8-4702-B2E7-1BB71C3F2553}" presName="horz1" presStyleCnt="0"/>
      <dgm:spPr/>
    </dgm:pt>
    <dgm:pt modelId="{AEF3AA10-686A-44F7-8BF0-502C59458474}" type="pres">
      <dgm:prSet presAssocID="{64C00C80-50C8-4702-B2E7-1BB71C3F2553}" presName="tx1" presStyleLbl="revTx" presStyleIdx="0" presStyleCnt="5"/>
      <dgm:spPr/>
    </dgm:pt>
    <dgm:pt modelId="{6CE69ED8-83A4-42B2-8772-B7EF5960415C}" type="pres">
      <dgm:prSet presAssocID="{64C00C80-50C8-4702-B2E7-1BB71C3F2553}" presName="vert1" presStyleCnt="0"/>
      <dgm:spPr/>
    </dgm:pt>
    <dgm:pt modelId="{0C79705E-DEA1-4FF5-9807-9B6533E0BE0B}" type="pres">
      <dgm:prSet presAssocID="{B6F40534-5A3C-4270-8525-D5FAA02FE9D9}" presName="thickLine" presStyleLbl="alignNode1" presStyleIdx="1" presStyleCnt="5"/>
      <dgm:spPr/>
    </dgm:pt>
    <dgm:pt modelId="{0434E009-CA18-4522-9D03-A1883B7B85FD}" type="pres">
      <dgm:prSet presAssocID="{B6F40534-5A3C-4270-8525-D5FAA02FE9D9}" presName="horz1" presStyleCnt="0"/>
      <dgm:spPr/>
    </dgm:pt>
    <dgm:pt modelId="{2BDE423F-F6F7-46EB-B12B-E0482E6B7A07}" type="pres">
      <dgm:prSet presAssocID="{B6F40534-5A3C-4270-8525-D5FAA02FE9D9}" presName="tx1" presStyleLbl="revTx" presStyleIdx="1" presStyleCnt="5"/>
      <dgm:spPr/>
    </dgm:pt>
    <dgm:pt modelId="{EF3DFE47-FAD3-4E1A-ACF1-8AE35787119A}" type="pres">
      <dgm:prSet presAssocID="{B6F40534-5A3C-4270-8525-D5FAA02FE9D9}" presName="vert1" presStyleCnt="0"/>
      <dgm:spPr/>
    </dgm:pt>
    <dgm:pt modelId="{5D3DD42A-2D14-402B-9100-DDE8F8FA0B4A}" type="pres">
      <dgm:prSet presAssocID="{C54AA814-EC44-42F6-99A0-558DC2A5B998}" presName="thickLine" presStyleLbl="alignNode1" presStyleIdx="2" presStyleCnt="5"/>
      <dgm:spPr/>
    </dgm:pt>
    <dgm:pt modelId="{344929DE-E494-4843-9B17-36496B8FAD01}" type="pres">
      <dgm:prSet presAssocID="{C54AA814-EC44-42F6-99A0-558DC2A5B998}" presName="horz1" presStyleCnt="0"/>
      <dgm:spPr/>
    </dgm:pt>
    <dgm:pt modelId="{A868A044-7655-4728-83BF-34D50FC12A7A}" type="pres">
      <dgm:prSet presAssocID="{C54AA814-EC44-42F6-99A0-558DC2A5B998}" presName="tx1" presStyleLbl="revTx" presStyleIdx="2" presStyleCnt="5"/>
      <dgm:spPr/>
    </dgm:pt>
    <dgm:pt modelId="{0DB71F22-9A6B-4453-BCAA-CC2FD9C7C7EE}" type="pres">
      <dgm:prSet presAssocID="{C54AA814-EC44-42F6-99A0-558DC2A5B998}" presName="vert1" presStyleCnt="0"/>
      <dgm:spPr/>
    </dgm:pt>
    <dgm:pt modelId="{0E69BC60-79EB-4A0D-9E66-42AACD9BBE9A}" type="pres">
      <dgm:prSet presAssocID="{A7531C8C-FA80-4AB9-89F8-0553112E156C}" presName="thickLine" presStyleLbl="alignNode1" presStyleIdx="3" presStyleCnt="5"/>
      <dgm:spPr/>
    </dgm:pt>
    <dgm:pt modelId="{0114EF63-6276-4221-BC13-364FC59A8D5F}" type="pres">
      <dgm:prSet presAssocID="{A7531C8C-FA80-4AB9-89F8-0553112E156C}" presName="horz1" presStyleCnt="0"/>
      <dgm:spPr/>
    </dgm:pt>
    <dgm:pt modelId="{EE67D408-EBA5-4F17-8B93-A7BCC638B95F}" type="pres">
      <dgm:prSet presAssocID="{A7531C8C-FA80-4AB9-89F8-0553112E156C}" presName="tx1" presStyleLbl="revTx" presStyleIdx="3" presStyleCnt="5"/>
      <dgm:spPr/>
    </dgm:pt>
    <dgm:pt modelId="{617DCC62-4D9E-4D64-959C-FEBBA07B1A09}" type="pres">
      <dgm:prSet presAssocID="{A7531C8C-FA80-4AB9-89F8-0553112E156C}" presName="vert1" presStyleCnt="0"/>
      <dgm:spPr/>
    </dgm:pt>
    <dgm:pt modelId="{43E4E5FD-6FD7-463F-85E5-BCE14B266A81}" type="pres">
      <dgm:prSet presAssocID="{994A6B34-A751-40CC-8770-5EC29698FD7B}" presName="thickLine" presStyleLbl="alignNode1" presStyleIdx="4" presStyleCnt="5"/>
      <dgm:spPr/>
    </dgm:pt>
    <dgm:pt modelId="{A5E787D1-D765-4B3A-95C5-F4A14C455AB8}" type="pres">
      <dgm:prSet presAssocID="{994A6B34-A751-40CC-8770-5EC29698FD7B}" presName="horz1" presStyleCnt="0"/>
      <dgm:spPr/>
    </dgm:pt>
    <dgm:pt modelId="{CDF54359-EC4B-4C10-AEEC-B8A6058E0CE6}" type="pres">
      <dgm:prSet presAssocID="{994A6B34-A751-40CC-8770-5EC29698FD7B}" presName="tx1" presStyleLbl="revTx" presStyleIdx="4" presStyleCnt="5"/>
      <dgm:spPr/>
    </dgm:pt>
    <dgm:pt modelId="{6F8E34BA-1EFE-4A9D-9EE8-C40E6BC49A5D}" type="pres">
      <dgm:prSet presAssocID="{994A6B34-A751-40CC-8770-5EC29698FD7B}" presName="vert1" presStyleCnt="0"/>
      <dgm:spPr/>
    </dgm:pt>
  </dgm:ptLst>
  <dgm:cxnLst>
    <dgm:cxn modelId="{3E21060B-E2ED-4BAE-A6C8-16838CBB4114}" type="presOf" srcId="{A7531C8C-FA80-4AB9-89F8-0553112E156C}" destId="{EE67D408-EBA5-4F17-8B93-A7BCC638B95F}" srcOrd="0" destOrd="0" presId="urn:microsoft.com/office/officeart/2008/layout/LinedList"/>
    <dgm:cxn modelId="{5B401133-D0D4-4317-A8EA-890986BF4320}" type="presOf" srcId="{B6F40534-5A3C-4270-8525-D5FAA02FE9D9}" destId="{2BDE423F-F6F7-46EB-B12B-E0482E6B7A07}" srcOrd="0" destOrd="0" presId="urn:microsoft.com/office/officeart/2008/layout/LinedList"/>
    <dgm:cxn modelId="{B64FFF36-85C8-4A6A-AE4E-22460BED5E8B}" srcId="{D79FA351-F06C-4D5E-8255-A12862EA647F}" destId="{A7531C8C-FA80-4AB9-89F8-0553112E156C}" srcOrd="3" destOrd="0" parTransId="{C68B94CD-4C30-4FB4-94A9-EC6AB8D5C40C}" sibTransId="{6F63B0C3-D791-4F55-8D27-BC573C18CECE}"/>
    <dgm:cxn modelId="{9A9A993C-0F3E-4AC4-ABD1-CEA610588B87}" type="presOf" srcId="{D79FA351-F06C-4D5E-8255-A12862EA647F}" destId="{04ED3954-1F96-4A1D-A633-4D9598FF166B}" srcOrd="0" destOrd="0" presId="urn:microsoft.com/office/officeart/2008/layout/LinedList"/>
    <dgm:cxn modelId="{AF8BCD3C-8FCA-4378-AD6D-143A3060695F}" type="presOf" srcId="{64C00C80-50C8-4702-B2E7-1BB71C3F2553}" destId="{AEF3AA10-686A-44F7-8BF0-502C59458474}" srcOrd="0" destOrd="0" presId="urn:microsoft.com/office/officeart/2008/layout/LinedList"/>
    <dgm:cxn modelId="{6367A33E-4826-40A7-AFF0-E109CDE50126}" srcId="{D79FA351-F06C-4D5E-8255-A12862EA647F}" destId="{64C00C80-50C8-4702-B2E7-1BB71C3F2553}" srcOrd="0" destOrd="0" parTransId="{979F8F5C-0A5B-4EFB-8475-3A026B335F3C}" sibTransId="{87368BEC-ADD0-4155-9DE7-DA2F1071AEF9}"/>
    <dgm:cxn modelId="{6EE35161-28BE-4E93-B323-B0D90A8CA76D}" type="presOf" srcId="{C54AA814-EC44-42F6-99A0-558DC2A5B998}" destId="{A868A044-7655-4728-83BF-34D50FC12A7A}" srcOrd="0" destOrd="0" presId="urn:microsoft.com/office/officeart/2008/layout/LinedList"/>
    <dgm:cxn modelId="{1C010F68-EEE6-47EB-956C-C4152064053C}" srcId="{D79FA351-F06C-4D5E-8255-A12862EA647F}" destId="{B6F40534-5A3C-4270-8525-D5FAA02FE9D9}" srcOrd="1" destOrd="0" parTransId="{99E1162A-BAD5-480C-83E8-DF5413E76EBF}" sibTransId="{B5A0FA69-3F84-401A-9A32-032608FBA8AC}"/>
    <dgm:cxn modelId="{B5616D51-39AC-4C67-9A03-B530C29627D7}" srcId="{D79FA351-F06C-4D5E-8255-A12862EA647F}" destId="{C54AA814-EC44-42F6-99A0-558DC2A5B998}" srcOrd="2" destOrd="0" parTransId="{C0B710E8-EA35-4043-B26F-FF08E94260A7}" sibTransId="{213001DB-8337-4339-9B9F-6D78D38CBFE6}"/>
    <dgm:cxn modelId="{A643CB94-B722-4E9F-90EA-BEF6E4032E29}" srcId="{D79FA351-F06C-4D5E-8255-A12862EA647F}" destId="{994A6B34-A751-40CC-8770-5EC29698FD7B}" srcOrd="4" destOrd="0" parTransId="{4A1B8E6E-4179-4276-B1BA-49CBF0B68566}" sibTransId="{D04C09C8-0279-4D63-9EAF-3DB1F2A7171E}"/>
    <dgm:cxn modelId="{1B4A59FA-CFE8-4C07-AB77-A4164A3CD0E3}" type="presOf" srcId="{994A6B34-A751-40CC-8770-5EC29698FD7B}" destId="{CDF54359-EC4B-4C10-AEEC-B8A6058E0CE6}" srcOrd="0" destOrd="0" presId="urn:microsoft.com/office/officeart/2008/layout/LinedList"/>
    <dgm:cxn modelId="{70CE6015-7DEA-4E88-AEE0-8CD8B8F766BA}" type="presParOf" srcId="{04ED3954-1F96-4A1D-A633-4D9598FF166B}" destId="{1D6F77B0-8C1C-414D-BF4C-44A5FE21068F}" srcOrd="0" destOrd="0" presId="urn:microsoft.com/office/officeart/2008/layout/LinedList"/>
    <dgm:cxn modelId="{7BA6A8F9-9BE5-4541-B49E-D2DFEBEAE728}" type="presParOf" srcId="{04ED3954-1F96-4A1D-A633-4D9598FF166B}" destId="{31F6DB47-F61D-4331-B4C9-44084C2F808B}" srcOrd="1" destOrd="0" presId="urn:microsoft.com/office/officeart/2008/layout/LinedList"/>
    <dgm:cxn modelId="{4D2A5873-4002-4DC4-920E-0003E5498ED9}" type="presParOf" srcId="{31F6DB47-F61D-4331-B4C9-44084C2F808B}" destId="{AEF3AA10-686A-44F7-8BF0-502C59458474}" srcOrd="0" destOrd="0" presId="urn:microsoft.com/office/officeart/2008/layout/LinedList"/>
    <dgm:cxn modelId="{B3B00FC6-8722-4373-B545-4C27035EFC5F}" type="presParOf" srcId="{31F6DB47-F61D-4331-B4C9-44084C2F808B}" destId="{6CE69ED8-83A4-42B2-8772-B7EF5960415C}" srcOrd="1" destOrd="0" presId="urn:microsoft.com/office/officeart/2008/layout/LinedList"/>
    <dgm:cxn modelId="{31F3C05F-5F16-44C3-957E-1A389AB5F3C2}" type="presParOf" srcId="{04ED3954-1F96-4A1D-A633-4D9598FF166B}" destId="{0C79705E-DEA1-4FF5-9807-9B6533E0BE0B}" srcOrd="2" destOrd="0" presId="urn:microsoft.com/office/officeart/2008/layout/LinedList"/>
    <dgm:cxn modelId="{3E6ED368-FE91-4106-841F-66E5A4ACE974}" type="presParOf" srcId="{04ED3954-1F96-4A1D-A633-4D9598FF166B}" destId="{0434E009-CA18-4522-9D03-A1883B7B85FD}" srcOrd="3" destOrd="0" presId="urn:microsoft.com/office/officeart/2008/layout/LinedList"/>
    <dgm:cxn modelId="{F64174DB-C709-4486-95D6-B9ACA8B125BF}" type="presParOf" srcId="{0434E009-CA18-4522-9D03-A1883B7B85FD}" destId="{2BDE423F-F6F7-46EB-B12B-E0482E6B7A07}" srcOrd="0" destOrd="0" presId="urn:microsoft.com/office/officeart/2008/layout/LinedList"/>
    <dgm:cxn modelId="{BFD75590-A05D-46F8-986C-3DC5C34C7093}" type="presParOf" srcId="{0434E009-CA18-4522-9D03-A1883B7B85FD}" destId="{EF3DFE47-FAD3-4E1A-ACF1-8AE35787119A}" srcOrd="1" destOrd="0" presId="urn:microsoft.com/office/officeart/2008/layout/LinedList"/>
    <dgm:cxn modelId="{022F8140-D1B8-4486-B50C-7D43F621D027}" type="presParOf" srcId="{04ED3954-1F96-4A1D-A633-4D9598FF166B}" destId="{5D3DD42A-2D14-402B-9100-DDE8F8FA0B4A}" srcOrd="4" destOrd="0" presId="urn:microsoft.com/office/officeart/2008/layout/LinedList"/>
    <dgm:cxn modelId="{F8D96B9E-A96D-4A6B-BC4B-DED3BB520357}" type="presParOf" srcId="{04ED3954-1F96-4A1D-A633-4D9598FF166B}" destId="{344929DE-E494-4843-9B17-36496B8FAD01}" srcOrd="5" destOrd="0" presId="urn:microsoft.com/office/officeart/2008/layout/LinedList"/>
    <dgm:cxn modelId="{62231D27-8948-4C77-A2F9-C797297206D5}" type="presParOf" srcId="{344929DE-E494-4843-9B17-36496B8FAD01}" destId="{A868A044-7655-4728-83BF-34D50FC12A7A}" srcOrd="0" destOrd="0" presId="urn:microsoft.com/office/officeart/2008/layout/LinedList"/>
    <dgm:cxn modelId="{7B148537-98FC-4043-866C-C48A7314149A}" type="presParOf" srcId="{344929DE-E494-4843-9B17-36496B8FAD01}" destId="{0DB71F22-9A6B-4453-BCAA-CC2FD9C7C7EE}" srcOrd="1" destOrd="0" presId="urn:microsoft.com/office/officeart/2008/layout/LinedList"/>
    <dgm:cxn modelId="{6821F07D-54B8-46A4-8D13-170188C3D8AA}" type="presParOf" srcId="{04ED3954-1F96-4A1D-A633-4D9598FF166B}" destId="{0E69BC60-79EB-4A0D-9E66-42AACD9BBE9A}" srcOrd="6" destOrd="0" presId="urn:microsoft.com/office/officeart/2008/layout/LinedList"/>
    <dgm:cxn modelId="{3F026B4A-C970-41A6-B0B0-4BA55D1C6D54}" type="presParOf" srcId="{04ED3954-1F96-4A1D-A633-4D9598FF166B}" destId="{0114EF63-6276-4221-BC13-364FC59A8D5F}" srcOrd="7" destOrd="0" presId="urn:microsoft.com/office/officeart/2008/layout/LinedList"/>
    <dgm:cxn modelId="{D99FBF0D-9BE4-4D51-A42A-E006D97E62AE}" type="presParOf" srcId="{0114EF63-6276-4221-BC13-364FC59A8D5F}" destId="{EE67D408-EBA5-4F17-8B93-A7BCC638B95F}" srcOrd="0" destOrd="0" presId="urn:microsoft.com/office/officeart/2008/layout/LinedList"/>
    <dgm:cxn modelId="{18670EC9-4D50-4330-9F4E-D49BC58C6EC8}" type="presParOf" srcId="{0114EF63-6276-4221-BC13-364FC59A8D5F}" destId="{617DCC62-4D9E-4D64-959C-FEBBA07B1A09}" srcOrd="1" destOrd="0" presId="urn:microsoft.com/office/officeart/2008/layout/LinedList"/>
    <dgm:cxn modelId="{068DACC5-0166-4739-82D7-F8DA6D48D2A7}" type="presParOf" srcId="{04ED3954-1F96-4A1D-A633-4D9598FF166B}" destId="{43E4E5FD-6FD7-463F-85E5-BCE14B266A81}" srcOrd="8" destOrd="0" presId="urn:microsoft.com/office/officeart/2008/layout/LinedList"/>
    <dgm:cxn modelId="{5A0FD245-5624-4E83-829C-20B280D705F6}" type="presParOf" srcId="{04ED3954-1F96-4A1D-A633-4D9598FF166B}" destId="{A5E787D1-D765-4B3A-95C5-F4A14C455AB8}" srcOrd="9" destOrd="0" presId="urn:microsoft.com/office/officeart/2008/layout/LinedList"/>
    <dgm:cxn modelId="{CC1406E9-E33C-4F40-888C-20FDD22C8ABB}" type="presParOf" srcId="{A5E787D1-D765-4B3A-95C5-F4A14C455AB8}" destId="{CDF54359-EC4B-4C10-AEEC-B8A6058E0CE6}" srcOrd="0" destOrd="0" presId="urn:microsoft.com/office/officeart/2008/layout/LinedList"/>
    <dgm:cxn modelId="{4B336A61-BA04-4351-B85D-3F29F45E99CF}" type="presParOf" srcId="{A5E787D1-D765-4B3A-95C5-F4A14C455AB8}" destId="{6F8E34BA-1EFE-4A9D-9EE8-C40E6BC49A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72F9BB-08A6-40C7-889D-FDD945272412}"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39D06AC4-4A2A-4048-9BE0-332E367186CF}">
      <dgm:prSet/>
      <dgm:spPr/>
      <dgm:t>
        <a:bodyPr/>
        <a:lstStyle/>
        <a:p>
          <a:r>
            <a:rPr lang="en-US" b="0" i="0" baseline="0"/>
            <a:t>Periodogram Analysis: </a:t>
          </a:r>
          <a:endParaRPr lang="en-US"/>
        </a:p>
      </dgm:t>
    </dgm:pt>
    <dgm:pt modelId="{88FB3C81-C458-4C3D-BD19-5BF8D0B14071}" type="parTrans" cxnId="{A82F7327-DB61-4B40-818A-E4AF0C98C715}">
      <dgm:prSet/>
      <dgm:spPr/>
      <dgm:t>
        <a:bodyPr/>
        <a:lstStyle/>
        <a:p>
          <a:endParaRPr lang="en-US"/>
        </a:p>
      </dgm:t>
    </dgm:pt>
    <dgm:pt modelId="{F6B56C73-5DC4-47C6-A6B5-828BA9F1A87D}" type="sibTrans" cxnId="{A82F7327-DB61-4B40-818A-E4AF0C98C715}">
      <dgm:prSet/>
      <dgm:spPr/>
      <dgm:t>
        <a:bodyPr/>
        <a:lstStyle/>
        <a:p>
          <a:endParaRPr lang="en-US"/>
        </a:p>
      </dgm:t>
    </dgm:pt>
    <dgm:pt modelId="{E1CFC537-6E2F-4764-B6FF-9DF7C8AA1CF7}">
      <dgm:prSet/>
      <dgm:spPr/>
      <dgm:t>
        <a:bodyPr/>
        <a:lstStyle/>
        <a:p>
          <a:r>
            <a:rPr lang="en-US" b="0" i="0" baseline="0"/>
            <a:t>Major peak at 7 days → Weekly seasonality. </a:t>
          </a:r>
          <a:endParaRPr lang="en-US"/>
        </a:p>
      </dgm:t>
    </dgm:pt>
    <dgm:pt modelId="{56FA4643-BDC5-49FA-BBA0-2F6D6142D275}" type="parTrans" cxnId="{B2B1E51E-6AA7-404F-BE25-43D34661BD74}">
      <dgm:prSet/>
      <dgm:spPr/>
      <dgm:t>
        <a:bodyPr/>
        <a:lstStyle/>
        <a:p>
          <a:endParaRPr lang="en-US"/>
        </a:p>
      </dgm:t>
    </dgm:pt>
    <dgm:pt modelId="{D1100228-CF2D-4A1C-AD7C-1B05154E1B8F}" type="sibTrans" cxnId="{B2B1E51E-6AA7-404F-BE25-43D34661BD74}">
      <dgm:prSet/>
      <dgm:spPr/>
      <dgm:t>
        <a:bodyPr/>
        <a:lstStyle/>
        <a:p>
          <a:endParaRPr lang="en-US"/>
        </a:p>
      </dgm:t>
    </dgm:pt>
    <dgm:pt modelId="{66414AC1-69F6-4757-A2A3-152FBB82189F}">
      <dgm:prSet/>
      <dgm:spPr/>
      <dgm:t>
        <a:bodyPr/>
        <a:lstStyle/>
        <a:p>
          <a:r>
            <a:rPr lang="en-US" b="0" i="0" baseline="0" dirty="0"/>
            <a:t>Minor peaks at 14, 21 days suggesting harmonics.</a:t>
          </a:r>
        </a:p>
        <a:p>
          <a:r>
            <a:rPr lang="en-US" b="0" i="0" baseline="0" dirty="0"/>
            <a:t>Minor peak at 30 days, suggesting monthly seasonality </a:t>
          </a:r>
          <a:endParaRPr lang="en-US" dirty="0"/>
        </a:p>
      </dgm:t>
    </dgm:pt>
    <dgm:pt modelId="{E34139F5-1BAD-4FED-B4C2-E8420869A086}" type="parTrans" cxnId="{FDA8559E-19EC-48D1-8CF9-63718AC56669}">
      <dgm:prSet/>
      <dgm:spPr/>
      <dgm:t>
        <a:bodyPr/>
        <a:lstStyle/>
        <a:p>
          <a:endParaRPr lang="en-US"/>
        </a:p>
      </dgm:t>
    </dgm:pt>
    <dgm:pt modelId="{77EDC939-09E0-413E-BF20-ACF86484062E}" type="sibTrans" cxnId="{FDA8559E-19EC-48D1-8CF9-63718AC56669}">
      <dgm:prSet/>
      <dgm:spPr/>
      <dgm:t>
        <a:bodyPr/>
        <a:lstStyle/>
        <a:p>
          <a:endParaRPr lang="en-US"/>
        </a:p>
      </dgm:t>
    </dgm:pt>
    <dgm:pt modelId="{5745B571-F1A9-470B-BC5A-2405B581BB82}">
      <dgm:prSet/>
      <dgm:spPr/>
      <dgm:t>
        <a:bodyPr/>
        <a:lstStyle/>
        <a:p>
          <a:r>
            <a:rPr lang="en-US" b="0" i="0" baseline="0"/>
            <a:t>Decomposition: </a:t>
          </a:r>
          <a:endParaRPr lang="en-US"/>
        </a:p>
      </dgm:t>
    </dgm:pt>
    <dgm:pt modelId="{F510D9BA-ABDB-4538-897A-6F75F7FE5CBA}" type="parTrans" cxnId="{00E3589F-E349-4A66-A1F4-F1104388F451}">
      <dgm:prSet/>
      <dgm:spPr/>
      <dgm:t>
        <a:bodyPr/>
        <a:lstStyle/>
        <a:p>
          <a:endParaRPr lang="en-US"/>
        </a:p>
      </dgm:t>
    </dgm:pt>
    <dgm:pt modelId="{BB3FA91D-E896-4FCF-AEA9-03943A8610B3}" type="sibTrans" cxnId="{00E3589F-E349-4A66-A1F4-F1104388F451}">
      <dgm:prSet/>
      <dgm:spPr/>
      <dgm:t>
        <a:bodyPr/>
        <a:lstStyle/>
        <a:p>
          <a:endParaRPr lang="en-US"/>
        </a:p>
      </dgm:t>
    </dgm:pt>
    <dgm:pt modelId="{C94F84EB-22D1-4C6F-A8B4-BD3551411DBD}">
      <dgm:prSet/>
      <dgm:spPr/>
      <dgm:t>
        <a:bodyPr/>
        <a:lstStyle/>
        <a:p>
          <a:r>
            <a:rPr lang="en-US" b="0" i="0" baseline="0"/>
            <a:t>Identified trend and seasonality. </a:t>
          </a:r>
          <a:endParaRPr lang="en-US"/>
        </a:p>
      </dgm:t>
    </dgm:pt>
    <dgm:pt modelId="{85A5F388-A1D2-4E36-A8BA-B736E46421B1}" type="parTrans" cxnId="{A9FB6FAE-37AF-411C-B57D-3BAF5537703A}">
      <dgm:prSet/>
      <dgm:spPr/>
      <dgm:t>
        <a:bodyPr/>
        <a:lstStyle/>
        <a:p>
          <a:endParaRPr lang="en-US"/>
        </a:p>
      </dgm:t>
    </dgm:pt>
    <dgm:pt modelId="{6D05CE97-A6FC-45CD-AF48-3700FDFA22BB}" type="sibTrans" cxnId="{A9FB6FAE-37AF-411C-B57D-3BAF5537703A}">
      <dgm:prSet/>
      <dgm:spPr/>
      <dgm:t>
        <a:bodyPr/>
        <a:lstStyle/>
        <a:p>
          <a:endParaRPr lang="en-US"/>
        </a:p>
      </dgm:t>
    </dgm:pt>
    <dgm:pt modelId="{68C20492-13B5-4AAF-B2BE-6045688D3A19}">
      <dgm:prSet/>
      <dgm:spPr/>
      <dgm:t>
        <a:bodyPr/>
        <a:lstStyle/>
        <a:p>
          <a:r>
            <a:rPr lang="en-US" b="0" i="0" baseline="0"/>
            <a:t>Marked effect of holidays on sales. </a:t>
          </a:r>
          <a:endParaRPr lang="en-US"/>
        </a:p>
      </dgm:t>
    </dgm:pt>
    <dgm:pt modelId="{571DA479-4786-404A-A61B-840866F4F3E2}" type="parTrans" cxnId="{B428474A-1949-454F-9B01-502AB78F21BE}">
      <dgm:prSet/>
      <dgm:spPr/>
      <dgm:t>
        <a:bodyPr/>
        <a:lstStyle/>
        <a:p>
          <a:endParaRPr lang="en-US"/>
        </a:p>
      </dgm:t>
    </dgm:pt>
    <dgm:pt modelId="{0FDF9D45-E7A8-4E1A-8926-5F53798CE773}" type="sibTrans" cxnId="{B428474A-1949-454F-9B01-502AB78F21BE}">
      <dgm:prSet/>
      <dgm:spPr/>
      <dgm:t>
        <a:bodyPr/>
        <a:lstStyle/>
        <a:p>
          <a:endParaRPr lang="en-US"/>
        </a:p>
      </dgm:t>
    </dgm:pt>
    <dgm:pt modelId="{9B4E4B84-C5A7-4E04-AB7A-5398CF5A7475}">
      <dgm:prSet/>
      <dgm:spPr/>
      <dgm:t>
        <a:bodyPr/>
        <a:lstStyle/>
        <a:p>
          <a:r>
            <a:rPr lang="en-US" b="0" i="0" baseline="0"/>
            <a:t>ACF/PACF Insights: </a:t>
          </a:r>
          <a:endParaRPr lang="en-US"/>
        </a:p>
      </dgm:t>
    </dgm:pt>
    <dgm:pt modelId="{931F6FA6-2426-4563-85E3-A5D3CAFD9CBC}" type="parTrans" cxnId="{AB400BBE-15D1-4EDE-9D78-AC002B629FD0}">
      <dgm:prSet/>
      <dgm:spPr/>
      <dgm:t>
        <a:bodyPr/>
        <a:lstStyle/>
        <a:p>
          <a:endParaRPr lang="en-US"/>
        </a:p>
      </dgm:t>
    </dgm:pt>
    <dgm:pt modelId="{561CC115-E6AD-476D-B6D2-C6D01F04C700}" type="sibTrans" cxnId="{AB400BBE-15D1-4EDE-9D78-AC002B629FD0}">
      <dgm:prSet/>
      <dgm:spPr/>
      <dgm:t>
        <a:bodyPr/>
        <a:lstStyle/>
        <a:p>
          <a:endParaRPr lang="en-US"/>
        </a:p>
      </dgm:t>
    </dgm:pt>
    <dgm:pt modelId="{3AE11FF0-AB87-4375-A034-739087DE8EDF}">
      <dgm:prSet/>
      <dgm:spPr/>
      <dgm:t>
        <a:bodyPr/>
        <a:lstStyle/>
        <a:p>
          <a:r>
            <a:rPr lang="en-US" b="0" i="0" baseline="0" dirty="0"/>
            <a:t>Strong autocorrelation at lags 1 and 7 suggesting that each day’s sales are influenced by previous days a weekly season. </a:t>
          </a:r>
          <a:endParaRPr lang="en-US" dirty="0"/>
        </a:p>
      </dgm:t>
    </dgm:pt>
    <dgm:pt modelId="{28330948-1C0D-4C6E-BE4D-D20666E1CEE3}" type="parTrans" cxnId="{23955056-9541-44E9-B3C8-F4C446B43125}">
      <dgm:prSet/>
      <dgm:spPr/>
      <dgm:t>
        <a:bodyPr/>
        <a:lstStyle/>
        <a:p>
          <a:endParaRPr lang="en-US"/>
        </a:p>
      </dgm:t>
    </dgm:pt>
    <dgm:pt modelId="{875DF1AD-C4BB-4045-86E2-1FA193EC6D56}" type="sibTrans" cxnId="{23955056-9541-44E9-B3C8-F4C446B43125}">
      <dgm:prSet/>
      <dgm:spPr/>
      <dgm:t>
        <a:bodyPr/>
        <a:lstStyle/>
        <a:p>
          <a:endParaRPr lang="en-US"/>
        </a:p>
      </dgm:t>
    </dgm:pt>
    <dgm:pt modelId="{41F0A727-0262-46FB-860F-DE4B0F7135D7}">
      <dgm:prSet/>
      <dgm:spPr/>
      <dgm:t>
        <a:bodyPr/>
        <a:lstStyle/>
        <a:p>
          <a:r>
            <a:rPr lang="en-US" b="0" i="0" baseline="0"/>
            <a:t>Suggests ARIMA(7,1,1) with seasonal order (0,1,1,7).</a:t>
          </a:r>
          <a:endParaRPr lang="en-US"/>
        </a:p>
      </dgm:t>
    </dgm:pt>
    <dgm:pt modelId="{F673A947-42D9-4260-8B9D-FE7DCE7180E0}" type="parTrans" cxnId="{8CAE62D1-FAF6-4841-9AB8-EBDE7DDD7DB0}">
      <dgm:prSet/>
      <dgm:spPr/>
      <dgm:t>
        <a:bodyPr/>
        <a:lstStyle/>
        <a:p>
          <a:endParaRPr lang="en-US"/>
        </a:p>
      </dgm:t>
    </dgm:pt>
    <dgm:pt modelId="{5AD891AE-5D06-449A-9DAE-9078948A5969}" type="sibTrans" cxnId="{8CAE62D1-FAF6-4841-9AB8-EBDE7DDD7DB0}">
      <dgm:prSet/>
      <dgm:spPr/>
      <dgm:t>
        <a:bodyPr/>
        <a:lstStyle/>
        <a:p>
          <a:endParaRPr lang="en-US"/>
        </a:p>
      </dgm:t>
    </dgm:pt>
    <dgm:pt modelId="{617B26DA-A25E-4B7B-B38B-F9E20E654B64}" type="pres">
      <dgm:prSet presAssocID="{E272F9BB-08A6-40C7-889D-FDD945272412}" presName="Name0" presStyleCnt="0">
        <dgm:presLayoutVars>
          <dgm:dir/>
          <dgm:animLvl val="lvl"/>
          <dgm:resizeHandles val="exact"/>
        </dgm:presLayoutVars>
      </dgm:prSet>
      <dgm:spPr/>
    </dgm:pt>
    <dgm:pt modelId="{19679E02-259B-481E-A8C4-59266F7E96C5}" type="pres">
      <dgm:prSet presAssocID="{39D06AC4-4A2A-4048-9BE0-332E367186CF}" presName="linNode" presStyleCnt="0"/>
      <dgm:spPr/>
    </dgm:pt>
    <dgm:pt modelId="{8F5503BA-69D4-44FC-A239-610F357B62A6}" type="pres">
      <dgm:prSet presAssocID="{39D06AC4-4A2A-4048-9BE0-332E367186CF}" presName="parentText" presStyleLbl="alignNode1" presStyleIdx="0" presStyleCnt="3">
        <dgm:presLayoutVars>
          <dgm:chMax val="1"/>
          <dgm:bulletEnabled/>
        </dgm:presLayoutVars>
      </dgm:prSet>
      <dgm:spPr/>
    </dgm:pt>
    <dgm:pt modelId="{4B2CEE86-C348-49F8-8C93-DCE97B42B335}" type="pres">
      <dgm:prSet presAssocID="{39D06AC4-4A2A-4048-9BE0-332E367186CF}" presName="descendantText" presStyleLbl="alignAccFollowNode1" presStyleIdx="0" presStyleCnt="3">
        <dgm:presLayoutVars>
          <dgm:bulletEnabled/>
        </dgm:presLayoutVars>
      </dgm:prSet>
      <dgm:spPr/>
    </dgm:pt>
    <dgm:pt modelId="{A2D08904-0960-4AB5-BB00-A4904F097757}" type="pres">
      <dgm:prSet presAssocID="{F6B56C73-5DC4-47C6-A6B5-828BA9F1A87D}" presName="sp" presStyleCnt="0"/>
      <dgm:spPr/>
    </dgm:pt>
    <dgm:pt modelId="{C4C7C3A3-6AAD-4C8F-87FE-667914CC24C6}" type="pres">
      <dgm:prSet presAssocID="{5745B571-F1A9-470B-BC5A-2405B581BB82}" presName="linNode" presStyleCnt="0"/>
      <dgm:spPr/>
    </dgm:pt>
    <dgm:pt modelId="{89F1593D-D6D9-42AC-9EA8-EDE81C76AEB1}" type="pres">
      <dgm:prSet presAssocID="{5745B571-F1A9-470B-BC5A-2405B581BB82}" presName="parentText" presStyleLbl="alignNode1" presStyleIdx="1" presStyleCnt="3">
        <dgm:presLayoutVars>
          <dgm:chMax val="1"/>
          <dgm:bulletEnabled/>
        </dgm:presLayoutVars>
      </dgm:prSet>
      <dgm:spPr/>
    </dgm:pt>
    <dgm:pt modelId="{178999FD-EF93-46D9-B72E-D54EFC5A3D03}" type="pres">
      <dgm:prSet presAssocID="{5745B571-F1A9-470B-BC5A-2405B581BB82}" presName="descendantText" presStyleLbl="alignAccFollowNode1" presStyleIdx="1" presStyleCnt="3">
        <dgm:presLayoutVars>
          <dgm:bulletEnabled/>
        </dgm:presLayoutVars>
      </dgm:prSet>
      <dgm:spPr/>
    </dgm:pt>
    <dgm:pt modelId="{13B780FE-6CC9-4137-BBAF-EC95F0608F34}" type="pres">
      <dgm:prSet presAssocID="{BB3FA91D-E896-4FCF-AEA9-03943A8610B3}" presName="sp" presStyleCnt="0"/>
      <dgm:spPr/>
    </dgm:pt>
    <dgm:pt modelId="{AD7E38A7-1A9D-4452-8710-D472C4F68E59}" type="pres">
      <dgm:prSet presAssocID="{9B4E4B84-C5A7-4E04-AB7A-5398CF5A7475}" presName="linNode" presStyleCnt="0"/>
      <dgm:spPr/>
    </dgm:pt>
    <dgm:pt modelId="{16AE3702-5EAB-4FCF-ADC1-912A89354448}" type="pres">
      <dgm:prSet presAssocID="{9B4E4B84-C5A7-4E04-AB7A-5398CF5A7475}" presName="parentText" presStyleLbl="alignNode1" presStyleIdx="2" presStyleCnt="3">
        <dgm:presLayoutVars>
          <dgm:chMax val="1"/>
          <dgm:bulletEnabled/>
        </dgm:presLayoutVars>
      </dgm:prSet>
      <dgm:spPr/>
    </dgm:pt>
    <dgm:pt modelId="{4DC00012-1569-47AA-A32E-68D5DF4A576E}" type="pres">
      <dgm:prSet presAssocID="{9B4E4B84-C5A7-4E04-AB7A-5398CF5A7475}" presName="descendantText" presStyleLbl="alignAccFollowNode1" presStyleIdx="2" presStyleCnt="3">
        <dgm:presLayoutVars>
          <dgm:bulletEnabled/>
        </dgm:presLayoutVars>
      </dgm:prSet>
      <dgm:spPr/>
    </dgm:pt>
  </dgm:ptLst>
  <dgm:cxnLst>
    <dgm:cxn modelId="{C9E4090B-3284-48C9-B8A0-E832FCA9217E}" type="presOf" srcId="{39D06AC4-4A2A-4048-9BE0-332E367186CF}" destId="{8F5503BA-69D4-44FC-A239-610F357B62A6}" srcOrd="0" destOrd="0" presId="urn:microsoft.com/office/officeart/2016/7/layout/VerticalSolidActionList"/>
    <dgm:cxn modelId="{B2B1E51E-6AA7-404F-BE25-43D34661BD74}" srcId="{39D06AC4-4A2A-4048-9BE0-332E367186CF}" destId="{E1CFC537-6E2F-4764-B6FF-9DF7C8AA1CF7}" srcOrd="0" destOrd="0" parTransId="{56FA4643-BDC5-49FA-BBA0-2F6D6142D275}" sibTransId="{D1100228-CF2D-4A1C-AD7C-1B05154E1B8F}"/>
    <dgm:cxn modelId="{A82F7327-DB61-4B40-818A-E4AF0C98C715}" srcId="{E272F9BB-08A6-40C7-889D-FDD945272412}" destId="{39D06AC4-4A2A-4048-9BE0-332E367186CF}" srcOrd="0" destOrd="0" parTransId="{88FB3C81-C458-4C3D-BD19-5BF8D0B14071}" sibTransId="{F6B56C73-5DC4-47C6-A6B5-828BA9F1A87D}"/>
    <dgm:cxn modelId="{35219D30-C01E-449F-AFD1-681B0C61BE79}" type="presOf" srcId="{9B4E4B84-C5A7-4E04-AB7A-5398CF5A7475}" destId="{16AE3702-5EAB-4FCF-ADC1-912A89354448}" srcOrd="0" destOrd="0" presId="urn:microsoft.com/office/officeart/2016/7/layout/VerticalSolidActionList"/>
    <dgm:cxn modelId="{0EDFA73F-4FD6-44A8-A841-460279D55CEA}" type="presOf" srcId="{5745B571-F1A9-470B-BC5A-2405B581BB82}" destId="{89F1593D-D6D9-42AC-9EA8-EDE81C76AEB1}" srcOrd="0" destOrd="0" presId="urn:microsoft.com/office/officeart/2016/7/layout/VerticalSolidActionList"/>
    <dgm:cxn modelId="{7231BB60-EB05-4E13-8CE9-13709035A83C}" type="presOf" srcId="{C94F84EB-22D1-4C6F-A8B4-BD3551411DBD}" destId="{178999FD-EF93-46D9-B72E-D54EFC5A3D03}" srcOrd="0" destOrd="0" presId="urn:microsoft.com/office/officeart/2016/7/layout/VerticalSolidActionList"/>
    <dgm:cxn modelId="{B428474A-1949-454F-9B01-502AB78F21BE}" srcId="{5745B571-F1A9-470B-BC5A-2405B581BB82}" destId="{68C20492-13B5-4AAF-B2BE-6045688D3A19}" srcOrd="1" destOrd="0" parTransId="{571DA479-4786-404A-A61B-840866F4F3E2}" sibTransId="{0FDF9D45-E7A8-4E1A-8926-5F53798CE773}"/>
    <dgm:cxn modelId="{9CAFC76D-5AC7-4135-A421-C1E8286136A6}" type="presOf" srcId="{41F0A727-0262-46FB-860F-DE4B0F7135D7}" destId="{4DC00012-1569-47AA-A32E-68D5DF4A576E}" srcOrd="0" destOrd="1" presId="urn:microsoft.com/office/officeart/2016/7/layout/VerticalSolidActionList"/>
    <dgm:cxn modelId="{23955056-9541-44E9-B3C8-F4C446B43125}" srcId="{9B4E4B84-C5A7-4E04-AB7A-5398CF5A7475}" destId="{3AE11FF0-AB87-4375-A034-739087DE8EDF}" srcOrd="0" destOrd="0" parTransId="{28330948-1C0D-4C6E-BE4D-D20666E1CEE3}" sibTransId="{875DF1AD-C4BB-4045-86E2-1FA193EC6D56}"/>
    <dgm:cxn modelId="{4D6F725A-24FE-48C2-9C2A-585F47FBE7B2}" type="presOf" srcId="{E272F9BB-08A6-40C7-889D-FDD945272412}" destId="{617B26DA-A25E-4B7B-B38B-F9E20E654B64}" srcOrd="0" destOrd="0" presId="urn:microsoft.com/office/officeart/2016/7/layout/VerticalSolidActionList"/>
    <dgm:cxn modelId="{FDA8559E-19EC-48D1-8CF9-63718AC56669}" srcId="{39D06AC4-4A2A-4048-9BE0-332E367186CF}" destId="{66414AC1-69F6-4757-A2A3-152FBB82189F}" srcOrd="1" destOrd="0" parTransId="{E34139F5-1BAD-4FED-B4C2-E8420869A086}" sibTransId="{77EDC939-09E0-413E-BF20-ACF86484062E}"/>
    <dgm:cxn modelId="{00E3589F-E349-4A66-A1F4-F1104388F451}" srcId="{E272F9BB-08A6-40C7-889D-FDD945272412}" destId="{5745B571-F1A9-470B-BC5A-2405B581BB82}" srcOrd="1" destOrd="0" parTransId="{F510D9BA-ABDB-4538-897A-6F75F7FE5CBA}" sibTransId="{BB3FA91D-E896-4FCF-AEA9-03943A8610B3}"/>
    <dgm:cxn modelId="{A9FB6FAE-37AF-411C-B57D-3BAF5537703A}" srcId="{5745B571-F1A9-470B-BC5A-2405B581BB82}" destId="{C94F84EB-22D1-4C6F-A8B4-BD3551411DBD}" srcOrd="0" destOrd="0" parTransId="{85A5F388-A1D2-4E36-A8BA-B736E46421B1}" sibTransId="{6D05CE97-A6FC-45CD-AF48-3700FDFA22BB}"/>
    <dgm:cxn modelId="{167B42B8-355D-4335-B4BC-2444ED8936A0}" type="presOf" srcId="{3AE11FF0-AB87-4375-A034-739087DE8EDF}" destId="{4DC00012-1569-47AA-A32E-68D5DF4A576E}" srcOrd="0" destOrd="0" presId="urn:microsoft.com/office/officeart/2016/7/layout/VerticalSolidActionList"/>
    <dgm:cxn modelId="{AB400BBE-15D1-4EDE-9D78-AC002B629FD0}" srcId="{E272F9BB-08A6-40C7-889D-FDD945272412}" destId="{9B4E4B84-C5A7-4E04-AB7A-5398CF5A7475}" srcOrd="2" destOrd="0" parTransId="{931F6FA6-2426-4563-85E3-A5D3CAFD9CBC}" sibTransId="{561CC115-E6AD-476D-B6D2-C6D01F04C700}"/>
    <dgm:cxn modelId="{F08AD1BF-B5FC-40D0-B7CE-8E573031C59C}" type="presOf" srcId="{68C20492-13B5-4AAF-B2BE-6045688D3A19}" destId="{178999FD-EF93-46D9-B72E-D54EFC5A3D03}" srcOrd="0" destOrd="1" presId="urn:microsoft.com/office/officeart/2016/7/layout/VerticalSolidActionList"/>
    <dgm:cxn modelId="{8CAE62D1-FAF6-4841-9AB8-EBDE7DDD7DB0}" srcId="{9B4E4B84-C5A7-4E04-AB7A-5398CF5A7475}" destId="{41F0A727-0262-46FB-860F-DE4B0F7135D7}" srcOrd="1" destOrd="0" parTransId="{F673A947-42D9-4260-8B9D-FE7DCE7180E0}" sibTransId="{5AD891AE-5D06-449A-9DAE-9078948A5969}"/>
    <dgm:cxn modelId="{08675ED9-2C59-4B29-8352-C138748080E3}" type="presOf" srcId="{E1CFC537-6E2F-4764-B6FF-9DF7C8AA1CF7}" destId="{4B2CEE86-C348-49F8-8C93-DCE97B42B335}" srcOrd="0" destOrd="0" presId="urn:microsoft.com/office/officeart/2016/7/layout/VerticalSolidActionList"/>
    <dgm:cxn modelId="{EC4FDBFD-D832-493A-A2D5-7F58FF50A8E1}" type="presOf" srcId="{66414AC1-69F6-4757-A2A3-152FBB82189F}" destId="{4B2CEE86-C348-49F8-8C93-DCE97B42B335}" srcOrd="0" destOrd="1" presId="urn:microsoft.com/office/officeart/2016/7/layout/VerticalSolidActionList"/>
    <dgm:cxn modelId="{AB747E50-93F4-4D33-9F35-653E1B96E19C}" type="presParOf" srcId="{617B26DA-A25E-4B7B-B38B-F9E20E654B64}" destId="{19679E02-259B-481E-A8C4-59266F7E96C5}" srcOrd="0" destOrd="0" presId="urn:microsoft.com/office/officeart/2016/7/layout/VerticalSolidActionList"/>
    <dgm:cxn modelId="{EFF2881C-3FA1-42E3-93D9-C64B1E1485BD}" type="presParOf" srcId="{19679E02-259B-481E-A8C4-59266F7E96C5}" destId="{8F5503BA-69D4-44FC-A239-610F357B62A6}" srcOrd="0" destOrd="0" presId="urn:microsoft.com/office/officeart/2016/7/layout/VerticalSolidActionList"/>
    <dgm:cxn modelId="{3EFDC4BD-D36C-41A8-A45F-9BA7343E81D9}" type="presParOf" srcId="{19679E02-259B-481E-A8C4-59266F7E96C5}" destId="{4B2CEE86-C348-49F8-8C93-DCE97B42B335}" srcOrd="1" destOrd="0" presId="urn:microsoft.com/office/officeart/2016/7/layout/VerticalSolidActionList"/>
    <dgm:cxn modelId="{0A11FF1D-1018-4315-9164-4C2FA5CCEB6F}" type="presParOf" srcId="{617B26DA-A25E-4B7B-B38B-F9E20E654B64}" destId="{A2D08904-0960-4AB5-BB00-A4904F097757}" srcOrd="1" destOrd="0" presId="urn:microsoft.com/office/officeart/2016/7/layout/VerticalSolidActionList"/>
    <dgm:cxn modelId="{E67A5814-07C4-4BD5-9C86-BDDC1C3AD10B}" type="presParOf" srcId="{617B26DA-A25E-4B7B-B38B-F9E20E654B64}" destId="{C4C7C3A3-6AAD-4C8F-87FE-667914CC24C6}" srcOrd="2" destOrd="0" presId="urn:microsoft.com/office/officeart/2016/7/layout/VerticalSolidActionList"/>
    <dgm:cxn modelId="{C70A6A31-A16D-4F3F-A8D6-EB95519FC35B}" type="presParOf" srcId="{C4C7C3A3-6AAD-4C8F-87FE-667914CC24C6}" destId="{89F1593D-D6D9-42AC-9EA8-EDE81C76AEB1}" srcOrd="0" destOrd="0" presId="urn:microsoft.com/office/officeart/2016/7/layout/VerticalSolidActionList"/>
    <dgm:cxn modelId="{4575AF6E-D064-409E-BBC8-7C1CC47CCC52}" type="presParOf" srcId="{C4C7C3A3-6AAD-4C8F-87FE-667914CC24C6}" destId="{178999FD-EF93-46D9-B72E-D54EFC5A3D03}" srcOrd="1" destOrd="0" presId="urn:microsoft.com/office/officeart/2016/7/layout/VerticalSolidActionList"/>
    <dgm:cxn modelId="{8A31B87D-D13B-4D2F-88D4-AC765146A536}" type="presParOf" srcId="{617B26DA-A25E-4B7B-B38B-F9E20E654B64}" destId="{13B780FE-6CC9-4137-BBAF-EC95F0608F34}" srcOrd="3" destOrd="0" presId="urn:microsoft.com/office/officeart/2016/7/layout/VerticalSolidActionList"/>
    <dgm:cxn modelId="{975333D7-649C-4042-A8E9-1F3B19E62456}" type="presParOf" srcId="{617B26DA-A25E-4B7B-B38B-F9E20E654B64}" destId="{AD7E38A7-1A9D-4452-8710-D472C4F68E59}" srcOrd="4" destOrd="0" presId="urn:microsoft.com/office/officeart/2016/7/layout/VerticalSolidActionList"/>
    <dgm:cxn modelId="{550C5171-E25E-454F-B23F-46D4AEF5AB07}" type="presParOf" srcId="{AD7E38A7-1A9D-4452-8710-D472C4F68E59}" destId="{16AE3702-5EAB-4FCF-ADC1-912A89354448}" srcOrd="0" destOrd="0" presId="urn:microsoft.com/office/officeart/2016/7/layout/VerticalSolidActionList"/>
    <dgm:cxn modelId="{392A04D3-EE3C-4917-A054-E0A98B73BEF1}" type="presParOf" srcId="{AD7E38A7-1A9D-4452-8710-D472C4F68E59}" destId="{4DC00012-1569-47AA-A32E-68D5DF4A576E}"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41A4D-78B9-450B-AD57-508F459D12A3}">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24432-AFA6-4A6C-A7B5-FD7609B73110}">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Participation in 3 Kaggle competitions: </a:t>
          </a:r>
          <a:endParaRPr lang="en-US" sz="2000" kern="1200"/>
        </a:p>
      </dsp:txBody>
      <dsp:txXfrm>
        <a:off x="0" y="2124"/>
        <a:ext cx="10515600" cy="724514"/>
      </dsp:txXfrm>
    </dsp:sp>
    <dsp:sp modelId="{FBE6E7B2-C7F3-4337-AFD0-48521FA8F86D}">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272C5C-4C9C-4EA4-A34A-6BDF7B24647D}">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baseline="0" dirty="0"/>
            <a:t>Time Series Forecasting: </a:t>
          </a:r>
          <a:r>
            <a:rPr lang="en-US" sz="2000" b="0" i="0" kern="1200" baseline="0" dirty="0"/>
            <a:t>Store Sales for Products of </a:t>
          </a:r>
          <a:r>
            <a:rPr lang="en-US" sz="2000" kern="1200" dirty="0"/>
            <a:t>Ecuadorian grocery retailer Corporación Favorita</a:t>
          </a:r>
          <a:r>
            <a:rPr lang="en-US" sz="2000" b="0" i="0" kern="1200" baseline="0" dirty="0"/>
            <a:t> </a:t>
          </a:r>
          <a:endParaRPr lang="en-US" sz="2000" kern="1200" dirty="0"/>
        </a:p>
      </dsp:txBody>
      <dsp:txXfrm>
        <a:off x="0" y="726639"/>
        <a:ext cx="10515600" cy="724514"/>
      </dsp:txXfrm>
    </dsp:sp>
    <dsp:sp modelId="{8605B798-6A8A-4225-9628-30BB775D16EC}">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BB59D-F214-4D21-BAEB-3F52833340BF}">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baseline="0" dirty="0"/>
            <a:t>Regression: </a:t>
          </a:r>
          <a:r>
            <a:rPr lang="en-US" sz="2000" b="0" i="0" kern="1200" baseline="0" dirty="0"/>
            <a:t>Prediction of House Prices based on home attributes. </a:t>
          </a:r>
          <a:endParaRPr lang="en-US" sz="2000" kern="1200" dirty="0"/>
        </a:p>
      </dsp:txBody>
      <dsp:txXfrm>
        <a:off x="0" y="1451154"/>
        <a:ext cx="10515600" cy="724514"/>
      </dsp:txXfrm>
    </dsp:sp>
    <dsp:sp modelId="{002BFEA5-CD1D-4E9F-B21C-6C7C89230F0E}">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C2645-6FA7-44E6-99DB-876BC58EAEB3}">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baseline="0" dirty="0"/>
            <a:t>Classification: </a:t>
          </a:r>
          <a:r>
            <a:rPr lang="en-US" sz="2000" b="0" i="0" kern="1200" baseline="0" dirty="0"/>
            <a:t>Grouping of Crimes committed in San Francisco Crime into various Categories </a:t>
          </a:r>
          <a:endParaRPr lang="en-US" sz="2000" kern="1200" dirty="0"/>
        </a:p>
      </dsp:txBody>
      <dsp:txXfrm>
        <a:off x="0" y="2175669"/>
        <a:ext cx="10515600" cy="724514"/>
      </dsp:txXfrm>
    </dsp:sp>
    <dsp:sp modelId="{87E6DF9A-A203-4320-A67E-96C58AA6D485}">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E29C7-63DF-4966-8DBD-59B6DC13F6AC}">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baseline="0" dirty="0"/>
            <a:t>Workflow: </a:t>
          </a:r>
          <a:r>
            <a:rPr lang="en-US" sz="2000" b="0" i="0" kern="1200" baseline="0" dirty="0"/>
            <a:t>Data exploration → Feature Engineering → Model Selection/Training /Validation → Prediction on Test Set and Submission </a:t>
          </a:r>
          <a:endParaRPr lang="en-US" sz="2000" kern="1200" dirty="0"/>
        </a:p>
      </dsp:txBody>
      <dsp:txXfrm>
        <a:off x="0" y="2900183"/>
        <a:ext cx="10515600" cy="724514"/>
      </dsp:txXfrm>
    </dsp:sp>
    <dsp:sp modelId="{48667B64-FC52-46FE-BAC4-531C622DE7D6}">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0BE4E-9AEB-43F2-8B52-92C271E0B090}">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baseline="0" dirty="0"/>
            <a:t>GitHub Repository</a:t>
          </a:r>
          <a:r>
            <a:rPr lang="en-US" sz="2000" b="0" i="0" kern="1200" baseline="0" dirty="0"/>
            <a:t>: https://github.com/ndesamuelmbah/DDS-8555/tree/main/AssignmentFiles/Week8</a:t>
          </a:r>
          <a:endParaRPr lang="en-US" sz="2000" kern="1200" dirty="0"/>
        </a:p>
      </dsp:txBody>
      <dsp:txXfrm>
        <a:off x="0" y="3624698"/>
        <a:ext cx="10515600"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F77B0-8C1C-414D-BF4C-44A5FE21068F}">
      <dsp:nvSpPr>
        <dsp:cNvPr id="0" name=""/>
        <dsp:cNvSpPr/>
      </dsp:nvSpPr>
      <dsp:spPr>
        <a:xfrm>
          <a:off x="0" y="531"/>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F3AA10-686A-44F7-8BF0-502C59458474}">
      <dsp:nvSpPr>
        <dsp:cNvPr id="0" name=""/>
        <dsp:cNvSpPr/>
      </dsp:nvSpPr>
      <dsp:spPr>
        <a:xfrm>
          <a:off x="0" y="531"/>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baseline="0" dirty="0"/>
            <a:t>Objective: </a:t>
          </a:r>
          <a:r>
            <a:rPr lang="en-US" sz="2800" b="0" i="0" kern="1200" baseline="0" dirty="0"/>
            <a:t>Forecast sales of 33 product families across 54 stores. </a:t>
          </a:r>
          <a:endParaRPr lang="en-US" sz="2800" kern="1200" dirty="0"/>
        </a:p>
      </dsp:txBody>
      <dsp:txXfrm>
        <a:off x="0" y="531"/>
        <a:ext cx="10515600" cy="870296"/>
      </dsp:txXfrm>
    </dsp:sp>
    <dsp:sp modelId="{0C79705E-DEA1-4FF5-9807-9B6533E0BE0B}">
      <dsp:nvSpPr>
        <dsp:cNvPr id="0" name=""/>
        <dsp:cNvSpPr/>
      </dsp:nvSpPr>
      <dsp:spPr>
        <a:xfrm>
          <a:off x="0" y="870827"/>
          <a:ext cx="10515600"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E423F-F6F7-46EB-B12B-E0482E6B7A07}">
      <dsp:nvSpPr>
        <dsp:cNvPr id="0" name=""/>
        <dsp:cNvSpPr/>
      </dsp:nvSpPr>
      <dsp:spPr>
        <a:xfrm>
          <a:off x="0" y="870827"/>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baseline="0" dirty="0"/>
            <a:t>Key Observations: </a:t>
          </a:r>
          <a:endParaRPr lang="en-US" sz="2800" kern="1200" dirty="0"/>
        </a:p>
      </dsp:txBody>
      <dsp:txXfrm>
        <a:off x="0" y="870827"/>
        <a:ext cx="10515600" cy="870296"/>
      </dsp:txXfrm>
    </dsp:sp>
    <dsp:sp modelId="{5D3DD42A-2D14-402B-9100-DDE8F8FA0B4A}">
      <dsp:nvSpPr>
        <dsp:cNvPr id="0" name=""/>
        <dsp:cNvSpPr/>
      </dsp:nvSpPr>
      <dsp:spPr>
        <a:xfrm>
          <a:off x="0" y="1741123"/>
          <a:ext cx="10515600"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8A044-7655-4728-83BF-34D50FC12A7A}">
      <dsp:nvSpPr>
        <dsp:cNvPr id="0" name=""/>
        <dsp:cNvSpPr/>
      </dsp:nvSpPr>
      <dsp:spPr>
        <a:xfrm>
          <a:off x="0" y="1741123"/>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baseline="0" dirty="0"/>
            <a:t>Sales data shows </a:t>
          </a:r>
          <a:r>
            <a:rPr lang="en-US" sz="2800" b="1" i="0" kern="1200" baseline="0" dirty="0"/>
            <a:t>strong weekly seasonality</a:t>
          </a:r>
          <a:r>
            <a:rPr lang="en-US" sz="2800" b="0" i="0" kern="1200" baseline="0" dirty="0"/>
            <a:t>. </a:t>
          </a:r>
          <a:endParaRPr lang="en-US" sz="2800" kern="1200" dirty="0"/>
        </a:p>
      </dsp:txBody>
      <dsp:txXfrm>
        <a:off x="0" y="1741123"/>
        <a:ext cx="10515600" cy="870296"/>
      </dsp:txXfrm>
    </dsp:sp>
    <dsp:sp modelId="{0E69BC60-79EB-4A0D-9E66-42AACD9BBE9A}">
      <dsp:nvSpPr>
        <dsp:cNvPr id="0" name=""/>
        <dsp:cNvSpPr/>
      </dsp:nvSpPr>
      <dsp:spPr>
        <a:xfrm>
          <a:off x="0" y="2611420"/>
          <a:ext cx="10515600"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67D408-EBA5-4F17-8B93-A7BCC638B95F}">
      <dsp:nvSpPr>
        <dsp:cNvPr id="0" name=""/>
        <dsp:cNvSpPr/>
      </dsp:nvSpPr>
      <dsp:spPr>
        <a:xfrm>
          <a:off x="0" y="2611420"/>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baseline="0" dirty="0"/>
            <a:t>Sales trends show variations across product types and stores. </a:t>
          </a:r>
          <a:endParaRPr lang="en-US" sz="2800" kern="1200" dirty="0"/>
        </a:p>
      </dsp:txBody>
      <dsp:txXfrm>
        <a:off x="0" y="2611420"/>
        <a:ext cx="10515600" cy="870296"/>
      </dsp:txXfrm>
    </dsp:sp>
    <dsp:sp modelId="{43E4E5FD-6FD7-463F-85E5-BCE14B266A81}">
      <dsp:nvSpPr>
        <dsp:cNvPr id="0" name=""/>
        <dsp:cNvSpPr/>
      </dsp:nvSpPr>
      <dsp:spPr>
        <a:xfrm>
          <a:off x="0" y="3481716"/>
          <a:ext cx="10515600"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F54359-EC4B-4C10-AEEC-B8A6058E0CE6}">
      <dsp:nvSpPr>
        <dsp:cNvPr id="0" name=""/>
        <dsp:cNvSpPr/>
      </dsp:nvSpPr>
      <dsp:spPr>
        <a:xfrm>
          <a:off x="0" y="3481716"/>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baseline="0"/>
            <a:t>National holidays impact sales patterns.</a:t>
          </a:r>
          <a:endParaRPr lang="en-US" sz="2800" kern="1200"/>
        </a:p>
      </dsp:txBody>
      <dsp:txXfrm>
        <a:off x="0" y="3481716"/>
        <a:ext cx="10515600" cy="870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CEE86-C348-49F8-8C93-DCE97B42B335}">
      <dsp:nvSpPr>
        <dsp:cNvPr id="0" name=""/>
        <dsp:cNvSpPr/>
      </dsp:nvSpPr>
      <dsp:spPr>
        <a:xfrm>
          <a:off x="2103120" y="1359"/>
          <a:ext cx="8412480" cy="1393787"/>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533400">
            <a:lnSpc>
              <a:spcPct val="90000"/>
            </a:lnSpc>
            <a:spcBef>
              <a:spcPct val="0"/>
            </a:spcBef>
            <a:spcAft>
              <a:spcPct val="35000"/>
            </a:spcAft>
            <a:buNone/>
          </a:pPr>
          <a:r>
            <a:rPr lang="en-US" sz="1200" b="0" i="0" kern="1200" baseline="0"/>
            <a:t>Major peak at 7 days → Weekly seasonality. </a:t>
          </a:r>
          <a:endParaRPr lang="en-US" sz="1200" kern="1200"/>
        </a:p>
        <a:p>
          <a:pPr marL="0" lvl="0" indent="0" algn="l" defTabSz="533400">
            <a:lnSpc>
              <a:spcPct val="90000"/>
            </a:lnSpc>
            <a:spcBef>
              <a:spcPct val="0"/>
            </a:spcBef>
            <a:spcAft>
              <a:spcPct val="35000"/>
            </a:spcAft>
            <a:buNone/>
          </a:pPr>
          <a:r>
            <a:rPr lang="en-US" sz="1200" b="0" i="0" kern="1200" baseline="0" dirty="0"/>
            <a:t>Minor peaks at 14, 21 days suggesting harmonics.</a:t>
          </a:r>
        </a:p>
        <a:p>
          <a:pPr marL="0" lvl="0" indent="0" algn="l" defTabSz="533400">
            <a:lnSpc>
              <a:spcPct val="90000"/>
            </a:lnSpc>
            <a:spcBef>
              <a:spcPct val="0"/>
            </a:spcBef>
            <a:spcAft>
              <a:spcPct val="35000"/>
            </a:spcAft>
            <a:buNone/>
          </a:pPr>
          <a:r>
            <a:rPr lang="en-US" sz="1200" b="0" i="0" kern="1200" baseline="0" dirty="0"/>
            <a:t>Minor peak at 30 days, suggesting monthly seasonality </a:t>
          </a:r>
          <a:endParaRPr lang="en-US" sz="1200" kern="1200" dirty="0"/>
        </a:p>
      </dsp:txBody>
      <dsp:txXfrm>
        <a:off x="2103120" y="1359"/>
        <a:ext cx="8412480" cy="1393787"/>
      </dsp:txXfrm>
    </dsp:sp>
    <dsp:sp modelId="{8F5503BA-69D4-44FC-A239-610F357B62A6}">
      <dsp:nvSpPr>
        <dsp:cNvPr id="0" name=""/>
        <dsp:cNvSpPr/>
      </dsp:nvSpPr>
      <dsp:spPr>
        <a:xfrm>
          <a:off x="0" y="1359"/>
          <a:ext cx="2103120" cy="1393787"/>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66750">
            <a:lnSpc>
              <a:spcPct val="90000"/>
            </a:lnSpc>
            <a:spcBef>
              <a:spcPct val="0"/>
            </a:spcBef>
            <a:spcAft>
              <a:spcPct val="35000"/>
            </a:spcAft>
            <a:buNone/>
          </a:pPr>
          <a:r>
            <a:rPr lang="en-US" sz="1500" b="0" i="0" kern="1200" baseline="0"/>
            <a:t>Periodogram Analysis: </a:t>
          </a:r>
          <a:endParaRPr lang="en-US" sz="1500" kern="1200"/>
        </a:p>
      </dsp:txBody>
      <dsp:txXfrm>
        <a:off x="0" y="1359"/>
        <a:ext cx="2103120" cy="1393787"/>
      </dsp:txXfrm>
    </dsp:sp>
    <dsp:sp modelId="{178999FD-EF93-46D9-B72E-D54EFC5A3D03}">
      <dsp:nvSpPr>
        <dsp:cNvPr id="0" name=""/>
        <dsp:cNvSpPr/>
      </dsp:nvSpPr>
      <dsp:spPr>
        <a:xfrm>
          <a:off x="2103120" y="1478775"/>
          <a:ext cx="8412480" cy="1393787"/>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533400">
            <a:lnSpc>
              <a:spcPct val="90000"/>
            </a:lnSpc>
            <a:spcBef>
              <a:spcPct val="0"/>
            </a:spcBef>
            <a:spcAft>
              <a:spcPct val="35000"/>
            </a:spcAft>
            <a:buNone/>
          </a:pPr>
          <a:r>
            <a:rPr lang="en-US" sz="1200" b="0" i="0" kern="1200" baseline="0"/>
            <a:t>Identified trend and seasonality. </a:t>
          </a:r>
          <a:endParaRPr lang="en-US" sz="1200" kern="1200"/>
        </a:p>
        <a:p>
          <a:pPr marL="0" lvl="0" indent="0" algn="l" defTabSz="533400">
            <a:lnSpc>
              <a:spcPct val="90000"/>
            </a:lnSpc>
            <a:spcBef>
              <a:spcPct val="0"/>
            </a:spcBef>
            <a:spcAft>
              <a:spcPct val="35000"/>
            </a:spcAft>
            <a:buNone/>
          </a:pPr>
          <a:r>
            <a:rPr lang="en-US" sz="1200" b="0" i="0" kern="1200" baseline="0"/>
            <a:t>Marked effect of holidays on sales. </a:t>
          </a:r>
          <a:endParaRPr lang="en-US" sz="1200" kern="1200"/>
        </a:p>
      </dsp:txBody>
      <dsp:txXfrm>
        <a:off x="2103120" y="1478775"/>
        <a:ext cx="8412480" cy="1393787"/>
      </dsp:txXfrm>
    </dsp:sp>
    <dsp:sp modelId="{89F1593D-D6D9-42AC-9EA8-EDE81C76AEB1}">
      <dsp:nvSpPr>
        <dsp:cNvPr id="0" name=""/>
        <dsp:cNvSpPr/>
      </dsp:nvSpPr>
      <dsp:spPr>
        <a:xfrm>
          <a:off x="0" y="1478775"/>
          <a:ext cx="2103120" cy="1393787"/>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66750">
            <a:lnSpc>
              <a:spcPct val="90000"/>
            </a:lnSpc>
            <a:spcBef>
              <a:spcPct val="0"/>
            </a:spcBef>
            <a:spcAft>
              <a:spcPct val="35000"/>
            </a:spcAft>
            <a:buNone/>
          </a:pPr>
          <a:r>
            <a:rPr lang="en-US" sz="1500" b="0" i="0" kern="1200" baseline="0"/>
            <a:t>Decomposition: </a:t>
          </a:r>
          <a:endParaRPr lang="en-US" sz="1500" kern="1200"/>
        </a:p>
      </dsp:txBody>
      <dsp:txXfrm>
        <a:off x="0" y="1478775"/>
        <a:ext cx="2103120" cy="1393787"/>
      </dsp:txXfrm>
    </dsp:sp>
    <dsp:sp modelId="{4DC00012-1569-47AA-A32E-68D5DF4A576E}">
      <dsp:nvSpPr>
        <dsp:cNvPr id="0" name=""/>
        <dsp:cNvSpPr/>
      </dsp:nvSpPr>
      <dsp:spPr>
        <a:xfrm>
          <a:off x="2103120" y="2956190"/>
          <a:ext cx="8412480" cy="1393787"/>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Strong autocorrelation at lags 1 and 7 suggesting that each day’s sales are influenced by previous days a weekly season. </a:t>
          </a:r>
          <a:endParaRPr lang="en-US" sz="1200" kern="1200" dirty="0"/>
        </a:p>
        <a:p>
          <a:pPr marL="0" lvl="0" indent="0" algn="l" defTabSz="533400">
            <a:lnSpc>
              <a:spcPct val="90000"/>
            </a:lnSpc>
            <a:spcBef>
              <a:spcPct val="0"/>
            </a:spcBef>
            <a:spcAft>
              <a:spcPct val="35000"/>
            </a:spcAft>
            <a:buNone/>
          </a:pPr>
          <a:r>
            <a:rPr lang="en-US" sz="1200" b="0" i="0" kern="1200" baseline="0"/>
            <a:t>Suggests ARIMA(7,1,1) with seasonal order (0,1,1,7).</a:t>
          </a:r>
          <a:endParaRPr lang="en-US" sz="1200" kern="1200"/>
        </a:p>
      </dsp:txBody>
      <dsp:txXfrm>
        <a:off x="2103120" y="2956190"/>
        <a:ext cx="8412480" cy="1393787"/>
      </dsp:txXfrm>
    </dsp:sp>
    <dsp:sp modelId="{16AE3702-5EAB-4FCF-ADC1-912A89354448}">
      <dsp:nvSpPr>
        <dsp:cNvPr id="0" name=""/>
        <dsp:cNvSpPr/>
      </dsp:nvSpPr>
      <dsp:spPr>
        <a:xfrm>
          <a:off x="0" y="2956190"/>
          <a:ext cx="2103120" cy="1393787"/>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666750">
            <a:lnSpc>
              <a:spcPct val="90000"/>
            </a:lnSpc>
            <a:spcBef>
              <a:spcPct val="0"/>
            </a:spcBef>
            <a:spcAft>
              <a:spcPct val="35000"/>
            </a:spcAft>
            <a:buNone/>
          </a:pPr>
          <a:r>
            <a:rPr lang="en-US" sz="1500" b="0" i="0" kern="1200" baseline="0"/>
            <a:t>ACF/PACF Insights: </a:t>
          </a:r>
          <a:endParaRPr lang="en-US" sz="1500" kern="1200"/>
        </a:p>
      </dsp:txBody>
      <dsp:txXfrm>
        <a:off x="0" y="2956190"/>
        <a:ext cx="2103120" cy="13937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AD306-02A8-41F7-B0B0-185F0F8D8D81}"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B2113-4DCB-43F1-B9A2-CC21652DBDFD}" type="slidenum">
              <a:rPr lang="en-US" smtClean="0"/>
              <a:t>‹#›</a:t>
            </a:fld>
            <a:endParaRPr lang="en-US"/>
          </a:p>
        </p:txBody>
      </p:sp>
    </p:spTree>
    <p:extLst>
      <p:ext uri="{BB962C8B-B14F-4D97-AF65-F5344CB8AC3E}">
        <p14:creationId xmlns:p14="http://schemas.microsoft.com/office/powerpoint/2010/main" val="32489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B2113-4DCB-43F1-B9A2-CC21652DBDFD}" type="slidenum">
              <a:rPr lang="en-US" smtClean="0"/>
              <a:t>1</a:t>
            </a:fld>
            <a:endParaRPr lang="en-US"/>
          </a:p>
        </p:txBody>
      </p:sp>
    </p:spTree>
    <p:extLst>
      <p:ext uri="{BB962C8B-B14F-4D97-AF65-F5344CB8AC3E}">
        <p14:creationId xmlns:p14="http://schemas.microsoft.com/office/powerpoint/2010/main" val="798512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effectLst/>
                <a:latin typeface="Times New Roman" panose="02020603050405020304" pitchFamily="18" charset="0"/>
                <a:ea typeface="Times New Roman" panose="02020603050405020304" pitchFamily="18" charset="0"/>
              </a:rPr>
              <a:t>Note the presence of a few highly correlated fields for example `YearSinceGarageWasBuilt` has a -0.92 correlation with `Ordinal_GarageQual` suggesting that older garages (higher `YearSinceGarageWasBuilt`) have a lower quality which is to be expected because of wear from use over time.</a:t>
            </a:r>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15</a:t>
            </a:fld>
            <a:endParaRPr lang="en-US"/>
          </a:p>
        </p:txBody>
      </p:sp>
    </p:spTree>
    <p:extLst>
      <p:ext uri="{BB962C8B-B14F-4D97-AF65-F5344CB8AC3E}">
        <p14:creationId xmlns:p14="http://schemas.microsoft.com/office/powerpoint/2010/main" val="102792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effectLst/>
                <a:latin typeface="Times New Roman" panose="02020603050405020304" pitchFamily="18" charset="0"/>
                <a:ea typeface="Times New Roman" panose="02020603050405020304" pitchFamily="18" charset="0"/>
              </a:rPr>
              <a:t>Variables with a low correlation threshold of 0.075 (in absolute value) with sale price like ['3SsnPorch', 'LowQualFinSF', 'MiscVal', 'MoSold', 'YearSinceSold'] were dropped. Based on a combination of correlation with sale price and VIF, the features ['YearSinceGarageWasBuilt', 'Ordinal_ExterQual', 'RemodelledAge', 'Ordinal_BsmtQual', '1stFlrSF'] were removed.</a:t>
            </a:r>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16</a:t>
            </a:fld>
            <a:endParaRPr lang="en-US"/>
          </a:p>
        </p:txBody>
      </p:sp>
    </p:spTree>
    <p:extLst>
      <p:ext uri="{BB962C8B-B14F-4D97-AF65-F5344CB8AC3E}">
        <p14:creationId xmlns:p14="http://schemas.microsoft.com/office/powerpoint/2010/main" val="366046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About 55% of the variation in the dataset is captured by the first 5 principal components. Additional features contribute only a small amount of variation. We need 12 principal components to capture 80% of the variation in the dataset which originally consisted of 26 features.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17</a:t>
            </a:fld>
            <a:endParaRPr lang="en-US"/>
          </a:p>
        </p:txBody>
      </p:sp>
    </p:spTree>
    <p:extLst>
      <p:ext uri="{BB962C8B-B14F-4D97-AF65-F5344CB8AC3E}">
        <p14:creationId xmlns:p14="http://schemas.microsoft.com/office/powerpoint/2010/main" val="1490182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kern="100" dirty="0">
                <a:effectLst/>
                <a:latin typeface="Times New Roman" panose="02020603050405020304" pitchFamily="18" charset="0"/>
                <a:cs typeface="Times New Roman" panose="02020603050405020304" pitchFamily="18" charset="0"/>
              </a:rPr>
              <a:t>Using Lasso Regression: </a:t>
            </a:r>
            <a:r>
              <a:rPr lang="en-US" sz="1800" b="0" i="1" kern="100" dirty="0">
                <a:effectLst/>
                <a:latin typeface="Times New Roman" panose="02020603050405020304" pitchFamily="18" charset="0"/>
                <a:cs typeface="Times New Roman" panose="02020603050405020304" pitchFamily="18" charset="0"/>
              </a:rPr>
              <a:t>Using Lasso Regression, to select important features, and fitting models and measuring adjusted R squared.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kern="100" dirty="0">
                <a:effectLst/>
                <a:latin typeface="Times New Roman" panose="02020603050405020304" pitchFamily="18" charset="0"/>
                <a:cs typeface="Times New Roman" panose="02020603050405020304" pitchFamily="18" charset="0"/>
              </a:rPr>
              <a:t>This approach provides an interpretable model and provides the bases for choosing features that can be used for Modelling.</a:t>
            </a:r>
            <a:endParaRPr lang="en-US" b="1" dirty="0"/>
          </a:p>
        </p:txBody>
      </p:sp>
      <p:sp>
        <p:nvSpPr>
          <p:cNvPr id="4" name="Slide Number Placeholder 3"/>
          <p:cNvSpPr>
            <a:spLocks noGrp="1"/>
          </p:cNvSpPr>
          <p:nvPr>
            <p:ph type="sldNum" sz="quarter" idx="5"/>
          </p:nvPr>
        </p:nvSpPr>
        <p:spPr/>
        <p:txBody>
          <a:bodyPr/>
          <a:lstStyle/>
          <a:p>
            <a:fld id="{30DB2113-4DCB-43F1-B9A2-CC21652DBDFD}" type="slidenum">
              <a:rPr lang="en-US" smtClean="0"/>
              <a:t>18</a:t>
            </a:fld>
            <a:endParaRPr lang="en-US"/>
          </a:p>
        </p:txBody>
      </p:sp>
    </p:spTree>
    <p:extLst>
      <p:ext uri="{BB962C8B-B14F-4D97-AF65-F5344CB8AC3E}">
        <p14:creationId xmlns:p14="http://schemas.microsoft.com/office/powerpoint/2010/main" val="3218535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effectLst/>
                <a:latin typeface="Times New Roman" panose="02020603050405020304" pitchFamily="18" charset="0"/>
                <a:ea typeface="Aptos" panose="020B0004020202020204" pitchFamily="34" charset="0"/>
              </a:rPr>
              <a:t>Left</a:t>
            </a:r>
            <a:r>
              <a:rPr lang="en-US" sz="1800" i="1" dirty="0">
                <a:effectLst/>
                <a:latin typeface="Times New Roman" panose="02020603050405020304" pitchFamily="18" charset="0"/>
                <a:ea typeface="Aptos" panose="020B0004020202020204" pitchFamily="34" charset="0"/>
              </a:rPr>
              <a:t>:</a:t>
            </a:r>
            <a:r>
              <a:rPr lang="en-US" sz="1800" dirty="0">
                <a:effectLst/>
                <a:latin typeface="Times New Roman" panose="02020603050405020304" pitchFamily="18" charset="0"/>
                <a:ea typeface="Aptos" panose="020B0004020202020204" pitchFamily="34" charset="0"/>
              </a:rPr>
              <a:t> </a:t>
            </a:r>
            <a:r>
              <a:rPr lang="en-US" sz="1800" i="1" dirty="0">
                <a:effectLst/>
                <a:latin typeface="Times New Roman" panose="02020603050405020304" pitchFamily="18" charset="0"/>
                <a:ea typeface="Aptos" panose="020B0004020202020204" pitchFamily="34" charset="0"/>
              </a:rPr>
              <a:t>The most important feature for determining the price of the house is the total square footage. Other important factors are the neighborhood and the overall quality of the house.</a:t>
            </a:r>
          </a:p>
          <a:p>
            <a:r>
              <a:rPr lang="en-US" sz="1800" b="1" i="1" dirty="0">
                <a:effectLst/>
                <a:latin typeface="Times New Roman" panose="02020603050405020304" pitchFamily="18" charset="0"/>
                <a:ea typeface="Aptos" panose="020B0004020202020204" pitchFamily="34" charset="0"/>
              </a:rPr>
              <a:t>Right</a:t>
            </a:r>
            <a:r>
              <a:rPr lang="en-US" sz="1800" i="1" dirty="0">
                <a:effectLst/>
                <a:latin typeface="Times New Roman" panose="02020603050405020304" pitchFamily="18" charset="0"/>
                <a:ea typeface="Aptos" panose="020B0004020202020204" pitchFamily="34" charset="0"/>
              </a:rPr>
              <a:t>: All the features in the model have a VIF less than 10 which shows that there is very little multicollinearity between the features.</a:t>
            </a:r>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19</a:t>
            </a:fld>
            <a:endParaRPr lang="en-US"/>
          </a:p>
        </p:txBody>
      </p:sp>
    </p:spTree>
    <p:extLst>
      <p:ext uri="{BB962C8B-B14F-4D97-AF65-F5344CB8AC3E}">
        <p14:creationId xmlns:p14="http://schemas.microsoft.com/office/powerpoint/2010/main" val="2606770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dirty="0">
                <a:effectLst/>
                <a:latin typeface="Times New Roman" panose="02020603050405020304" pitchFamily="18" charset="0"/>
                <a:ea typeface="Aptos" panose="020B0004020202020204" pitchFamily="34" charset="0"/>
              </a:rPr>
              <a:t>Left</a:t>
            </a:r>
            <a:r>
              <a:rPr lang="en-US" sz="1800" i="1" dirty="0">
                <a:effectLst/>
                <a:latin typeface="Times New Roman" panose="02020603050405020304" pitchFamily="18" charset="0"/>
                <a:ea typeface="Aptos" panose="020B0004020202020204" pitchFamily="34" charset="0"/>
              </a:rPr>
              <a:t>: Some categories of crime like theft occur more frequently others like Gambling. This presents a data imbalance issue for any </a:t>
            </a:r>
            <a:r>
              <a:rPr lang="en-US" sz="1800" i="1" dirty="0" err="1">
                <a:effectLst/>
                <a:latin typeface="Times New Roman" panose="02020603050405020304" pitchFamily="18" charset="0"/>
                <a:ea typeface="Aptos" panose="020B0004020202020204" pitchFamily="34" charset="0"/>
              </a:rPr>
              <a:t>algorithem</a:t>
            </a:r>
            <a:r>
              <a:rPr lang="en-US" sz="1800" i="1" dirty="0">
                <a:effectLst/>
                <a:latin typeface="Times New Roman" panose="02020603050405020304" pitchFamily="18" charset="0"/>
                <a:ea typeface="Aptos" panose="020B0004020202020204" pitchFamily="34" charset="0"/>
              </a:rPr>
              <a:t> we might build. </a:t>
            </a:r>
          </a:p>
          <a:p>
            <a:endParaRPr lang="en-US" sz="1800" i="1"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kern="100" dirty="0">
                <a:effectLst/>
                <a:latin typeface="Times New Roman" panose="02020603050405020304" pitchFamily="18" charset="0"/>
                <a:ea typeface="Aptos" panose="020B0004020202020204" pitchFamily="34" charset="0"/>
                <a:cs typeface="Times New Roman" panose="02020603050405020304" pitchFamily="18" charset="0"/>
              </a:rPr>
              <a:t>Right:</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There were a few outlier locations in the dataset where the latitude and longitudes were way off the value of San Francisco’s location, I had to remove those because I was confident that there were entered in error.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25</a:t>
            </a:fld>
            <a:endParaRPr lang="en-US"/>
          </a:p>
        </p:txBody>
      </p:sp>
    </p:spTree>
    <p:extLst>
      <p:ext uri="{BB962C8B-B14F-4D97-AF65-F5344CB8AC3E}">
        <p14:creationId xmlns:p14="http://schemas.microsoft.com/office/powerpoint/2010/main" val="2574689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Left: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In the Random Forest model, “Day” and “Month” exhibit the highest importance, suggesting temporal patterns are crucial.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Right: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Conversely, Gradient Boosting emphasizes spatial features like “Y” and “X” coordinates, along with address-related information (“intersection,” “EncodedAddress,” “EncodedDistrict”). This indicates that while both models leverage similar features, they assign different weights, highlighting the varying ways these algorithms capture underlying data relationships. The discrepancies also suggest potential areas for feature engineering or model refinement, as understanding these differences can lead to improved predictive performance.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b="1" dirty="0"/>
              <a:t>SVG Classifier </a:t>
            </a:r>
            <a:r>
              <a:rPr lang="en-US" dirty="0"/>
              <a:t>with linear kernel did not work quite as well suggesting that the feature space was not linearly separable. Data was </a:t>
            </a:r>
            <a:r>
              <a:rPr lang="en-US" b="1" dirty="0"/>
              <a:t>scaled</a:t>
            </a:r>
            <a:r>
              <a:rPr lang="en-US" dirty="0"/>
              <a:t> before being used in SVM model because it is a distance sensitive.</a:t>
            </a:r>
          </a:p>
        </p:txBody>
      </p:sp>
      <p:sp>
        <p:nvSpPr>
          <p:cNvPr id="4" name="Slide Number Placeholder 3"/>
          <p:cNvSpPr>
            <a:spLocks noGrp="1"/>
          </p:cNvSpPr>
          <p:nvPr>
            <p:ph type="sldNum" sz="quarter" idx="5"/>
          </p:nvPr>
        </p:nvSpPr>
        <p:spPr/>
        <p:txBody>
          <a:bodyPr/>
          <a:lstStyle/>
          <a:p>
            <a:fld id="{30DB2113-4DCB-43F1-B9A2-CC21652DBDFD}" type="slidenum">
              <a:rPr lang="en-US" smtClean="0"/>
              <a:t>27</a:t>
            </a:fld>
            <a:endParaRPr lang="en-US"/>
          </a:p>
        </p:txBody>
      </p:sp>
    </p:spTree>
    <p:extLst>
      <p:ext uri="{BB962C8B-B14F-4D97-AF65-F5344CB8AC3E}">
        <p14:creationId xmlns:p14="http://schemas.microsoft.com/office/powerpoint/2010/main" val="383866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Left:a</a:t>
            </a:r>
            <a:r>
              <a:rPr lang="en-US" b="1" dirty="0"/>
              <a:t> </a:t>
            </a:r>
            <a:r>
              <a:rPr lang="en-US" b="0" dirty="0"/>
              <a:t>The time series of sales of products differ by product types but the weekly seasonality is observed in all products. </a:t>
            </a:r>
            <a:r>
              <a:rPr lang="en-US" b="1" dirty="0"/>
              <a:t>Right: </a:t>
            </a:r>
            <a:r>
              <a:rPr lang="en-US" sz="1800" i="1" dirty="0">
                <a:effectLst/>
                <a:latin typeface="Times New Roman" panose="02020603050405020304" pitchFamily="18" charset="0"/>
                <a:ea typeface="Aptos" panose="020B0004020202020204" pitchFamily="34" charset="0"/>
              </a:rPr>
              <a:t>The clear peak at 7 indicates strong weekly season. The minor peaks at 14 and 21 indicate harmonics. The minor peak at 30 suggests monthly seasonality.</a:t>
            </a:r>
            <a:endParaRPr lang="en-US" b="1" dirty="0"/>
          </a:p>
        </p:txBody>
      </p:sp>
      <p:sp>
        <p:nvSpPr>
          <p:cNvPr id="4" name="Slide Number Placeholder 3"/>
          <p:cNvSpPr>
            <a:spLocks noGrp="1"/>
          </p:cNvSpPr>
          <p:nvPr>
            <p:ph type="sldNum" sz="quarter" idx="5"/>
          </p:nvPr>
        </p:nvSpPr>
        <p:spPr/>
        <p:txBody>
          <a:bodyPr/>
          <a:lstStyle/>
          <a:p>
            <a:fld id="{30DB2113-4DCB-43F1-B9A2-CC21652DBDFD}" type="slidenum">
              <a:rPr lang="en-US" smtClean="0"/>
              <a:t>5</a:t>
            </a:fld>
            <a:endParaRPr lang="en-US"/>
          </a:p>
        </p:txBody>
      </p:sp>
    </p:spTree>
    <p:extLst>
      <p:ext uri="{BB962C8B-B14F-4D97-AF65-F5344CB8AC3E}">
        <p14:creationId xmlns:p14="http://schemas.microsoft.com/office/powerpoint/2010/main" val="95245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Times New Roman" panose="02020603050405020304" pitchFamily="18" charset="0"/>
                <a:ea typeface="Aptos" panose="020B0004020202020204" pitchFamily="34" charset="0"/>
              </a:rPr>
              <a:t>Left:</a:t>
            </a:r>
            <a:r>
              <a:rPr lang="en-US" sz="1800" i="1" dirty="0">
                <a:effectLst/>
                <a:latin typeface="Times New Roman" panose="02020603050405020304" pitchFamily="18" charset="0"/>
                <a:ea typeface="Aptos" panose="020B0004020202020204" pitchFamily="34" charset="0"/>
              </a:rPr>
              <a:t> Decomposition plot with seasonality of 30 over the entire dataset. This plot makes it clear to see the trend in the data. </a:t>
            </a:r>
            <a:r>
              <a:rPr lang="en-US" sz="1800" b="1" dirty="0">
                <a:effectLst/>
                <a:latin typeface="Times New Roman" panose="02020603050405020304" pitchFamily="18" charset="0"/>
                <a:ea typeface="Aptos" panose="020B0004020202020204" pitchFamily="34" charset="0"/>
              </a:rPr>
              <a:t>Right:</a:t>
            </a:r>
            <a:r>
              <a:rPr lang="en-US" sz="1800" i="1" dirty="0">
                <a:effectLst/>
                <a:latin typeface="Times New Roman" panose="02020603050405020304" pitchFamily="18" charset="0"/>
                <a:ea typeface="Aptos" panose="020B0004020202020204" pitchFamily="34" charset="0"/>
              </a:rPr>
              <a:t> Decomposition plot with seasonality of 7 for 2017 data annotated with national holidays (red vertical lines). Note that sales on national holidays generally fall. I did not include holidays in left plot because the red lines will be too cluttered together.</a:t>
            </a:r>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6</a:t>
            </a:fld>
            <a:endParaRPr lang="en-US"/>
          </a:p>
        </p:txBody>
      </p:sp>
    </p:spTree>
    <p:extLst>
      <p:ext uri="{BB962C8B-B14F-4D97-AF65-F5344CB8AC3E}">
        <p14:creationId xmlns:p14="http://schemas.microsoft.com/office/powerpoint/2010/main" val="392141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Left: Autocorrelation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Strong Positive Autocorrelation at Lag 1:</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High correlation at lag 1 indicates that sales on one day are highly correlated with sales on the previous day. This suggests that the sales data is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highly persistent or exhibits strong temporal dependence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Seasonal Pattern at Lag 7:</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Peaks at lag 7, 14, 21, and multiples of 7 indicate a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weekly seasonality.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This suggests that sales patterns repeat every 7 days, consistent with weekly shopping behavior.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Gradual Decay of Correlation: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gradual decline in autocorrelation indicates that the influence of past observations diminishes over time but still retains some correlation over a 30–40-day period.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Right: Partial Autocorrelation plot</a:t>
            </a:r>
          </a:p>
          <a:p>
            <a:pPr marL="0" marR="0" lvl="0" indent="0">
              <a:lnSpc>
                <a:spcPct val="200000"/>
              </a:lnSpc>
              <a:buFont typeface="Symbol" panose="05050102010706020507" pitchFamily="18" charset="2"/>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High Partial Autocorrelation at Lag 1:</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 large spike at lag 1 suggests a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strong AR(1) process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meaning that daily sales are strongly influenced by the previous day’s sales.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200000"/>
              </a:lnSpc>
              <a:buFont typeface="Symbol" panose="05050102010706020507" pitchFamily="18" charset="2"/>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Significant Correlation at Lag 7:</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The notable spike at lag 7 indicates that a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7-day lag (weekly lag)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has a significant direct impact on sales, supporting the hypothesis of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weekly seasonality.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200000"/>
              </a:lnSpc>
              <a:spcAft>
                <a:spcPts val="800"/>
              </a:spcAft>
              <a:buFont typeface="Symbol" panose="05050102010706020507" pitchFamily="18" charset="2"/>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Rapid Decay After Lag 7:</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After the initial lags (1 and 7), partial autocorrelation quickly drops, suggesting that additional lags beyond these points contribute less to direct correlations.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7</a:t>
            </a:fld>
            <a:endParaRPr lang="en-US"/>
          </a:p>
        </p:txBody>
      </p:sp>
    </p:spTree>
    <p:extLst>
      <p:ext uri="{BB962C8B-B14F-4D97-AF65-F5344CB8AC3E}">
        <p14:creationId xmlns:p14="http://schemas.microsoft.com/office/powerpoint/2010/main" val="3909517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similar algorithm was used to choose parameters and implement ARIMA model.</a:t>
            </a:r>
          </a:p>
        </p:txBody>
      </p:sp>
      <p:sp>
        <p:nvSpPr>
          <p:cNvPr id="4" name="Slide Number Placeholder 3"/>
          <p:cNvSpPr>
            <a:spLocks noGrp="1"/>
          </p:cNvSpPr>
          <p:nvPr>
            <p:ph type="sldNum" sz="quarter" idx="5"/>
          </p:nvPr>
        </p:nvSpPr>
        <p:spPr/>
        <p:txBody>
          <a:bodyPr/>
          <a:lstStyle/>
          <a:p>
            <a:fld id="{30DB2113-4DCB-43F1-B9A2-CC21652DBDFD}" type="slidenum">
              <a:rPr lang="en-US" smtClean="0"/>
              <a:t>9</a:t>
            </a:fld>
            <a:endParaRPr lang="en-US"/>
          </a:p>
        </p:txBody>
      </p:sp>
    </p:spTree>
    <p:extLst>
      <p:ext uri="{BB962C8B-B14F-4D97-AF65-F5344CB8AC3E}">
        <p14:creationId xmlns:p14="http://schemas.microsoft.com/office/powerpoint/2010/main" val="413603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The ARIMA model captures the trend much better than the ETS model but both models are conservative, rarely predicting values bigger than the observed ones, suggesting that there might be need to work on damping.</a:t>
            </a:r>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10</a:t>
            </a:fld>
            <a:endParaRPr lang="en-US"/>
          </a:p>
        </p:txBody>
      </p:sp>
    </p:spTree>
    <p:extLst>
      <p:ext uri="{BB962C8B-B14F-4D97-AF65-F5344CB8AC3E}">
        <p14:creationId xmlns:p14="http://schemas.microsoft.com/office/powerpoint/2010/main" val="323341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Aptos" panose="020B0004020202020204" pitchFamily="34" charset="0"/>
              </a:rPr>
              <a:t>The ARIMA model captures the trend much better than the ETS model but both models are conservative, rarely predicting values bigger than the observed ones, suggesting that there might be need to work on damping.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Forecasts shown here are evaluated for 2017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The predictions are for different products which explains the difference in sales but highlights the fact that models do not neatly feat each of the store-product family pairs.</a:t>
            </a:r>
            <a:endParaRPr lang="en-US" dirty="0"/>
          </a:p>
          <a:p>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11</a:t>
            </a:fld>
            <a:endParaRPr lang="en-US"/>
          </a:p>
        </p:txBody>
      </p:sp>
    </p:spTree>
    <p:extLst>
      <p:ext uri="{BB962C8B-B14F-4D97-AF65-F5344CB8AC3E}">
        <p14:creationId xmlns:p14="http://schemas.microsoft.com/office/powerpoint/2010/main" val="94427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200000"/>
              </a:lnSpc>
              <a:buFont typeface="+mj-lt"/>
              <a:buAutoNum type="arabicParen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Remove all fields with more than 80% missing values missing because including them in the model will only increase model complexity.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buFont typeface="+mj-lt"/>
              <a:buAutoNum type="arabicParen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Fill the missing values of each field that is missing because the value does not make sense to be populated with an appropriate default value. For example, when categorical variable fireplace quality is missing because the house does not have a fireplace, I use a default value of `NotA`. Similarly, when a home is missing the Garage Year Built and the total garage area is 0 sqft, I fill the missing year with 1700. Using this approach, I was able to fill 99% of the missing values.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200000"/>
              </a:lnSpc>
              <a:spcAft>
                <a:spcPts val="800"/>
              </a:spcAft>
              <a:buFont typeface="+mj-lt"/>
              <a:buAutoNum type="arabicParen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After completing the above approach, I noticed that only one variable had a missing value which was missing electrical circuit breaker value. I filled this with the modal circuit model of the houses in its neighborhood. I did this because homes in each neighborhood tend to have similar configurations.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0DB2113-4DCB-43F1-B9A2-CC21652DBDFD}" type="slidenum">
              <a:rPr lang="en-US" smtClean="0"/>
              <a:t>13</a:t>
            </a:fld>
            <a:endParaRPr lang="en-US"/>
          </a:p>
        </p:txBody>
      </p:sp>
    </p:spTree>
    <p:extLst>
      <p:ext uri="{BB962C8B-B14F-4D97-AF65-F5344CB8AC3E}">
        <p14:creationId xmlns:p14="http://schemas.microsoft.com/office/powerpoint/2010/main" val="116574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effectLst/>
                <a:latin typeface="Times New Roman" panose="02020603050405020304" pitchFamily="18" charset="0"/>
                <a:ea typeface="Times New Roman" panose="02020603050405020304" pitchFamily="18" charset="0"/>
              </a:rPr>
              <a:t>The feature `BsmtFinSF` representing the finished square footage is a combination of finished square footage of type 1 and 2. Similar logic was used to create features for `TotalBath` (total number of bathrooms in the home) by summing the number of full baths and half bathrooms with an assumption that 2 half bathrooms make a full bathroom. The final cell converts the qualitative variables representing the quality of some fields into ordinal variable.</a:t>
            </a:r>
            <a:endParaRPr lang="en-US" dirty="0"/>
          </a:p>
        </p:txBody>
      </p:sp>
      <p:sp>
        <p:nvSpPr>
          <p:cNvPr id="4" name="Slide Number Placeholder 3"/>
          <p:cNvSpPr>
            <a:spLocks noGrp="1"/>
          </p:cNvSpPr>
          <p:nvPr>
            <p:ph type="sldNum" sz="quarter" idx="5"/>
          </p:nvPr>
        </p:nvSpPr>
        <p:spPr/>
        <p:txBody>
          <a:bodyPr/>
          <a:lstStyle/>
          <a:p>
            <a:fld id="{30DB2113-4DCB-43F1-B9A2-CC21652DBDFD}" type="slidenum">
              <a:rPr lang="en-US" smtClean="0"/>
              <a:t>14</a:t>
            </a:fld>
            <a:endParaRPr lang="en-US"/>
          </a:p>
        </p:txBody>
      </p:sp>
    </p:spTree>
    <p:extLst>
      <p:ext uri="{BB962C8B-B14F-4D97-AF65-F5344CB8AC3E}">
        <p14:creationId xmlns:p14="http://schemas.microsoft.com/office/powerpoint/2010/main" val="360444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FCDB-51F0-9871-2D04-74BF0B83E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A6347-539D-0521-EAAE-5842908DE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35F02A-0B02-F6FA-946F-73C6320252C2}"/>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5" name="Footer Placeholder 4">
            <a:extLst>
              <a:ext uri="{FF2B5EF4-FFF2-40B4-BE49-F238E27FC236}">
                <a16:creationId xmlns:a16="http://schemas.microsoft.com/office/drawing/2014/main" id="{FDFF2E85-46AC-6736-D2DE-D33B802E4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7D410-B51C-E6F2-B3FB-D25E1110996C}"/>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259422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7169-8F0A-D375-C2F9-965E0CE42F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590D2C-F799-915A-0D6B-4518C3C20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C8D66-AB97-D434-A656-2AF850708B06}"/>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5" name="Footer Placeholder 4">
            <a:extLst>
              <a:ext uri="{FF2B5EF4-FFF2-40B4-BE49-F238E27FC236}">
                <a16:creationId xmlns:a16="http://schemas.microsoft.com/office/drawing/2014/main" id="{B8278D77-005F-3C17-3ACC-E12819554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89969-D3B7-8012-42BA-A2B3FC74A27D}"/>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78677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7EC16-C4C8-9A25-D40E-CA0CB49B87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73634-B454-D675-5EDF-4CE978D239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DCCCA-957A-F85F-5B1A-619F2C8EC2B8}"/>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5" name="Footer Placeholder 4">
            <a:extLst>
              <a:ext uri="{FF2B5EF4-FFF2-40B4-BE49-F238E27FC236}">
                <a16:creationId xmlns:a16="http://schemas.microsoft.com/office/drawing/2014/main" id="{6677F36C-9FFD-C965-8804-868B7F695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D2D73-5406-C8E7-307A-92A2CE747BAF}"/>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282600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B00E-F29B-A766-894B-1FAA55469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2E11B-4E62-5D95-14FA-49C2C4C82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23347-4775-F3B1-9920-598679426F56}"/>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5" name="Footer Placeholder 4">
            <a:extLst>
              <a:ext uri="{FF2B5EF4-FFF2-40B4-BE49-F238E27FC236}">
                <a16:creationId xmlns:a16="http://schemas.microsoft.com/office/drawing/2014/main" id="{5C608C36-46D4-19EA-040E-BAEA954E7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BAEDD-5F8F-1117-7284-3DA55007D451}"/>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267338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AEFF-0ACD-E075-6239-42683B3EB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BBF841-B2EE-03B7-1909-DA045B65D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AA45C2-8A18-9CFF-A226-EAEF7124FA3E}"/>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5" name="Footer Placeholder 4">
            <a:extLst>
              <a:ext uri="{FF2B5EF4-FFF2-40B4-BE49-F238E27FC236}">
                <a16:creationId xmlns:a16="http://schemas.microsoft.com/office/drawing/2014/main" id="{7FF892E0-143D-5391-F771-F55063422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8DF53-2405-E1E7-6DE9-F5A336DB750B}"/>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10035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1B3C-CE84-36F9-EEAD-6286C7743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CD2C3-4931-AD33-A8AB-A07C3E607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E16BF9-2449-ADF0-AE18-2A2147A578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EB4B7-CA69-02D4-91B7-448A1A962AC2}"/>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6" name="Footer Placeholder 5">
            <a:extLst>
              <a:ext uri="{FF2B5EF4-FFF2-40B4-BE49-F238E27FC236}">
                <a16:creationId xmlns:a16="http://schemas.microsoft.com/office/drawing/2014/main" id="{8401B7F8-BA49-8330-5F94-C420ED37A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93CB9-6357-C0EF-C952-D98CBF0797CC}"/>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122217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91C5-E109-F404-B759-D1458189A2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0650D0-62DE-D7CB-D524-F9124B64C2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8FE1DF-AEF4-B622-845D-DA0DE10705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8629A3-2D1B-617E-0A69-DECE59376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93A2CF-4D89-2C21-E844-A44EF17B06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27396B-CE51-83FF-2E1B-3975FD57B733}"/>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8" name="Footer Placeholder 7">
            <a:extLst>
              <a:ext uri="{FF2B5EF4-FFF2-40B4-BE49-F238E27FC236}">
                <a16:creationId xmlns:a16="http://schemas.microsoft.com/office/drawing/2014/main" id="{515F8C16-B816-4A54-0C0D-D111C76F3D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6D5AB-50E5-CD5F-1500-0BAE88608D26}"/>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396520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79A6-F8A8-20B4-A9C7-1E0B965DF9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3D1B9F-758E-4864-6916-162B8332BCEC}"/>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4" name="Footer Placeholder 3">
            <a:extLst>
              <a:ext uri="{FF2B5EF4-FFF2-40B4-BE49-F238E27FC236}">
                <a16:creationId xmlns:a16="http://schemas.microsoft.com/office/drawing/2014/main" id="{D09A39C7-9809-589F-A6B2-4F7C08FC7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00E323-FAD7-5777-6FA9-D379924F9579}"/>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293053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6BD9F-0834-3701-3F46-9D24D9452C07}"/>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3" name="Footer Placeholder 2">
            <a:extLst>
              <a:ext uri="{FF2B5EF4-FFF2-40B4-BE49-F238E27FC236}">
                <a16:creationId xmlns:a16="http://schemas.microsoft.com/office/drawing/2014/main" id="{25E18D22-3B05-9AB5-9944-AD79A728A8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DCAFB-5C63-E4E6-A857-D03A25CC0DB3}"/>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233160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D34D-C786-9A95-B113-43E7DD806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60F6C-C407-E0C3-C991-0F7A84960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75B7C3-0ABF-BFDE-CF74-D7AC23089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49D69-2DF5-FB1A-3E02-D4D4ACDA0A44}"/>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6" name="Footer Placeholder 5">
            <a:extLst>
              <a:ext uri="{FF2B5EF4-FFF2-40B4-BE49-F238E27FC236}">
                <a16:creationId xmlns:a16="http://schemas.microsoft.com/office/drawing/2014/main" id="{4D8E66E9-7298-E375-788B-F58074D2F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F9856-614E-8FA4-224C-4BD977BA057D}"/>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426179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C2E-AE28-26B7-3BD3-0FD61D625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6767BF-FC5A-DDA7-65C7-41D41E7154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D2772-53B4-7F3A-F904-0C4C2FE3A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FC1E9-1110-2E33-E275-53C7E556FF00}"/>
              </a:ext>
            </a:extLst>
          </p:cNvPr>
          <p:cNvSpPr>
            <a:spLocks noGrp="1"/>
          </p:cNvSpPr>
          <p:nvPr>
            <p:ph type="dt" sz="half" idx="10"/>
          </p:nvPr>
        </p:nvSpPr>
        <p:spPr/>
        <p:txBody>
          <a:bodyPr/>
          <a:lstStyle/>
          <a:p>
            <a:fld id="{838FD2C1-CE39-4270-83EE-71711E8B92F9}" type="datetimeFigureOut">
              <a:rPr lang="en-US" smtClean="0"/>
              <a:t>3/21/2025</a:t>
            </a:fld>
            <a:endParaRPr lang="en-US"/>
          </a:p>
        </p:txBody>
      </p:sp>
      <p:sp>
        <p:nvSpPr>
          <p:cNvPr id="6" name="Footer Placeholder 5">
            <a:extLst>
              <a:ext uri="{FF2B5EF4-FFF2-40B4-BE49-F238E27FC236}">
                <a16:creationId xmlns:a16="http://schemas.microsoft.com/office/drawing/2014/main" id="{101549B9-AD1B-2764-87C0-3704271F7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A73A8-866D-8D7C-3E92-B68CF2382AB0}"/>
              </a:ext>
            </a:extLst>
          </p:cNvPr>
          <p:cNvSpPr>
            <a:spLocks noGrp="1"/>
          </p:cNvSpPr>
          <p:nvPr>
            <p:ph type="sldNum" sz="quarter" idx="12"/>
          </p:nvPr>
        </p:nvSpPr>
        <p:spPr/>
        <p:txBody>
          <a:bodyPr/>
          <a:lstStyle/>
          <a:p>
            <a:fld id="{EA144A75-144E-4F09-86F3-B2F401DBC3B8}" type="slidenum">
              <a:rPr lang="en-US" smtClean="0"/>
              <a:t>‹#›</a:t>
            </a:fld>
            <a:endParaRPr lang="en-US"/>
          </a:p>
        </p:txBody>
      </p:sp>
    </p:spTree>
    <p:extLst>
      <p:ext uri="{BB962C8B-B14F-4D97-AF65-F5344CB8AC3E}">
        <p14:creationId xmlns:p14="http://schemas.microsoft.com/office/powerpoint/2010/main" val="207766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972BC-0805-1995-923B-CC1CE829B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DD55C9-9DA9-65E6-BFA3-D8BE1C894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A9045-239C-0F85-66C8-340481133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8FD2C1-CE39-4270-83EE-71711E8B92F9}" type="datetimeFigureOut">
              <a:rPr lang="en-US" smtClean="0"/>
              <a:t>3/21/2025</a:t>
            </a:fld>
            <a:endParaRPr lang="en-US"/>
          </a:p>
        </p:txBody>
      </p:sp>
      <p:sp>
        <p:nvSpPr>
          <p:cNvPr id="5" name="Footer Placeholder 4">
            <a:extLst>
              <a:ext uri="{FF2B5EF4-FFF2-40B4-BE49-F238E27FC236}">
                <a16:creationId xmlns:a16="http://schemas.microsoft.com/office/drawing/2014/main" id="{4447B022-CD4A-EBA1-5A8A-926B21038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35E8FE-67A8-A9FB-48FF-CCF8ECD05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144A75-144E-4F09-86F3-B2F401DBC3B8}" type="slidenum">
              <a:rPr lang="en-US" smtClean="0"/>
              <a:t>‹#›</a:t>
            </a:fld>
            <a:endParaRPr lang="en-US"/>
          </a:p>
        </p:txBody>
      </p:sp>
    </p:spTree>
    <p:extLst>
      <p:ext uri="{BB962C8B-B14F-4D97-AF65-F5344CB8AC3E}">
        <p14:creationId xmlns:p14="http://schemas.microsoft.com/office/powerpoint/2010/main" val="926486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9A0E-BC44-9289-B0CE-171D9635D340}"/>
              </a:ext>
            </a:extLst>
          </p:cNvPr>
          <p:cNvSpPr>
            <a:spLocks noGrp="1"/>
          </p:cNvSpPr>
          <p:nvPr>
            <p:ph type="ctrTitle"/>
          </p:nvPr>
        </p:nvSpPr>
        <p:spPr>
          <a:xfrm>
            <a:off x="924560" y="1122362"/>
            <a:ext cx="10424160" cy="3134677"/>
          </a:xfrm>
        </p:spPr>
        <p:txBody>
          <a:bodyPr>
            <a:normAutofit fontScale="90000"/>
          </a:bodyPr>
          <a:lstStyle/>
          <a:p>
            <a:r>
              <a:rPr lang="en-US" altLang="en-US" dirty="0">
                <a:latin typeface="Arial" panose="020B0604020202020204" pitchFamily="34" charset="0"/>
              </a:rPr>
              <a:t>Executive </a:t>
            </a:r>
            <a:r>
              <a:rPr kumimoji="0" lang="en-US" altLang="en-US" sz="6000" b="0" i="0" u="none" strike="noStrike" cap="none" normalizeH="0" baseline="0" dirty="0">
                <a:ln>
                  <a:noFill/>
                </a:ln>
                <a:solidFill>
                  <a:schemeClr val="tx1"/>
                </a:solidFill>
                <a:effectLst/>
                <a:latin typeface="Arial" panose="020B0604020202020204" pitchFamily="34" charset="0"/>
              </a:rPr>
              <a:t>Summary</a:t>
            </a:r>
            <a:br>
              <a:rPr kumimoji="0" lang="en-US" altLang="en-US" sz="6000" b="0" i="0" u="none" strike="noStrike" cap="none" normalizeH="0" baseline="0">
                <a:ln>
                  <a:noFill/>
                </a:ln>
                <a:solidFill>
                  <a:schemeClr val="tx1"/>
                </a:solidFill>
                <a:effectLst/>
                <a:latin typeface="Arial" panose="020B0604020202020204" pitchFamily="34" charset="0"/>
              </a:rPr>
            </a:br>
            <a:r>
              <a:rPr kumimoji="0" lang="en-US" altLang="en-US" sz="6000" b="0" i="0" u="none" strike="noStrike" cap="none" normalizeH="0" baseline="0">
                <a:ln>
                  <a:noFill/>
                </a:ln>
                <a:solidFill>
                  <a:schemeClr val="tx1"/>
                </a:solidFill>
                <a:effectLst/>
                <a:latin typeface="Arial" panose="020B0604020202020204" pitchFamily="34" charset="0"/>
              </a:rPr>
              <a:t>of Predictive </a:t>
            </a:r>
            <a:r>
              <a:rPr kumimoji="0" lang="en-US" altLang="en-US" sz="6000" b="0" i="0" u="none" strike="noStrike" cap="none" normalizeH="0" baseline="0" dirty="0">
                <a:ln>
                  <a:noFill/>
                </a:ln>
                <a:solidFill>
                  <a:schemeClr val="tx1"/>
                </a:solidFill>
                <a:effectLst/>
                <a:latin typeface="Arial" panose="020B0604020202020204" pitchFamily="34" charset="0"/>
              </a:rPr>
              <a:t>Analytics </a:t>
            </a:r>
            <a:br>
              <a:rPr kumimoji="0" lang="en-US" altLang="en-US" sz="6000" b="0" i="0" u="none" strike="noStrike" cap="none" normalizeH="0" baseline="0" dirty="0">
                <a:ln>
                  <a:noFill/>
                </a:ln>
                <a:solidFill>
                  <a:schemeClr val="tx1"/>
                </a:solidFill>
                <a:effectLst/>
                <a:latin typeface="Arial" panose="020B0604020202020204" pitchFamily="34" charset="0"/>
              </a:rPr>
            </a:br>
            <a:r>
              <a:rPr kumimoji="0" lang="en-US" altLang="en-US" sz="6000" b="0" i="0" u="none" strike="noStrike" cap="none" normalizeH="0" baseline="0" dirty="0">
                <a:ln>
                  <a:noFill/>
                </a:ln>
                <a:solidFill>
                  <a:schemeClr val="tx1"/>
                </a:solidFill>
                <a:effectLst/>
                <a:latin typeface="Arial" panose="020B0604020202020204" pitchFamily="34" charset="0"/>
              </a:rPr>
              <a:t>(DDS 8555)</a:t>
            </a:r>
            <a:br>
              <a:rPr lang="en-US" altLang="en-US" dirty="0">
                <a:latin typeface="Arial" panose="020B0604020202020204" pitchFamily="34" charset="0"/>
              </a:rPr>
            </a:br>
            <a:r>
              <a:rPr kumimoji="0" lang="en-US" altLang="en-US" sz="6000" b="0" i="0" u="none" strike="noStrike" cap="none" normalizeH="0" baseline="0" dirty="0">
                <a:ln>
                  <a:noFill/>
                </a:ln>
                <a:solidFill>
                  <a:schemeClr val="tx1"/>
                </a:solidFill>
                <a:effectLst/>
                <a:latin typeface="Arial" panose="020B0604020202020204" pitchFamily="34" charset="0"/>
              </a:rPr>
              <a:t>Final Project.</a:t>
            </a:r>
            <a:endParaRPr lang="en-US" dirty="0"/>
          </a:p>
        </p:txBody>
      </p:sp>
      <p:sp>
        <p:nvSpPr>
          <p:cNvPr id="3" name="Subtitle 2">
            <a:extLst>
              <a:ext uri="{FF2B5EF4-FFF2-40B4-BE49-F238E27FC236}">
                <a16:creationId xmlns:a16="http://schemas.microsoft.com/office/drawing/2014/main" id="{50DE1322-8A36-1371-FBE5-CA5C831749AD}"/>
              </a:ext>
            </a:extLst>
          </p:cNvPr>
          <p:cNvSpPr>
            <a:spLocks noGrp="1"/>
          </p:cNvSpPr>
          <p:nvPr>
            <p:ph type="subTitle" idx="1"/>
          </p:nvPr>
        </p:nvSpPr>
        <p:spPr>
          <a:xfrm>
            <a:off x="1524000" y="4561840"/>
            <a:ext cx="9144000" cy="695960"/>
          </a:xfrm>
        </p:spPr>
        <p:txBody>
          <a:bodyPr/>
          <a:lstStyle/>
          <a:p>
            <a:r>
              <a:rPr lang="en-US" dirty="0"/>
              <a:t>By </a:t>
            </a:r>
            <a:r>
              <a:rPr kumimoji="0" lang="en-US" altLang="en-US" sz="2400" b="0" i="0" u="none" strike="noStrike" cap="none" normalizeH="0" baseline="0" dirty="0">
                <a:ln>
                  <a:noFill/>
                </a:ln>
                <a:solidFill>
                  <a:schemeClr val="tx1"/>
                </a:solidFill>
                <a:effectLst/>
                <a:latin typeface="Arial" panose="020B0604020202020204" pitchFamily="34" charset="0"/>
              </a:rPr>
              <a:t>Samuel Mbah Nde</a:t>
            </a:r>
            <a:endParaRPr lang="en-US" dirty="0"/>
          </a:p>
        </p:txBody>
      </p:sp>
    </p:spTree>
    <p:extLst>
      <p:ext uri="{BB962C8B-B14F-4D97-AF65-F5344CB8AC3E}">
        <p14:creationId xmlns:p14="http://schemas.microsoft.com/office/powerpoint/2010/main" val="12290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FA0D-B716-FE3F-251A-73F6F974C561}"/>
              </a:ext>
            </a:extLst>
          </p:cNvPr>
          <p:cNvSpPr>
            <a:spLocks noGrp="1"/>
          </p:cNvSpPr>
          <p:nvPr>
            <p:ph type="title"/>
          </p:nvPr>
        </p:nvSpPr>
        <p:spPr/>
        <p:txBody>
          <a:bodyPr/>
          <a:lstStyle/>
          <a:p>
            <a:r>
              <a:rPr lang="en-US" dirty="0"/>
              <a:t>Predictions from ARIMA model</a:t>
            </a:r>
          </a:p>
        </p:txBody>
      </p:sp>
      <p:pic>
        <p:nvPicPr>
          <p:cNvPr id="4" name="Content Placeholder 3" descr="A graph showing a graph of sales&#10;&#10;AI-generated content may be incorrect.">
            <a:extLst>
              <a:ext uri="{FF2B5EF4-FFF2-40B4-BE49-F238E27FC236}">
                <a16:creationId xmlns:a16="http://schemas.microsoft.com/office/drawing/2014/main" id="{A1AB7117-9F0A-19A8-D9CB-D90F6A8A66D2}"/>
              </a:ext>
            </a:extLst>
          </p:cNvPr>
          <p:cNvPicPr>
            <a:picLocks noGrp="1" noChangeAspect="1"/>
          </p:cNvPicPr>
          <p:nvPr>
            <p:ph idx="1"/>
          </p:nvPr>
        </p:nvPicPr>
        <p:blipFill>
          <a:blip r:embed="rId3"/>
          <a:stretch>
            <a:fillRect/>
          </a:stretch>
        </p:blipFill>
        <p:spPr>
          <a:xfrm>
            <a:off x="2882735" y="2362910"/>
            <a:ext cx="6426530" cy="3276768"/>
          </a:xfrm>
          <a:prstGeom prst="rect">
            <a:avLst/>
          </a:prstGeom>
        </p:spPr>
      </p:pic>
    </p:spTree>
    <p:extLst>
      <p:ext uri="{BB962C8B-B14F-4D97-AF65-F5344CB8AC3E}">
        <p14:creationId xmlns:p14="http://schemas.microsoft.com/office/powerpoint/2010/main" val="52676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D340-A2F2-1BB2-9B7C-184ED861F71A}"/>
              </a:ext>
            </a:extLst>
          </p:cNvPr>
          <p:cNvSpPr>
            <a:spLocks noGrp="1"/>
          </p:cNvSpPr>
          <p:nvPr>
            <p:ph type="title"/>
          </p:nvPr>
        </p:nvSpPr>
        <p:spPr/>
        <p:txBody>
          <a:bodyPr/>
          <a:lstStyle/>
          <a:p>
            <a:r>
              <a:rPr lang="en-US" dirty="0" err="1"/>
              <a:t>Visuallizing</a:t>
            </a:r>
            <a:r>
              <a:rPr lang="en-US" dirty="0"/>
              <a:t> predictions</a:t>
            </a:r>
          </a:p>
        </p:txBody>
      </p:sp>
      <p:pic>
        <p:nvPicPr>
          <p:cNvPr id="5" name="Content Placeholder 4" descr="A graph with blue and green lines&#10;&#10;AI-generated content may be incorrect.">
            <a:extLst>
              <a:ext uri="{FF2B5EF4-FFF2-40B4-BE49-F238E27FC236}">
                <a16:creationId xmlns:a16="http://schemas.microsoft.com/office/drawing/2014/main" id="{F1941721-3E61-9CC3-5079-C48E621C9528}"/>
              </a:ext>
            </a:extLst>
          </p:cNvPr>
          <p:cNvPicPr>
            <a:picLocks noGrp="1" noChangeAspect="1"/>
          </p:cNvPicPr>
          <p:nvPr>
            <p:ph sz="half" idx="2"/>
          </p:nvPr>
        </p:nvPicPr>
        <p:blipFill>
          <a:blip r:embed="rId3"/>
          <a:stretch>
            <a:fillRect/>
          </a:stretch>
        </p:blipFill>
        <p:spPr>
          <a:xfrm>
            <a:off x="6172200" y="2772447"/>
            <a:ext cx="5181600" cy="2457694"/>
          </a:xfrm>
          <a:prstGeom prst="rect">
            <a:avLst/>
          </a:prstGeom>
        </p:spPr>
      </p:pic>
      <p:pic>
        <p:nvPicPr>
          <p:cNvPr id="6" name="Content Placeholder 5" descr="A graph showing a graph of sales&#10;&#10;AI-generated content may be incorrect.">
            <a:extLst>
              <a:ext uri="{FF2B5EF4-FFF2-40B4-BE49-F238E27FC236}">
                <a16:creationId xmlns:a16="http://schemas.microsoft.com/office/drawing/2014/main" id="{5A45E7C9-EAAA-E03A-4085-B7BD7AAE404E}"/>
              </a:ext>
            </a:extLst>
          </p:cNvPr>
          <p:cNvPicPr>
            <a:picLocks noGrp="1" noChangeAspect="1"/>
          </p:cNvPicPr>
          <p:nvPr>
            <p:ph sz="half" idx="1"/>
          </p:nvPr>
        </p:nvPicPr>
        <p:blipFill>
          <a:blip r:embed="rId4"/>
          <a:stretch>
            <a:fillRect/>
          </a:stretch>
        </p:blipFill>
        <p:spPr>
          <a:xfrm>
            <a:off x="838200" y="2680293"/>
            <a:ext cx="5181600" cy="2642001"/>
          </a:xfrm>
          <a:prstGeom prst="rect">
            <a:avLst/>
          </a:prstGeom>
        </p:spPr>
      </p:pic>
    </p:spTree>
    <p:extLst>
      <p:ext uri="{BB962C8B-B14F-4D97-AF65-F5344CB8AC3E}">
        <p14:creationId xmlns:p14="http://schemas.microsoft.com/office/powerpoint/2010/main" val="195182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1DA9D-62B7-0830-6052-2B389D35D48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Proof of submission.</a:t>
            </a:r>
          </a:p>
        </p:txBody>
      </p:sp>
      <p:pic>
        <p:nvPicPr>
          <p:cNvPr id="4" name="Content Placeholder 3" descr="A screenshot of a computer&#10;&#10;AI-generated content may be incorrect.">
            <a:extLst>
              <a:ext uri="{FF2B5EF4-FFF2-40B4-BE49-F238E27FC236}">
                <a16:creationId xmlns:a16="http://schemas.microsoft.com/office/drawing/2014/main" id="{827DE3B9-BB56-9361-FC1E-4B0204AE852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3394" y="1675227"/>
            <a:ext cx="7385211" cy="4394199"/>
          </a:xfrm>
          <a:prstGeom prst="rect">
            <a:avLst/>
          </a:prstGeom>
        </p:spPr>
      </p:pic>
    </p:spTree>
    <p:extLst>
      <p:ext uri="{BB962C8B-B14F-4D97-AF65-F5344CB8AC3E}">
        <p14:creationId xmlns:p14="http://schemas.microsoft.com/office/powerpoint/2010/main" val="185212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05D3-DB9E-F761-BE8B-4A44C11483D1}"/>
              </a:ext>
            </a:extLst>
          </p:cNvPr>
          <p:cNvSpPr>
            <a:spLocks noGrp="1"/>
          </p:cNvSpPr>
          <p:nvPr>
            <p:ph type="title"/>
          </p:nvPr>
        </p:nvSpPr>
        <p:spPr/>
        <p:txBody>
          <a:bodyPr/>
          <a:lstStyle/>
          <a:p>
            <a:r>
              <a:rPr lang="en-US" dirty="0"/>
              <a:t>House Prices - Objective &amp; Data Preparation</a:t>
            </a:r>
          </a:p>
        </p:txBody>
      </p:sp>
      <p:sp>
        <p:nvSpPr>
          <p:cNvPr id="3" name="Content Placeholder 2">
            <a:extLst>
              <a:ext uri="{FF2B5EF4-FFF2-40B4-BE49-F238E27FC236}">
                <a16:creationId xmlns:a16="http://schemas.microsoft.com/office/drawing/2014/main" id="{3070588D-1641-37F2-EC74-4EFAB106A825}"/>
              </a:ext>
            </a:extLst>
          </p:cNvPr>
          <p:cNvSpPr>
            <a:spLocks noGrp="1"/>
          </p:cNvSpPr>
          <p:nvPr>
            <p:ph idx="1"/>
          </p:nvPr>
        </p:nvSpPr>
        <p:spPr/>
        <p:txBody>
          <a:bodyPr/>
          <a:lstStyle/>
          <a:p>
            <a:pPr>
              <a:buFont typeface="Arial" panose="020B0604020202020204" pitchFamily="34" charset="0"/>
              <a:buChar char="•"/>
            </a:pPr>
            <a:r>
              <a:rPr lang="en-US" b="1" dirty="0"/>
              <a:t>Objective: </a:t>
            </a:r>
            <a:r>
              <a:rPr lang="en-US" dirty="0"/>
              <a:t>Predict house prices based on attributes.</a:t>
            </a:r>
          </a:p>
          <a:p>
            <a:pPr>
              <a:buFont typeface="Arial" panose="020B0604020202020204" pitchFamily="34" charset="0"/>
              <a:buChar char="•"/>
            </a:pPr>
            <a:r>
              <a:rPr lang="en-US" b="1" dirty="0"/>
              <a:t>Data Issues: </a:t>
            </a:r>
          </a:p>
          <a:p>
            <a:pPr marL="742950" lvl="1" indent="-285750">
              <a:buFont typeface="Arial" panose="020B0604020202020204" pitchFamily="34" charset="0"/>
              <a:buChar char="•"/>
            </a:pPr>
            <a:r>
              <a:rPr lang="en-US" dirty="0"/>
              <a:t>Missing values addressed through a 3-step process (see slide notes).</a:t>
            </a:r>
          </a:p>
          <a:p>
            <a:pPr marL="742950" lvl="1" indent="-285750">
              <a:buFont typeface="Arial" panose="020B0604020202020204" pitchFamily="34" charset="0"/>
              <a:buChar char="•"/>
            </a:pPr>
            <a:r>
              <a:rPr lang="en-US" dirty="0"/>
              <a:t>Imputation strategy guided by domain knowledge.</a:t>
            </a:r>
          </a:p>
          <a:p>
            <a:pPr>
              <a:buFont typeface="Arial" panose="020B0604020202020204" pitchFamily="34" charset="0"/>
              <a:buChar char="•"/>
            </a:pPr>
            <a:r>
              <a:rPr lang="en-US" b="1" dirty="0"/>
              <a:t>Feature Engineering:</a:t>
            </a:r>
            <a:r>
              <a:rPr lang="en-US" dirty="0"/>
              <a:t> </a:t>
            </a:r>
          </a:p>
          <a:p>
            <a:pPr marL="742950" lvl="1" indent="-285750">
              <a:buFont typeface="Arial" panose="020B0604020202020204" pitchFamily="34" charset="0"/>
              <a:buChar char="•"/>
            </a:pPr>
            <a:r>
              <a:rPr lang="en-US" dirty="0"/>
              <a:t>Created composite features like total bathrooms by summing full baths and a half times half bath.</a:t>
            </a:r>
          </a:p>
          <a:p>
            <a:pPr marL="742950" lvl="1" indent="-285750">
              <a:buFont typeface="Arial" panose="020B0604020202020204" pitchFamily="34" charset="0"/>
              <a:buChar char="•"/>
            </a:pPr>
            <a:r>
              <a:rPr lang="en-US" dirty="0"/>
              <a:t>Encoded categorical variables using ordinal scales guided by ordinal nature of quality ratings.</a:t>
            </a:r>
          </a:p>
          <a:p>
            <a:endParaRPr lang="en-US" dirty="0"/>
          </a:p>
        </p:txBody>
      </p:sp>
    </p:spTree>
    <p:extLst>
      <p:ext uri="{BB962C8B-B14F-4D97-AF65-F5344CB8AC3E}">
        <p14:creationId xmlns:p14="http://schemas.microsoft.com/office/powerpoint/2010/main" val="280070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67204-1637-3DF8-C84D-2F7F1B3ECDF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Feature Engineering Code snippet.</a:t>
            </a:r>
          </a:p>
        </p:txBody>
      </p:sp>
      <p:pic>
        <p:nvPicPr>
          <p:cNvPr id="4" name="Content Placeholder 3" descr="A screenshot of a computer code&#10;&#10;AI-generated content may be incorrect.">
            <a:extLst>
              <a:ext uri="{FF2B5EF4-FFF2-40B4-BE49-F238E27FC236}">
                <a16:creationId xmlns:a16="http://schemas.microsoft.com/office/drawing/2014/main" id="{EC664632-CEEC-04C9-E154-AFD72261537A}"/>
              </a:ext>
            </a:extLst>
          </p:cNvPr>
          <p:cNvPicPr>
            <a:picLocks noGrp="1" noChangeAspect="1"/>
          </p:cNvPicPr>
          <p:nvPr>
            <p:ph idx="1"/>
          </p:nvPr>
        </p:nvPicPr>
        <p:blipFill>
          <a:blip r:embed="rId3"/>
          <a:stretch>
            <a:fillRect/>
          </a:stretch>
        </p:blipFill>
        <p:spPr>
          <a:xfrm>
            <a:off x="1240530" y="1675227"/>
            <a:ext cx="9710939" cy="4394199"/>
          </a:xfrm>
          <a:prstGeom prst="rect">
            <a:avLst/>
          </a:prstGeom>
        </p:spPr>
      </p:pic>
    </p:spTree>
    <p:extLst>
      <p:ext uri="{BB962C8B-B14F-4D97-AF65-F5344CB8AC3E}">
        <p14:creationId xmlns:p14="http://schemas.microsoft.com/office/powerpoint/2010/main" val="63448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CE221-ECC7-51FB-BA39-5684F8CFE6C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Correlation Matrix of Numerical Features</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 shot of a chart&#10;&#10;AI-generated content may be incorrect.">
            <a:extLst>
              <a:ext uri="{FF2B5EF4-FFF2-40B4-BE49-F238E27FC236}">
                <a16:creationId xmlns:a16="http://schemas.microsoft.com/office/drawing/2014/main" id="{5A507C43-B370-0E0F-F9D2-C03B2512D00D}"/>
              </a:ext>
            </a:extLst>
          </p:cNvPr>
          <p:cNvPicPr>
            <a:picLocks noGrp="1" noChangeAspect="1"/>
          </p:cNvPicPr>
          <p:nvPr>
            <p:ph idx="1"/>
          </p:nvPr>
        </p:nvPicPr>
        <p:blipFill>
          <a:blip r:embed="rId3"/>
          <a:stretch>
            <a:fillRect/>
          </a:stretch>
        </p:blipFill>
        <p:spPr>
          <a:xfrm>
            <a:off x="5492481" y="625684"/>
            <a:ext cx="6252585" cy="5455380"/>
          </a:xfrm>
          <a:prstGeom prst="rect">
            <a:avLst/>
          </a:prstGeom>
        </p:spPr>
      </p:pic>
    </p:spTree>
    <p:extLst>
      <p:ext uri="{BB962C8B-B14F-4D97-AF65-F5344CB8AC3E}">
        <p14:creationId xmlns:p14="http://schemas.microsoft.com/office/powerpoint/2010/main" val="3598139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F50FD-81D0-FEF3-8CC5-8A66EC127BAF}"/>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3400" kern="1200">
                <a:solidFill>
                  <a:schemeClr val="tx1"/>
                </a:solidFill>
                <a:latin typeface="+mj-lt"/>
                <a:ea typeface="+mj-ea"/>
                <a:cs typeface="+mj-cs"/>
              </a:rPr>
              <a:t>Removing Highly correlated Variables to prevent multi collinearity</a:t>
            </a:r>
          </a:p>
        </p:txBody>
      </p:sp>
      <p:sp>
        <p:nvSpPr>
          <p:cNvPr id="8" name="Content Placeholder 7">
            <a:extLst>
              <a:ext uri="{FF2B5EF4-FFF2-40B4-BE49-F238E27FC236}">
                <a16:creationId xmlns:a16="http://schemas.microsoft.com/office/drawing/2014/main" id="{E344F036-AC7F-5798-CD7B-86A425872A2C}"/>
              </a:ext>
            </a:extLst>
          </p:cNvPr>
          <p:cNvSpPr>
            <a:spLocks noGrp="1"/>
          </p:cNvSpPr>
          <p:nvPr>
            <p:ph sz="half" idx="1"/>
          </p:nvPr>
        </p:nvSpPr>
        <p:spPr>
          <a:xfrm>
            <a:off x="838199" y="2686323"/>
            <a:ext cx="4783697" cy="3433583"/>
          </a:xfrm>
        </p:spPr>
        <p:txBody>
          <a:bodyPr vert="horz" lIns="91440" tIns="45720" rIns="91440" bIns="45720" rtlCol="0">
            <a:normAutofit/>
          </a:bodyPr>
          <a:lstStyle/>
          <a:p>
            <a:r>
              <a:rPr lang="en-US" sz="1800" dirty="0">
                <a:effectLst/>
                <a:latin typeface="Times New Roman" panose="02020603050405020304" pitchFamily="18" charset="0"/>
                <a:ea typeface="Times New Roman" panose="02020603050405020304" pitchFamily="18" charset="0"/>
              </a:rPr>
              <a:t>I used a combination of </a:t>
            </a:r>
            <a:r>
              <a:rPr lang="en-US" sz="1800" b="1" dirty="0">
                <a:effectLst/>
                <a:latin typeface="Times New Roman" panose="02020603050405020304" pitchFamily="18" charset="0"/>
                <a:ea typeface="Times New Roman" panose="02020603050405020304" pitchFamily="18" charset="0"/>
              </a:rPr>
              <a:t>Variance inflation factor (VIF)</a:t>
            </a:r>
            <a:r>
              <a:rPr lang="en-US" sz="1800" dirty="0">
                <a:effectLst/>
                <a:latin typeface="Times New Roman" panose="02020603050405020304" pitchFamily="18" charset="0"/>
                <a:ea typeface="Times New Roman" panose="02020603050405020304" pitchFamily="18" charset="0"/>
              </a:rPr>
              <a:t> and </a:t>
            </a:r>
            <a:r>
              <a:rPr lang="en-US" sz="1800" b="1" dirty="0">
                <a:effectLst/>
                <a:latin typeface="Times New Roman" panose="02020603050405020304" pitchFamily="18" charset="0"/>
                <a:ea typeface="Times New Roman" panose="02020603050405020304" pitchFamily="18" charset="0"/>
              </a:rPr>
              <a:t>correlation with sale price </a:t>
            </a:r>
            <a:r>
              <a:rPr lang="en-US" sz="1800" dirty="0">
                <a:effectLst/>
                <a:latin typeface="Times New Roman" panose="02020603050405020304" pitchFamily="18" charset="0"/>
                <a:ea typeface="Times New Roman" panose="02020603050405020304" pitchFamily="18" charset="0"/>
              </a:rPr>
              <a:t>to determine which of the highly correlated features to remove from the dataset.</a:t>
            </a:r>
          </a:p>
          <a:p>
            <a:r>
              <a:rPr lang="en-US" sz="1800" dirty="0">
                <a:latin typeface="Times New Roman" panose="02020603050405020304" pitchFamily="18" charset="0"/>
              </a:rPr>
              <a:t>Features we correlations less than a threshold of 0.075 with sale price were also removed</a:t>
            </a:r>
            <a:endParaRPr lang="en-US" sz="2000" dirty="0"/>
          </a:p>
        </p:txBody>
      </p:sp>
      <p:pic>
        <p:nvPicPr>
          <p:cNvPr id="6" name="Content Placeholder 5" descr="A screenshot of a computer program&#10;&#10;AI-generated content may be incorrect.">
            <a:extLst>
              <a:ext uri="{FF2B5EF4-FFF2-40B4-BE49-F238E27FC236}">
                <a16:creationId xmlns:a16="http://schemas.microsoft.com/office/drawing/2014/main" id="{288E041A-06E3-4E47-0E4F-75724D416F29}"/>
              </a:ext>
            </a:extLst>
          </p:cNvPr>
          <p:cNvPicPr>
            <a:picLocks noGrp="1" noChangeAspect="1"/>
          </p:cNvPicPr>
          <p:nvPr>
            <p:ph sz="half" idx="2"/>
          </p:nvPr>
        </p:nvPicPr>
        <p:blipFill>
          <a:blip r:embed="rId3"/>
          <a:stretch>
            <a:fillRect/>
          </a:stretch>
        </p:blipFill>
        <p:spPr>
          <a:xfrm>
            <a:off x="6305729" y="537882"/>
            <a:ext cx="4730764" cy="5582023"/>
          </a:xfrm>
          <a:prstGeom prst="rect">
            <a:avLst/>
          </a:prstGeom>
        </p:spPr>
      </p:pic>
    </p:spTree>
    <p:extLst>
      <p:ext uri="{BB962C8B-B14F-4D97-AF65-F5344CB8AC3E}">
        <p14:creationId xmlns:p14="http://schemas.microsoft.com/office/powerpoint/2010/main" val="199519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45A50-9E4D-A3FD-F890-C902FC6107D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Selecting Features using PCA</a:t>
            </a:r>
          </a:p>
        </p:txBody>
      </p:sp>
      <p:pic>
        <p:nvPicPr>
          <p:cNvPr id="4" name="Content Placeholder 3" descr="A comparison of a graph&#10;&#10;AI-generated content may be incorrect.">
            <a:extLst>
              <a:ext uri="{FF2B5EF4-FFF2-40B4-BE49-F238E27FC236}">
                <a16:creationId xmlns:a16="http://schemas.microsoft.com/office/drawing/2014/main" id="{D2AC219B-7D01-F742-C286-DC615DC27DE0}"/>
              </a:ext>
            </a:extLst>
          </p:cNvPr>
          <p:cNvPicPr>
            <a:picLocks noGrp="1" noChangeAspect="1"/>
          </p:cNvPicPr>
          <p:nvPr>
            <p:ph idx="1"/>
          </p:nvPr>
        </p:nvPicPr>
        <p:blipFill>
          <a:blip r:embed="rId3"/>
          <a:stretch>
            <a:fillRect/>
          </a:stretch>
        </p:blipFill>
        <p:spPr>
          <a:xfrm>
            <a:off x="1093571" y="1966293"/>
            <a:ext cx="10004856" cy="4452160"/>
          </a:xfrm>
          <a:prstGeom prst="rect">
            <a:avLst/>
          </a:prstGeom>
        </p:spPr>
      </p:pic>
    </p:spTree>
    <p:extLst>
      <p:ext uri="{BB962C8B-B14F-4D97-AF65-F5344CB8AC3E}">
        <p14:creationId xmlns:p14="http://schemas.microsoft.com/office/powerpoint/2010/main" val="147330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CD81-05A6-E77F-3363-DEEDE44CE5A3}"/>
              </a:ext>
            </a:extLst>
          </p:cNvPr>
          <p:cNvSpPr>
            <a:spLocks noGrp="1"/>
          </p:cNvSpPr>
          <p:nvPr>
            <p:ph type="title"/>
          </p:nvPr>
        </p:nvSpPr>
        <p:spPr/>
        <p:txBody>
          <a:bodyPr/>
          <a:lstStyle/>
          <a:p>
            <a:r>
              <a:rPr lang="en-US" dirty="0"/>
              <a:t>Using Lasso Regression to choose features</a:t>
            </a:r>
          </a:p>
        </p:txBody>
      </p:sp>
      <p:pic>
        <p:nvPicPr>
          <p:cNvPr id="5" name="Content Placeholder 4" descr="A graph with blue and white bars&#10;&#10;AI-generated content may be incorrect.">
            <a:extLst>
              <a:ext uri="{FF2B5EF4-FFF2-40B4-BE49-F238E27FC236}">
                <a16:creationId xmlns:a16="http://schemas.microsoft.com/office/drawing/2014/main" id="{429C2751-37BB-4C37-EE08-A238CA9CF3B3}"/>
              </a:ext>
            </a:extLst>
          </p:cNvPr>
          <p:cNvPicPr>
            <a:picLocks noGrp="1" noChangeAspect="1"/>
          </p:cNvPicPr>
          <p:nvPr>
            <p:ph sz="half" idx="1"/>
          </p:nvPr>
        </p:nvPicPr>
        <p:blipFill>
          <a:blip r:embed="rId3"/>
          <a:stretch>
            <a:fillRect/>
          </a:stretch>
        </p:blipFill>
        <p:spPr>
          <a:xfrm>
            <a:off x="1514376" y="2267655"/>
            <a:ext cx="3829247" cy="3467278"/>
          </a:xfrm>
          <a:prstGeom prst="rect">
            <a:avLst/>
          </a:prstGeom>
        </p:spPr>
      </p:pic>
      <p:pic>
        <p:nvPicPr>
          <p:cNvPr id="10" name="Content Placeholder 9" descr="A graph with a line&#10;&#10;AI-generated content may be incorrect.">
            <a:extLst>
              <a:ext uri="{FF2B5EF4-FFF2-40B4-BE49-F238E27FC236}">
                <a16:creationId xmlns:a16="http://schemas.microsoft.com/office/drawing/2014/main" id="{B1F71A40-7C62-4A23-B2AB-DE4E99FBC268}"/>
              </a:ext>
            </a:extLst>
          </p:cNvPr>
          <p:cNvPicPr>
            <a:picLocks noGrp="1" noChangeAspect="1"/>
          </p:cNvPicPr>
          <p:nvPr>
            <p:ph sz="half" idx="2"/>
          </p:nvPr>
        </p:nvPicPr>
        <p:blipFill>
          <a:blip r:embed="rId4"/>
          <a:stretch>
            <a:fillRect/>
          </a:stretch>
        </p:blipFill>
        <p:spPr>
          <a:xfrm>
            <a:off x="6172200" y="2406732"/>
            <a:ext cx="5181600" cy="3189123"/>
          </a:xfrm>
          <a:prstGeom prst="rect">
            <a:avLst/>
          </a:prstGeom>
        </p:spPr>
      </p:pic>
    </p:spTree>
    <p:extLst>
      <p:ext uri="{BB962C8B-B14F-4D97-AF65-F5344CB8AC3E}">
        <p14:creationId xmlns:p14="http://schemas.microsoft.com/office/powerpoint/2010/main" val="255237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31D70-734E-34E3-C140-5226058B7B1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Feature Importance and Variance Inflation Factor from Best Polynomial</a:t>
            </a:r>
          </a:p>
        </p:txBody>
      </p:sp>
      <p:pic>
        <p:nvPicPr>
          <p:cNvPr id="12" name="Content Placeholder 11" descr="A graph with blue and white text&#10;&#10;AI-generated content may be incorrect.">
            <a:extLst>
              <a:ext uri="{FF2B5EF4-FFF2-40B4-BE49-F238E27FC236}">
                <a16:creationId xmlns:a16="http://schemas.microsoft.com/office/drawing/2014/main" id="{88F4D918-DBFF-61D6-ABBA-AAF79D94E705}"/>
              </a:ext>
            </a:extLst>
          </p:cNvPr>
          <p:cNvPicPr>
            <a:picLocks noGrp="1" noChangeAspect="1"/>
          </p:cNvPicPr>
          <p:nvPr>
            <p:ph sz="half" idx="1"/>
          </p:nvPr>
        </p:nvPicPr>
        <p:blipFill>
          <a:blip r:embed="rId3"/>
          <a:stretch>
            <a:fillRect/>
          </a:stretch>
        </p:blipFill>
        <p:spPr>
          <a:xfrm>
            <a:off x="715748" y="2769195"/>
            <a:ext cx="5131088" cy="2822098"/>
          </a:xfrm>
          <a:prstGeom prst="rect">
            <a:avLst/>
          </a:prstGeom>
        </p:spPr>
      </p:pic>
      <p:pic>
        <p:nvPicPr>
          <p:cNvPr id="9" name="Content Placeholder 8" descr="A graph of a graph with text&#10;&#10;AI-generated content may be incorrect.">
            <a:extLst>
              <a:ext uri="{FF2B5EF4-FFF2-40B4-BE49-F238E27FC236}">
                <a16:creationId xmlns:a16="http://schemas.microsoft.com/office/drawing/2014/main" id="{1CBE382F-BE77-04BC-1CE5-06EBDB46D74F}"/>
              </a:ext>
            </a:extLst>
          </p:cNvPr>
          <p:cNvPicPr>
            <a:picLocks noGrp="1" noChangeAspect="1"/>
          </p:cNvPicPr>
          <p:nvPr>
            <p:ph sz="half" idx="2"/>
          </p:nvPr>
        </p:nvPicPr>
        <p:blipFill>
          <a:blip r:embed="rId4"/>
          <a:stretch>
            <a:fillRect/>
          </a:stretch>
        </p:blipFill>
        <p:spPr>
          <a:xfrm>
            <a:off x="6345165" y="2780027"/>
            <a:ext cx="5131087" cy="2873407"/>
          </a:xfrm>
          <a:prstGeom prst="rect">
            <a:avLst/>
          </a:prstGeom>
        </p:spPr>
      </p:pic>
    </p:spTree>
    <p:extLst>
      <p:ext uri="{BB962C8B-B14F-4D97-AF65-F5344CB8AC3E}">
        <p14:creationId xmlns:p14="http://schemas.microsoft.com/office/powerpoint/2010/main" val="198928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3AD0-169A-5C2C-FE78-0AE962CF03DD}"/>
              </a:ext>
            </a:extLst>
          </p:cNvPr>
          <p:cNvSpPr>
            <a:spLocks noGrp="1"/>
          </p:cNvSpPr>
          <p:nvPr>
            <p:ph type="title"/>
          </p:nvPr>
        </p:nvSpPr>
        <p:spPr/>
        <p:txBody>
          <a:bodyPr/>
          <a:lstStyle/>
          <a:p>
            <a:r>
              <a:rPr lang="en-US" dirty="0"/>
              <a:t>Project overview</a:t>
            </a:r>
          </a:p>
        </p:txBody>
      </p:sp>
      <p:graphicFrame>
        <p:nvGraphicFramePr>
          <p:cNvPr id="10" name="Rectangle 5">
            <a:extLst>
              <a:ext uri="{FF2B5EF4-FFF2-40B4-BE49-F238E27FC236}">
                <a16:creationId xmlns:a16="http://schemas.microsoft.com/office/drawing/2014/main" id="{13E22294-75E6-E890-332D-293CD4716E4C}"/>
              </a:ext>
            </a:extLst>
          </p:cNvPr>
          <p:cNvGraphicFramePr>
            <a:graphicFrameLocks noGrp="1"/>
          </p:cNvGraphicFramePr>
          <p:nvPr>
            <p:ph idx="1"/>
            <p:extLst>
              <p:ext uri="{D42A27DB-BD31-4B8C-83A1-F6EECF244321}">
                <p14:modId xmlns:p14="http://schemas.microsoft.com/office/powerpoint/2010/main" val="31648265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3081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D4B3B-C685-F40D-B2E3-3FEF49081176}"/>
              </a:ext>
            </a:extLst>
          </p:cNvPr>
          <p:cNvSpPr>
            <a:spLocks noGrp="1"/>
          </p:cNvSpPr>
          <p:nvPr>
            <p:ph type="title"/>
          </p:nvPr>
        </p:nvSpPr>
        <p:spPr>
          <a:xfrm>
            <a:off x="914402" y="489508"/>
            <a:ext cx="5181597" cy="1655482"/>
          </a:xfrm>
        </p:spPr>
        <p:txBody>
          <a:bodyPr vert="horz" lIns="91440" tIns="45720" rIns="91440" bIns="45720" rtlCol="0" anchor="b">
            <a:normAutofit/>
          </a:bodyPr>
          <a:lstStyle/>
          <a:p>
            <a:pPr algn="r"/>
            <a:r>
              <a:rPr lang="en-US" sz="4000" b="1" kern="1200">
                <a:solidFill>
                  <a:schemeClr val="tx1"/>
                </a:solidFill>
                <a:effectLst/>
                <a:latin typeface="+mj-lt"/>
                <a:ea typeface="+mj-ea"/>
                <a:cs typeface="+mj-cs"/>
              </a:rPr>
              <a:t>Investigation of Model Assumptions.</a:t>
            </a:r>
            <a:endParaRPr lang="en-US" sz="4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17060749-C54B-4047-3B36-A6AF485C09CA}"/>
              </a:ext>
            </a:extLst>
          </p:cNvPr>
          <p:cNvSpPr>
            <a:spLocks noGrp="1"/>
          </p:cNvSpPr>
          <p:nvPr>
            <p:ph sz="half" idx="1"/>
          </p:nvPr>
        </p:nvSpPr>
        <p:spPr>
          <a:xfrm>
            <a:off x="914402" y="2418408"/>
            <a:ext cx="5760718" cy="3409898"/>
          </a:xfrm>
        </p:spPr>
        <p:txBody>
          <a:bodyPr vert="horz" lIns="91440" tIns="45720" rIns="91440" bIns="45720" rtlCol="0" anchor="t">
            <a:normAutofit/>
          </a:bodyPr>
          <a:lstStyle/>
          <a:p>
            <a:pPr marL="342900" marR="0" lvl="0">
              <a:spcAft>
                <a:spcPts val="800"/>
              </a:spcAft>
              <a:buSzPts val="1000"/>
              <a:tabLst>
                <a:tab pos="457200" algn="l"/>
              </a:tabLst>
            </a:pPr>
            <a:r>
              <a:rPr lang="en-US" sz="1600" b="1" dirty="0">
                <a:effectLst/>
              </a:rPr>
              <a:t>Check for multicollinearity:</a:t>
            </a:r>
            <a:r>
              <a:rPr lang="en-US" sz="1600" dirty="0">
                <a:effectLst/>
              </a:rPr>
              <a:t> The Variable Inflation factor for the dataset shows a score of less than 10 for all the variables in the dataset. Any VIF more than 10 is generally considered problematic.</a:t>
            </a:r>
          </a:p>
          <a:p>
            <a:pPr marL="342900" marR="0" lvl="0">
              <a:spcAft>
                <a:spcPts val="800"/>
              </a:spcAft>
              <a:buSzPts val="1000"/>
              <a:tabLst>
                <a:tab pos="457200" algn="l"/>
              </a:tabLst>
            </a:pPr>
            <a:r>
              <a:rPr lang="en-US" sz="1600" b="1" dirty="0">
                <a:effectLst/>
              </a:rPr>
              <a:t>Test for Independence:</a:t>
            </a:r>
            <a:r>
              <a:rPr lang="en-US" sz="1600" dirty="0">
                <a:effectLst/>
              </a:rPr>
              <a:t> The Durbin-Watson Test for independence produced a test statistic of 1.93 which is very close to 2 - an indication that there is no auto correlation, and the features are independent.</a:t>
            </a:r>
          </a:p>
          <a:p>
            <a:pPr marL="342900" marR="0" lvl="0">
              <a:spcAft>
                <a:spcPts val="800"/>
              </a:spcAft>
              <a:buSzPts val="1000"/>
              <a:tabLst>
                <a:tab pos="457200" algn="l"/>
              </a:tabLst>
            </a:pPr>
            <a:r>
              <a:rPr lang="en-US" sz="1600" b="1" dirty="0"/>
              <a:t>Normality of Residuals: </a:t>
            </a:r>
            <a:r>
              <a:rPr lang="en-US" sz="1600" dirty="0"/>
              <a:t>Majority of the residuals lie on the normal QQ Plot with a few outliers which is expected from the distribution of sales data. These outliers represent the expensive homes of the very wealthy in the society.</a:t>
            </a:r>
            <a:endParaRPr lang="en-US" sz="1600" dirty="0">
              <a:effectLst/>
            </a:endParaRPr>
          </a:p>
        </p:txBody>
      </p:sp>
      <p:pic>
        <p:nvPicPr>
          <p:cNvPr id="6" name="Content Placeholder 5">
            <a:extLst>
              <a:ext uri="{FF2B5EF4-FFF2-40B4-BE49-F238E27FC236}">
                <a16:creationId xmlns:a16="http://schemas.microsoft.com/office/drawing/2014/main" id="{C16CBDE9-6F28-FE6A-A4A0-E54E4E81F42C}"/>
              </a:ext>
            </a:extLst>
          </p:cNvPr>
          <p:cNvPicPr>
            <a:picLocks noGrp="1" noChangeAspect="1"/>
          </p:cNvPicPr>
          <p:nvPr>
            <p:ph sz="half" idx="2"/>
          </p:nvPr>
        </p:nvPicPr>
        <p:blipFill>
          <a:blip r:embed="rId2"/>
          <a:stretch>
            <a:fillRect/>
          </a:stretch>
        </p:blipFill>
        <p:spPr>
          <a:xfrm>
            <a:off x="6675120" y="1488614"/>
            <a:ext cx="4957638" cy="3495134"/>
          </a:xfrm>
          <a:prstGeom prst="rect">
            <a:avLst/>
          </a:prstGeom>
        </p:spPr>
      </p:pic>
      <p:sp>
        <p:nvSpPr>
          <p:cNvPr id="34" name="Rectangle 3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90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45A81-91C3-74CF-3A89-60BBE3DF9E6F}"/>
              </a:ext>
            </a:extLst>
          </p:cNvPr>
          <p:cNvSpPr>
            <a:spLocks noGrp="1"/>
          </p:cNvSpPr>
          <p:nvPr>
            <p:ph type="title"/>
          </p:nvPr>
        </p:nvSpPr>
        <p:spPr>
          <a:xfrm>
            <a:off x="838200" y="365125"/>
            <a:ext cx="10515600" cy="1325563"/>
          </a:xfrm>
        </p:spPr>
        <p:txBody>
          <a:bodyPr>
            <a:normAutofit/>
          </a:bodyPr>
          <a:lstStyle/>
          <a:p>
            <a:r>
              <a:rPr kumimoji="0" lang="en-US" altLang="en-US" sz="5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Bibliography</a:t>
            </a:r>
            <a:endParaRPr lang="en-US" sz="5400" dirty="0"/>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EB3BE37A-2599-01C7-2421-150652D28511}"/>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228528"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Alexis Cook, D., &amp; Holbrook, R. (2021). </a:t>
            </a:r>
            <a:r>
              <a:rPr kumimoji="0" lang="en-US" altLang="en-US" sz="1500" b="0" i="1"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Store Sales - Time Series Forecasting</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Retrieved from Kaggle.com: https://www.kaggle.com/competitions/store-sales-time-series-forecasting/overview</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err="1">
                <a:ln>
                  <a:noFill/>
                </a:ln>
                <a:effectLst/>
                <a:latin typeface="Aptos" panose="020B0004020202020204" pitchFamily="34" charset="0"/>
                <a:ea typeface="Aptos" panose="020B0004020202020204" pitchFamily="34" charset="0"/>
                <a:cs typeface="Times New Roman" panose="02020603050405020304" pitchFamily="18" charset="0"/>
              </a:rPr>
              <a:t>Breskuvienė</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D., &amp; </a:t>
            </a:r>
            <a:r>
              <a:rPr kumimoji="0" lang="en-US" altLang="en-US" sz="1500" b="0" i="0" u="none" strike="noStrike" cap="none" normalizeH="0" baseline="0" dirty="0" err="1">
                <a:ln>
                  <a:noFill/>
                </a:ln>
                <a:effectLst/>
                <a:latin typeface="Aptos" panose="020B0004020202020204" pitchFamily="34" charset="0"/>
                <a:ea typeface="Aptos" panose="020B0004020202020204" pitchFamily="34" charset="0"/>
                <a:cs typeface="Times New Roman" panose="02020603050405020304" pitchFamily="18" charset="0"/>
              </a:rPr>
              <a:t>Dzemyda</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G. (2023, 5). Categorical Feature Encoding Techniques for Improved Classifier Performance when Dealing with Imbalanced Data of Fraudulent Transactions. </a:t>
            </a:r>
            <a:r>
              <a:rPr kumimoji="0" lang="en-US" altLang="en-US" sz="1500" b="0" i="1"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INTERNATIONAL JOURNAL OF COMPUTERS COMMUNICATIONS &amp; CONTROL</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doi:10.15837/ijccc.2023.3.5433</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Gnat, S. (2021). Impact of Categorical Variables Encoding on Property Mass Valuation. </a:t>
            </a:r>
            <a:r>
              <a:rPr kumimoji="0" lang="en-US" altLang="en-US" sz="1500" b="0" i="1"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Procedia Computer Science, 192</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3542-3550. doi:10.1016/j.procs.2021.09.127</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Josse, J., &amp; Husson, F. (2012). Selecting the number of components in principal component analysis using cross-validation approximations. </a:t>
            </a:r>
            <a:r>
              <a:rPr kumimoji="0" lang="en-US" altLang="en-US" sz="1500" b="0" i="1"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Computational Statistics &amp; Data Analysis, 56</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(6), 1869-1879. doi:10.1016/j.csda.2011.11.012</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Kan, W. (2015). </a:t>
            </a:r>
            <a:r>
              <a:rPr kumimoji="0" lang="en-US" altLang="en-US" sz="1500" b="0" i="1"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San Francisco Crime Classification</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Retrieved from Kaggle.com: https://kaggle.com/competitions/sf-crime</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King, M. (1981). The alternative Durbin-Watson test: An assessment of Durbin and Watson's choice of test statistic. </a:t>
            </a:r>
            <a:r>
              <a:rPr kumimoji="0" lang="en-US" altLang="en-US" sz="1500" b="0" i="1"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Journal of Econometrics, 14</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(1), 51-66. doi:10.1016/0304-4076(81)90058-0</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Montoya, A., &amp; Canary, D. (2016). </a:t>
            </a:r>
            <a:r>
              <a:rPr kumimoji="0" lang="en-US" altLang="en-US" sz="1500" b="0" i="1"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House Prices - Advanced Regression Techniques.</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Retrieved from Kaggle.com: https://www.kaggle.com/competitions/house-prices-advanced-regression-techniques</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Nde, S. M. (2025, 03). </a:t>
            </a:r>
            <a:r>
              <a:rPr kumimoji="0" lang="en-US" altLang="en-US" sz="1500" b="0" i="1"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DDS-8555</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Retrieved from </a:t>
            </a:r>
            <a:r>
              <a:rPr kumimoji="0" lang="en-US" altLang="en-US" sz="1500" b="0" i="0" u="none" strike="noStrike" cap="none" normalizeH="0" baseline="0" dirty="0" err="1">
                <a:ln>
                  <a:noFill/>
                </a:ln>
                <a:effectLst/>
                <a:latin typeface="Aptos" panose="020B0004020202020204" pitchFamily="34" charset="0"/>
                <a:ea typeface="Aptos" panose="020B0004020202020204" pitchFamily="34" charset="0"/>
                <a:cs typeface="Times New Roman" panose="02020603050405020304" pitchFamily="18" charset="0"/>
              </a:rPr>
              <a:t>Github</a:t>
            </a:r>
            <a:r>
              <a:rPr kumimoji="0" lang="en-US" altLang="en-US" sz="15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 https://github.com/ndesamuelmbah/DDS-8555.git</a:t>
            </a: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68681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C42B1-AB41-25A2-E16B-88DA963C3112}"/>
              </a:ext>
            </a:extLst>
          </p:cNvPr>
          <p:cNvSpPr>
            <a:spLocks noGrp="1"/>
          </p:cNvSpPr>
          <p:nvPr>
            <p:ph type="title"/>
          </p:nvPr>
        </p:nvSpPr>
        <p:spPr>
          <a:xfrm>
            <a:off x="1136397" y="502022"/>
            <a:ext cx="9688296" cy="886104"/>
          </a:xfrm>
        </p:spPr>
        <p:txBody>
          <a:bodyPr anchor="b">
            <a:normAutofit/>
          </a:bodyPr>
          <a:lstStyle/>
          <a:p>
            <a:r>
              <a:rPr lang="en-US" sz="4000" dirty="0"/>
              <a:t>Looking Forward</a:t>
            </a:r>
          </a:p>
        </p:txBody>
      </p:sp>
      <p:sp>
        <p:nvSpPr>
          <p:cNvPr id="3" name="Content Placeholder 2">
            <a:extLst>
              <a:ext uri="{FF2B5EF4-FFF2-40B4-BE49-F238E27FC236}">
                <a16:creationId xmlns:a16="http://schemas.microsoft.com/office/drawing/2014/main" id="{07D4DF32-3A48-9869-4F67-8AF458622351}"/>
              </a:ext>
            </a:extLst>
          </p:cNvPr>
          <p:cNvSpPr>
            <a:spLocks noGrp="1"/>
          </p:cNvSpPr>
          <p:nvPr>
            <p:ph idx="1"/>
          </p:nvPr>
        </p:nvSpPr>
        <p:spPr>
          <a:xfrm>
            <a:off x="1136397" y="1388126"/>
            <a:ext cx="9688296" cy="4484641"/>
          </a:xfrm>
        </p:spPr>
        <p:txBody>
          <a:bodyPr anchor="t">
            <a:noAutofit/>
          </a:bodyPr>
          <a:lstStyle/>
          <a:p>
            <a:pPr marL="342900" marR="0" lvl="0" indent="-342900">
              <a:spcAft>
                <a:spcPts val="800"/>
              </a:spcAft>
              <a:buSzPts val="1000"/>
              <a:buFont typeface="Symbol" panose="05050102010706020507" pitchFamily="18" charset="2"/>
              <a:buChar char=""/>
              <a:tabLst>
                <a:tab pos="457200" algn="l"/>
              </a:tabLst>
            </a:pPr>
            <a:r>
              <a:rPr lang="en-US" sz="1200" b="1" kern="100" dirty="0">
                <a:effectLst/>
                <a:latin typeface="Cambria Math" panose="02040503050406030204" pitchFamily="18" charset="0"/>
                <a:ea typeface="Aptos" panose="020B0004020202020204" pitchFamily="34" charset="0"/>
                <a:cs typeface="Times New Roman" panose="02020603050405020304" pitchFamily="18" charset="0"/>
              </a:rPr>
              <a:t>Address Tail Deviations:</a:t>
            </a: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 The plot shows deviations from normality at both tails. Investigate if transformations of the target or features could improve normality.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200" b="1" kern="100" dirty="0">
                <a:effectLst/>
                <a:latin typeface="Cambria Math" panose="02040503050406030204" pitchFamily="18" charset="0"/>
                <a:ea typeface="Aptos" panose="020B0004020202020204" pitchFamily="34" charset="0"/>
                <a:cs typeface="Times New Roman" panose="02020603050405020304" pitchFamily="18" charset="0"/>
              </a:rPr>
              <a:t>Investigate Outliers:</a:t>
            </a: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 The plot highlights potential outliers. Examine these data points to determine if they are errors or genuine data points that need special handling.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Aft>
                <a:spcPts val="800"/>
              </a:spcAft>
              <a:buSzPts val="1000"/>
              <a:buFont typeface="Symbol" panose="05050102010706020507" pitchFamily="18" charset="2"/>
              <a:buChar char=""/>
              <a:tabLst>
                <a:tab pos="914400" algn="l"/>
              </a:tabLst>
            </a:pP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We might need to remove the outliers 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Aft>
                <a:spcPts val="800"/>
              </a:spcAft>
              <a:buSzPts val="1000"/>
              <a:buFont typeface="Symbol" panose="05050102010706020507" pitchFamily="18" charset="2"/>
              <a:buChar char=""/>
              <a:tabLst>
                <a:tab pos="914400" algn="l"/>
              </a:tabLst>
            </a:pP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Transform the data so that the outliers become less influencing.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200" b="1" kern="100" dirty="0">
                <a:effectLst/>
                <a:latin typeface="Cambria Math" panose="02040503050406030204" pitchFamily="18" charset="0"/>
                <a:ea typeface="Aptos" panose="020B0004020202020204" pitchFamily="34" charset="0"/>
                <a:cs typeface="Times New Roman" panose="02020603050405020304" pitchFamily="18" charset="0"/>
              </a:rPr>
              <a:t>Consider Non-Linearity:</a:t>
            </a: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 While the middle portion is good, the tail deviations might indicate uncaptured non-linear relationships. It would be interesting to see what some non-parametric models like Random Forest models can perform on the dataset.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200" b="1" kern="100" dirty="0">
                <a:effectLst/>
                <a:latin typeface="Cambria Math" panose="02040503050406030204" pitchFamily="18" charset="0"/>
                <a:ea typeface="Aptos" panose="020B0004020202020204" pitchFamily="34" charset="0"/>
                <a:cs typeface="Times New Roman" panose="02020603050405020304" pitchFamily="18" charset="0"/>
              </a:rPr>
              <a:t>Heteroscedasticity is Present:</a:t>
            </a: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 The residual plot clearly shows heteroscedasticity with the prediction spreading towards the right of the dataset. This may be influenced by the outliers in the dataset. It needs to be investigated and addressed to improve the reliability and accuracy of your model. Some options for addressing this issue include: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Aft>
                <a:spcPts val="800"/>
              </a:spcAft>
              <a:buSzPts val="1000"/>
              <a:buFont typeface="Symbol" panose="05050102010706020507" pitchFamily="18" charset="2"/>
              <a:buChar char=""/>
              <a:tabLst>
                <a:tab pos="914400" algn="l"/>
              </a:tabLst>
            </a:pPr>
            <a:r>
              <a:rPr lang="en-US" sz="1200" b="1" kern="100" dirty="0">
                <a:effectLst/>
                <a:latin typeface="Cambria Math" panose="02040503050406030204" pitchFamily="18" charset="0"/>
                <a:ea typeface="Aptos" panose="020B0004020202020204" pitchFamily="34" charset="0"/>
                <a:cs typeface="Times New Roman" panose="02020603050405020304" pitchFamily="18" charset="0"/>
              </a:rPr>
              <a:t>Transform the Target Variable:</a:t>
            </a: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 Common transformations like taking the logarithm or square root of the target variable (SalePrice in your case) can often stabilize the variance.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Aft>
                <a:spcPts val="800"/>
              </a:spcAft>
              <a:buSzPts val="1000"/>
              <a:buFont typeface="Symbol" panose="05050102010706020507" pitchFamily="18" charset="2"/>
              <a:buChar char=""/>
              <a:tabLst>
                <a:tab pos="914400" algn="l"/>
              </a:tabLst>
            </a:pPr>
            <a:r>
              <a:rPr lang="en-US" sz="1200" b="1" kern="100" dirty="0">
                <a:effectLst/>
                <a:latin typeface="Cambria Math" panose="02040503050406030204" pitchFamily="18" charset="0"/>
                <a:ea typeface="Aptos" panose="020B0004020202020204" pitchFamily="34" charset="0"/>
                <a:cs typeface="Times New Roman" panose="02020603050405020304" pitchFamily="18" charset="0"/>
              </a:rPr>
              <a:t>Weighted Least Squares (WLS):</a:t>
            </a: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 WLS is a technique that assigns weights to data points based on their variance. This can give more weight to data points with lower variance and less weight to data points with higher variance.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200" b="1" kern="100" dirty="0">
                <a:effectLst/>
                <a:latin typeface="Cambria Math" panose="02040503050406030204" pitchFamily="18" charset="0"/>
                <a:ea typeface="Aptos" panose="020B0004020202020204" pitchFamily="34" charset="0"/>
                <a:cs typeface="Times New Roman" panose="02020603050405020304" pitchFamily="18" charset="0"/>
              </a:rPr>
              <a:t>Feature Engineering:</a:t>
            </a:r>
            <a:r>
              <a:rPr lang="en-US" sz="1200" kern="100" dirty="0">
                <a:effectLst/>
                <a:latin typeface="Cambria Math" panose="02040503050406030204" pitchFamily="18" charset="0"/>
                <a:ea typeface="Aptos" panose="020B0004020202020204" pitchFamily="34" charset="0"/>
                <a:cs typeface="Times New Roman" panose="02020603050405020304" pitchFamily="18" charset="0"/>
              </a:rPr>
              <a:t> Refine or add features to capture the underlying patterns and reduce residual deviations potentially better. This may also help with the Heteroscedasticity issue.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2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576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0B236-30F3-72DE-A3AF-2151AEAF0E6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Proof of Participation in Competition.</a:t>
            </a:r>
          </a:p>
        </p:txBody>
      </p:sp>
      <p:pic>
        <p:nvPicPr>
          <p:cNvPr id="4" name="Content Placeholder 3" descr="A screenshot of a computer&#10;&#10;AI-generated content may be incorrect.">
            <a:extLst>
              <a:ext uri="{FF2B5EF4-FFF2-40B4-BE49-F238E27FC236}">
                <a16:creationId xmlns:a16="http://schemas.microsoft.com/office/drawing/2014/main" id="{B6BFFFFA-B049-0359-BA19-13775582739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43467" y="2127517"/>
            <a:ext cx="10905066" cy="3489619"/>
          </a:xfrm>
          <a:prstGeom prst="rect">
            <a:avLst/>
          </a:prstGeom>
          <a:noFill/>
        </p:spPr>
      </p:pic>
    </p:spTree>
    <p:extLst>
      <p:ext uri="{BB962C8B-B14F-4D97-AF65-F5344CB8AC3E}">
        <p14:creationId xmlns:p14="http://schemas.microsoft.com/office/powerpoint/2010/main" val="274284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F1612-E761-7D8D-4FEC-90962780F02A}"/>
              </a:ext>
            </a:extLst>
          </p:cNvPr>
          <p:cNvSpPr>
            <a:spLocks noGrp="1"/>
          </p:cNvSpPr>
          <p:nvPr>
            <p:ph type="title"/>
          </p:nvPr>
        </p:nvSpPr>
        <p:spPr>
          <a:xfrm>
            <a:off x="1371599" y="294538"/>
            <a:ext cx="9895951" cy="1033669"/>
          </a:xfrm>
        </p:spPr>
        <p:txBody>
          <a:bodyPr>
            <a:normAutofit/>
          </a:bodyPr>
          <a:lstStyle/>
          <a:p>
            <a:r>
              <a:rPr lang="pt-BR" sz="3700">
                <a:solidFill>
                  <a:srgbClr val="FFFFFF"/>
                </a:solidFill>
              </a:rPr>
              <a:t>San Francisco Crime - Objective &amp; Data Analysis</a:t>
            </a:r>
            <a:endParaRPr lang="en-US" sz="3700">
              <a:solidFill>
                <a:srgbClr val="FFFFFF"/>
              </a:solidFill>
            </a:endParaRPr>
          </a:p>
        </p:txBody>
      </p:sp>
      <p:sp>
        <p:nvSpPr>
          <p:cNvPr id="4" name="Rectangle 1">
            <a:extLst>
              <a:ext uri="{FF2B5EF4-FFF2-40B4-BE49-F238E27FC236}">
                <a16:creationId xmlns:a16="http://schemas.microsoft.com/office/drawing/2014/main" id="{71C07CB5-8DB4-D824-33CE-E6AA0DDFA3F0}"/>
              </a:ext>
            </a:extLst>
          </p:cNvPr>
          <p:cNvSpPr>
            <a:spLocks noGrp="1" noChangeArrowheads="1"/>
          </p:cNvSpPr>
          <p:nvPr>
            <p:ph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3600" b="1" i="0" u="none" strike="noStrike" cap="none" normalizeH="0" baseline="0" dirty="0">
                <a:ln>
                  <a:noFill/>
                </a:ln>
                <a:effectLst/>
                <a:latin typeface="Times New Roman" panose="02020603050405020304" pitchFamily="18" charset="0"/>
                <a:cs typeface="Times New Roman" panose="02020603050405020304" pitchFamily="18" charset="0"/>
              </a:rPr>
              <a:t>Objective: </a:t>
            </a:r>
            <a:r>
              <a:rPr kumimoji="0" lang="en-US" altLang="en-US" sz="3600" b="0" i="0" u="none" strike="noStrike" cap="none" normalizeH="0" baseline="0" dirty="0">
                <a:ln>
                  <a:noFill/>
                </a:ln>
                <a:effectLst/>
                <a:latin typeface="Times New Roman" panose="02020603050405020304" pitchFamily="18" charset="0"/>
                <a:cs typeface="Times New Roman" panose="02020603050405020304" pitchFamily="18" charset="0"/>
              </a:rPr>
              <a:t>Classify crimes based on metadata. </a:t>
            </a:r>
          </a:p>
          <a:p>
            <a:pPr marL="0" marR="0" lvl="0" indent="0" defTabSz="914400" rtl="0" eaLnBrk="0" fontAlgn="base" latinLnBrk="0" hangingPunct="0">
              <a:spcBef>
                <a:spcPct val="0"/>
              </a:spcBef>
              <a:spcAft>
                <a:spcPts val="600"/>
              </a:spcAft>
              <a:buClrTx/>
              <a:buSzTx/>
              <a:buFontTx/>
              <a:buChar char="•"/>
              <a:tabLst/>
            </a:pPr>
            <a:r>
              <a:rPr kumimoji="0" lang="en-US" altLang="en-US" sz="3600" b="1" i="0" u="none" strike="noStrike" cap="none" normalizeH="0" baseline="0" dirty="0">
                <a:ln>
                  <a:noFill/>
                </a:ln>
                <a:effectLst/>
                <a:latin typeface="Times New Roman" panose="02020603050405020304" pitchFamily="18" charset="0"/>
                <a:cs typeface="Times New Roman" panose="02020603050405020304" pitchFamily="18" charset="0"/>
              </a:rPr>
              <a:t>Data Overview: </a:t>
            </a:r>
          </a:p>
          <a:p>
            <a:pPr marL="457200" lvl="1" indent="0" eaLnBrk="0" fontAlgn="base" hangingPunct="0">
              <a:spcBef>
                <a:spcPct val="0"/>
              </a:spcBef>
              <a:spcAft>
                <a:spcPts val="600"/>
              </a:spcAft>
              <a:buFontTx/>
              <a:buChar char="•"/>
            </a:pPr>
            <a:r>
              <a:rPr kumimoji="0" lang="en-US" altLang="en-US" sz="3600" b="0" i="0" u="none" strike="noStrike" cap="none" normalizeH="0" baseline="0" dirty="0">
                <a:ln>
                  <a:noFill/>
                </a:ln>
                <a:effectLst/>
                <a:latin typeface="Times New Roman" panose="02020603050405020304" pitchFamily="18" charset="0"/>
                <a:cs typeface="Times New Roman" panose="02020603050405020304" pitchFamily="18" charset="0"/>
              </a:rPr>
              <a:t>No missing values. </a:t>
            </a:r>
          </a:p>
          <a:p>
            <a:pPr marL="457200" lvl="1" indent="0" eaLnBrk="0" fontAlgn="base" hangingPunct="0">
              <a:spcBef>
                <a:spcPct val="0"/>
              </a:spcBef>
              <a:spcAft>
                <a:spcPts val="600"/>
              </a:spcAft>
              <a:buFontTx/>
              <a:buChar char="•"/>
            </a:pPr>
            <a:r>
              <a:rPr kumimoji="0" lang="en-US" altLang="en-US" sz="3600" b="0" i="0" u="none" strike="noStrike" cap="none" normalizeH="0" baseline="0" dirty="0">
                <a:ln>
                  <a:noFill/>
                </a:ln>
                <a:effectLst/>
                <a:latin typeface="Times New Roman" panose="02020603050405020304" pitchFamily="18" charset="0"/>
                <a:cs typeface="Times New Roman" panose="02020603050405020304" pitchFamily="18" charset="0"/>
              </a:rPr>
              <a:t>Imbalance in crime categories and district crime rates. </a:t>
            </a:r>
          </a:p>
          <a:p>
            <a:pPr marL="457200" lvl="1" indent="0" eaLnBrk="0" fontAlgn="base" hangingPunct="0">
              <a:spcBef>
                <a:spcPct val="0"/>
              </a:spcBef>
              <a:spcAft>
                <a:spcPts val="600"/>
              </a:spcAft>
              <a:buFontTx/>
              <a:buChar char="•"/>
            </a:pPr>
            <a:r>
              <a:rPr kumimoji="0" lang="en-US" altLang="en-US" sz="3600" b="0" i="0" u="none" strike="noStrike" cap="none" normalizeH="0" baseline="0" dirty="0">
                <a:ln>
                  <a:noFill/>
                </a:ln>
                <a:effectLst/>
                <a:latin typeface="Times New Roman" panose="02020603050405020304" pitchFamily="18" charset="0"/>
                <a:cs typeface="Times New Roman" panose="02020603050405020304" pitchFamily="18" charset="0"/>
              </a:rPr>
              <a:t>Outliers in geographical coordinates removed.</a:t>
            </a:r>
          </a:p>
        </p:txBody>
      </p:sp>
    </p:spTree>
    <p:extLst>
      <p:ext uri="{BB962C8B-B14F-4D97-AF65-F5344CB8AC3E}">
        <p14:creationId xmlns:p14="http://schemas.microsoft.com/office/powerpoint/2010/main" val="77541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AFFD-093F-A88E-4CF9-1F6530BFD442}"/>
              </a:ext>
            </a:extLst>
          </p:cNvPr>
          <p:cNvSpPr>
            <a:spLocks noGrp="1"/>
          </p:cNvSpPr>
          <p:nvPr>
            <p:ph type="title"/>
          </p:nvPr>
        </p:nvSpPr>
        <p:spPr/>
        <p:txBody>
          <a:bodyPr/>
          <a:lstStyle/>
          <a:p>
            <a:r>
              <a:rPr lang="en-US" dirty="0"/>
              <a:t>Data imbalance and Distribution of Crime by District</a:t>
            </a:r>
          </a:p>
        </p:txBody>
      </p:sp>
      <p:pic>
        <p:nvPicPr>
          <p:cNvPr id="5" name="Content Placeholder 4" descr="A graph of a number of people&#10;&#10;AI-generated content may be incorrect.">
            <a:extLst>
              <a:ext uri="{FF2B5EF4-FFF2-40B4-BE49-F238E27FC236}">
                <a16:creationId xmlns:a16="http://schemas.microsoft.com/office/drawing/2014/main" id="{3F634748-8F2F-0962-0550-F591875FEEA0}"/>
              </a:ext>
            </a:extLst>
          </p:cNvPr>
          <p:cNvPicPr>
            <a:picLocks noGrp="1" noChangeAspect="1"/>
          </p:cNvPicPr>
          <p:nvPr>
            <p:ph sz="half" idx="1"/>
          </p:nvPr>
        </p:nvPicPr>
        <p:blipFill>
          <a:blip r:embed="rId3"/>
          <a:stretch>
            <a:fillRect/>
          </a:stretch>
        </p:blipFill>
        <p:spPr>
          <a:xfrm>
            <a:off x="838200" y="2550235"/>
            <a:ext cx="5181600" cy="2902117"/>
          </a:xfrm>
          <a:prstGeom prst="rect">
            <a:avLst/>
          </a:prstGeom>
        </p:spPr>
      </p:pic>
      <p:pic>
        <p:nvPicPr>
          <p:cNvPr id="6" name="Content Placeholder 5" descr="A map of different colored squares&#10;&#10;AI-generated content may be incorrect.">
            <a:extLst>
              <a:ext uri="{FF2B5EF4-FFF2-40B4-BE49-F238E27FC236}">
                <a16:creationId xmlns:a16="http://schemas.microsoft.com/office/drawing/2014/main" id="{B0FE7BC0-11CE-ED2C-40CE-A7E78F1B9861}"/>
              </a:ext>
            </a:extLst>
          </p:cNvPr>
          <p:cNvPicPr>
            <a:picLocks noGrp="1" noChangeAspect="1"/>
          </p:cNvPicPr>
          <p:nvPr>
            <p:ph sz="half" idx="2"/>
          </p:nvPr>
        </p:nvPicPr>
        <p:blipFill>
          <a:blip r:embed="rId4"/>
          <a:stretch>
            <a:fillRect/>
          </a:stretch>
        </p:blipFill>
        <p:spPr>
          <a:xfrm>
            <a:off x="6334000" y="2572470"/>
            <a:ext cx="4858000" cy="2857647"/>
          </a:xfrm>
          <a:prstGeom prst="rect">
            <a:avLst/>
          </a:prstGeom>
        </p:spPr>
      </p:pic>
    </p:spTree>
    <p:extLst>
      <p:ext uri="{BB962C8B-B14F-4D97-AF65-F5344CB8AC3E}">
        <p14:creationId xmlns:p14="http://schemas.microsoft.com/office/powerpoint/2010/main" val="1625274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2E6B5-0D0A-28E0-9434-BDA8B0CEC85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2600" kern="1200">
                <a:solidFill>
                  <a:schemeClr val="tx1"/>
                </a:solidFill>
                <a:effectLst/>
                <a:latin typeface="+mj-lt"/>
                <a:ea typeface="+mj-ea"/>
                <a:cs typeface="+mj-cs"/>
              </a:rPr>
              <a:t>Choosing the optimal number of Trees for Random Forest Classification - ROC AUC for test/training datasets by number of estimators for Random Forest Classifier.</a:t>
            </a:r>
            <a:endParaRPr lang="en-US" sz="26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E865E6-F2D1-09E3-E965-7E6111930604}"/>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pPr marL="0" indent="0">
              <a:buNone/>
            </a:pPr>
            <a:r>
              <a:rPr lang="en-US" sz="2400" i="1" dirty="0">
                <a:effectLst/>
              </a:rPr>
              <a:t>Using More than 8 classifiers does not yield any improvement in either test or training dataset. </a:t>
            </a:r>
          </a:p>
          <a:p>
            <a:pPr marL="0" indent="0">
              <a:buNone/>
            </a:pPr>
            <a:r>
              <a:rPr lang="en-US" sz="2400" i="1" dirty="0">
                <a:effectLst/>
              </a:rPr>
              <a:t>The test performance is also consistently below the training performance suggesting that a random forest classifier may not be a good model for this dataset.</a:t>
            </a:r>
            <a:endParaRPr lang="en-US" sz="2400" dirty="0">
              <a:effectLst/>
            </a:endParaRPr>
          </a:p>
        </p:txBody>
      </p:sp>
      <p:pic>
        <p:nvPicPr>
          <p:cNvPr id="5" name="Content Placeholder 4" descr="A graph with red and green lines&#10;&#10;AI-generated content may be incorrect.">
            <a:extLst>
              <a:ext uri="{FF2B5EF4-FFF2-40B4-BE49-F238E27FC236}">
                <a16:creationId xmlns:a16="http://schemas.microsoft.com/office/drawing/2014/main" id="{96F1D80C-F40A-0F87-6CE7-CDF59A361395}"/>
              </a:ext>
            </a:extLst>
          </p:cNvPr>
          <p:cNvPicPr>
            <a:picLocks noGrp="1" noChangeAspect="1"/>
          </p:cNvPicPr>
          <p:nvPr>
            <p:ph sz="half" idx="2"/>
          </p:nvPr>
        </p:nvPicPr>
        <p:blipFill>
          <a:blip r:embed="rId2"/>
          <a:stretch>
            <a:fillRect/>
          </a:stretch>
        </p:blipFill>
        <p:spPr>
          <a:xfrm>
            <a:off x="6090383" y="2484255"/>
            <a:ext cx="479257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215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657A4-7085-4996-88E6-0D6308D8D3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000" i="1" kern="1200">
                <a:solidFill>
                  <a:schemeClr val="bg1"/>
                </a:solidFill>
                <a:effectLst/>
                <a:latin typeface="+mj-lt"/>
                <a:ea typeface="+mj-ea"/>
                <a:cs typeface="+mj-cs"/>
              </a:rPr>
              <a:t>Feature importance of Gradient Boosting vs Random Forest Classifier</a:t>
            </a:r>
            <a:endParaRPr lang="en-US" sz="3000" kern="1200">
              <a:solidFill>
                <a:schemeClr val="bg1"/>
              </a:solidFill>
              <a:latin typeface="+mj-lt"/>
              <a:ea typeface="+mj-ea"/>
              <a:cs typeface="+mj-cs"/>
            </a:endParaRPr>
          </a:p>
        </p:txBody>
      </p:sp>
      <p:pic>
        <p:nvPicPr>
          <p:cNvPr id="4" name="Content Placeholder 3" descr="A comparison of a bar graph&#10;&#10;AI-generated content may be incorrect.">
            <a:extLst>
              <a:ext uri="{FF2B5EF4-FFF2-40B4-BE49-F238E27FC236}">
                <a16:creationId xmlns:a16="http://schemas.microsoft.com/office/drawing/2014/main" id="{1180DCB5-5922-574F-F1D9-B659DA3F229E}"/>
              </a:ext>
            </a:extLst>
          </p:cNvPr>
          <p:cNvPicPr>
            <a:picLocks noGrp="1" noChangeAspect="1"/>
          </p:cNvPicPr>
          <p:nvPr>
            <p:ph idx="1"/>
          </p:nvPr>
        </p:nvPicPr>
        <p:blipFill>
          <a:blip r:embed="rId3"/>
          <a:stretch>
            <a:fillRect/>
          </a:stretch>
        </p:blipFill>
        <p:spPr>
          <a:xfrm>
            <a:off x="1267207" y="1675227"/>
            <a:ext cx="9657585" cy="4394199"/>
          </a:xfrm>
          <a:prstGeom prst="rect">
            <a:avLst/>
          </a:prstGeom>
        </p:spPr>
      </p:pic>
    </p:spTree>
    <p:extLst>
      <p:ext uri="{BB962C8B-B14F-4D97-AF65-F5344CB8AC3E}">
        <p14:creationId xmlns:p14="http://schemas.microsoft.com/office/powerpoint/2010/main" val="190089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DD31-88B7-CBB0-2F83-647F087729CD}"/>
              </a:ext>
            </a:extLst>
          </p:cNvPr>
          <p:cNvSpPr>
            <a:spLocks noGrp="1"/>
          </p:cNvSpPr>
          <p:nvPr>
            <p:ph type="title"/>
          </p:nvPr>
        </p:nvSpPr>
        <p:spPr/>
        <p:txBody>
          <a:bodyPr/>
          <a:lstStyle/>
          <a:p>
            <a:r>
              <a:rPr lang="en-US" sz="1800" i="1" dirty="0">
                <a:effectLst/>
                <a:latin typeface="Times New Roman" panose="02020603050405020304" pitchFamily="18" charset="0"/>
                <a:ea typeface="Aptos" panose="020B0004020202020204" pitchFamily="34" charset="0"/>
              </a:rPr>
              <a:t>Proof of Participation in competition.</a:t>
            </a:r>
            <a:endParaRPr lang="en-US" dirty="0"/>
          </a:p>
        </p:txBody>
      </p:sp>
      <p:pic>
        <p:nvPicPr>
          <p:cNvPr id="4" name="Content Placeholder 3" descr="A screenshot of a computer&#10;&#10;AI-generated content may be incorrect.">
            <a:extLst>
              <a:ext uri="{FF2B5EF4-FFF2-40B4-BE49-F238E27FC236}">
                <a16:creationId xmlns:a16="http://schemas.microsoft.com/office/drawing/2014/main" id="{4A579C98-C505-F5A2-6B0D-8BF1895DE41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26135" y="2760559"/>
            <a:ext cx="5939730" cy="2481469"/>
          </a:xfrm>
          <a:prstGeom prst="rect">
            <a:avLst/>
          </a:prstGeom>
          <a:noFill/>
          <a:ln>
            <a:noFill/>
          </a:ln>
        </p:spPr>
      </p:pic>
    </p:spTree>
    <p:extLst>
      <p:ext uri="{BB962C8B-B14F-4D97-AF65-F5344CB8AC3E}">
        <p14:creationId xmlns:p14="http://schemas.microsoft.com/office/powerpoint/2010/main" val="2305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4FA87-835C-8A58-7150-5CB97FD0F9D7}"/>
              </a:ext>
            </a:extLst>
          </p:cNvPr>
          <p:cNvSpPr>
            <a:spLocks noGrp="1"/>
          </p:cNvSpPr>
          <p:nvPr>
            <p:ph type="title"/>
          </p:nvPr>
        </p:nvSpPr>
        <p:spPr>
          <a:xfrm>
            <a:off x="838200" y="557188"/>
            <a:ext cx="10515600" cy="1133499"/>
          </a:xfrm>
        </p:spPr>
        <p:txBody>
          <a:bodyPr>
            <a:normAutofit/>
          </a:bodyPr>
          <a:lstStyle/>
          <a:p>
            <a:pPr algn="ctr"/>
            <a:r>
              <a:rPr lang="en-US" dirty="0"/>
              <a:t>Store Sales Forecasting - Objective &amp; Data</a:t>
            </a:r>
            <a:endParaRPr lang="en-US"/>
          </a:p>
        </p:txBody>
      </p:sp>
      <p:graphicFrame>
        <p:nvGraphicFramePr>
          <p:cNvPr id="6" name="Rectangle 1">
            <a:extLst>
              <a:ext uri="{FF2B5EF4-FFF2-40B4-BE49-F238E27FC236}">
                <a16:creationId xmlns:a16="http://schemas.microsoft.com/office/drawing/2014/main" id="{49558FF9-7372-69A2-C8AA-33FA4DA9D1AE}"/>
              </a:ext>
            </a:extLst>
          </p:cNvPr>
          <p:cNvGraphicFramePr>
            <a:graphicFrameLocks noGrp="1"/>
          </p:cNvGraphicFramePr>
          <p:nvPr>
            <p:ph idx="1"/>
            <p:extLst>
              <p:ext uri="{D42A27DB-BD31-4B8C-83A1-F6EECF244321}">
                <p14:modId xmlns:p14="http://schemas.microsoft.com/office/powerpoint/2010/main" val="18859127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94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5DBBC-225E-13E5-AA4F-B8A04F8A9429}"/>
              </a:ext>
            </a:extLst>
          </p:cNvPr>
          <p:cNvSpPr>
            <a:spLocks noGrp="1"/>
          </p:cNvSpPr>
          <p:nvPr>
            <p:ph type="title"/>
          </p:nvPr>
        </p:nvSpPr>
        <p:spPr>
          <a:xfrm>
            <a:off x="838200" y="556995"/>
            <a:ext cx="10515600" cy="1133693"/>
          </a:xfrm>
        </p:spPr>
        <p:txBody>
          <a:bodyPr>
            <a:normAutofit/>
          </a:bodyPr>
          <a:lstStyle/>
          <a:p>
            <a:r>
              <a:rPr lang="en-US" sz="5200"/>
              <a:t>Store Sales - Time Series Analysis</a:t>
            </a:r>
          </a:p>
        </p:txBody>
      </p:sp>
      <p:graphicFrame>
        <p:nvGraphicFramePr>
          <p:cNvPr id="6" name="Rectangle 1">
            <a:extLst>
              <a:ext uri="{FF2B5EF4-FFF2-40B4-BE49-F238E27FC236}">
                <a16:creationId xmlns:a16="http://schemas.microsoft.com/office/drawing/2014/main" id="{7B51FEE4-26ED-A758-4BCC-B6466BC6C8C7}"/>
              </a:ext>
            </a:extLst>
          </p:cNvPr>
          <p:cNvGraphicFramePr>
            <a:graphicFrameLocks noGrp="1"/>
          </p:cNvGraphicFramePr>
          <p:nvPr>
            <p:ph idx="1"/>
            <p:extLst>
              <p:ext uri="{D42A27DB-BD31-4B8C-83A1-F6EECF244321}">
                <p14:modId xmlns:p14="http://schemas.microsoft.com/office/powerpoint/2010/main" val="33727006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38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4EA0-EAA6-F063-AC29-9CBB16B39E94}"/>
              </a:ext>
            </a:extLst>
          </p:cNvPr>
          <p:cNvSpPr>
            <a:spLocks noGrp="1"/>
          </p:cNvSpPr>
          <p:nvPr>
            <p:ph type="title"/>
          </p:nvPr>
        </p:nvSpPr>
        <p:spPr/>
        <p:txBody>
          <a:bodyPr/>
          <a:lstStyle/>
          <a:p>
            <a:r>
              <a:rPr lang="en-US" dirty="0"/>
              <a:t>Time series plot for various product families and Periodogram</a:t>
            </a:r>
          </a:p>
        </p:txBody>
      </p:sp>
      <p:sp>
        <p:nvSpPr>
          <p:cNvPr id="3" name="Text Placeholder 2">
            <a:extLst>
              <a:ext uri="{FF2B5EF4-FFF2-40B4-BE49-F238E27FC236}">
                <a16:creationId xmlns:a16="http://schemas.microsoft.com/office/drawing/2014/main" id="{610FDD49-8D4E-7146-DB77-DA8F9D29ACD3}"/>
              </a:ext>
            </a:extLst>
          </p:cNvPr>
          <p:cNvSpPr>
            <a:spLocks noGrp="1"/>
          </p:cNvSpPr>
          <p:nvPr>
            <p:ph type="body" idx="1"/>
          </p:nvPr>
        </p:nvSpPr>
        <p:spPr/>
        <p:txBody>
          <a:bodyPr/>
          <a:lstStyle/>
          <a:p>
            <a:r>
              <a:rPr lang="en-US" dirty="0"/>
              <a:t>Time Series Plot by Product Family</a:t>
            </a:r>
          </a:p>
        </p:txBody>
      </p:sp>
      <p:sp>
        <p:nvSpPr>
          <p:cNvPr id="5" name="Text Placeholder 4">
            <a:extLst>
              <a:ext uri="{FF2B5EF4-FFF2-40B4-BE49-F238E27FC236}">
                <a16:creationId xmlns:a16="http://schemas.microsoft.com/office/drawing/2014/main" id="{A3322938-8A89-2848-2B49-9BF8EBE28E89}"/>
              </a:ext>
            </a:extLst>
          </p:cNvPr>
          <p:cNvSpPr>
            <a:spLocks noGrp="1"/>
          </p:cNvSpPr>
          <p:nvPr>
            <p:ph type="body" sz="quarter" idx="3"/>
          </p:nvPr>
        </p:nvSpPr>
        <p:spPr/>
        <p:txBody>
          <a:bodyPr/>
          <a:lstStyle/>
          <a:p>
            <a:r>
              <a:rPr lang="en-US" dirty="0"/>
              <a:t>Periodogram of Sales Data</a:t>
            </a:r>
          </a:p>
        </p:txBody>
      </p:sp>
      <p:pic>
        <p:nvPicPr>
          <p:cNvPr id="8" name="Content Placeholder 7" descr="A graph showing a number of sales data&#10;&#10;AI-generated content may be incorrect.">
            <a:extLst>
              <a:ext uri="{FF2B5EF4-FFF2-40B4-BE49-F238E27FC236}">
                <a16:creationId xmlns:a16="http://schemas.microsoft.com/office/drawing/2014/main" id="{FB243526-5A98-AEBF-FA28-42624259DEF7}"/>
              </a:ext>
            </a:extLst>
          </p:cNvPr>
          <p:cNvPicPr>
            <a:picLocks noGrp="1" noChangeAspect="1"/>
          </p:cNvPicPr>
          <p:nvPr>
            <p:ph sz="quarter" idx="4"/>
          </p:nvPr>
        </p:nvPicPr>
        <p:blipFill>
          <a:blip r:embed="rId3"/>
          <a:stretch>
            <a:fillRect/>
          </a:stretch>
        </p:blipFill>
        <p:spPr>
          <a:xfrm>
            <a:off x="6172200" y="2960319"/>
            <a:ext cx="5183188" cy="2774100"/>
          </a:xfrm>
          <a:prstGeom prst="rect">
            <a:avLst/>
          </a:prstGeom>
        </p:spPr>
      </p:pic>
      <p:pic>
        <p:nvPicPr>
          <p:cNvPr id="14" name="Content Placeholder 13" descr="A graph of a graph&#10;&#10;AI-generated content may be incorrect.">
            <a:extLst>
              <a:ext uri="{FF2B5EF4-FFF2-40B4-BE49-F238E27FC236}">
                <a16:creationId xmlns:a16="http://schemas.microsoft.com/office/drawing/2014/main" id="{8788707C-F97E-F9B7-10AC-34BA58A23006}"/>
              </a:ext>
            </a:extLst>
          </p:cNvPr>
          <p:cNvPicPr>
            <a:picLocks noGrp="1" noChangeAspect="1"/>
          </p:cNvPicPr>
          <p:nvPr>
            <p:ph sz="half" idx="2"/>
          </p:nvPr>
        </p:nvPicPr>
        <p:blipFill>
          <a:blip r:embed="rId4"/>
          <a:stretch>
            <a:fillRect/>
          </a:stretch>
        </p:blipFill>
        <p:spPr>
          <a:xfrm>
            <a:off x="839788" y="2677824"/>
            <a:ext cx="5157787" cy="3339089"/>
          </a:xfrm>
          <a:prstGeom prst="rect">
            <a:avLst/>
          </a:prstGeom>
        </p:spPr>
      </p:pic>
    </p:spTree>
    <p:extLst>
      <p:ext uri="{BB962C8B-B14F-4D97-AF65-F5344CB8AC3E}">
        <p14:creationId xmlns:p14="http://schemas.microsoft.com/office/powerpoint/2010/main" val="173665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126F-D84C-3DF3-9136-A73C0A59AD31}"/>
              </a:ext>
            </a:extLst>
          </p:cNvPr>
          <p:cNvSpPr>
            <a:spLocks noGrp="1"/>
          </p:cNvSpPr>
          <p:nvPr>
            <p:ph type="title"/>
          </p:nvPr>
        </p:nvSpPr>
        <p:spPr/>
        <p:txBody>
          <a:bodyPr/>
          <a:lstStyle/>
          <a:p>
            <a:r>
              <a:rPr lang="en-US" dirty="0"/>
              <a:t>Decomposition Plots of Sales Time Series</a:t>
            </a:r>
          </a:p>
        </p:txBody>
      </p:sp>
      <p:sp>
        <p:nvSpPr>
          <p:cNvPr id="3" name="Text Placeholder 2">
            <a:extLst>
              <a:ext uri="{FF2B5EF4-FFF2-40B4-BE49-F238E27FC236}">
                <a16:creationId xmlns:a16="http://schemas.microsoft.com/office/drawing/2014/main" id="{6FA29799-5679-FDE5-B558-D9F2134EB7FD}"/>
              </a:ext>
            </a:extLst>
          </p:cNvPr>
          <p:cNvSpPr>
            <a:spLocks noGrp="1"/>
          </p:cNvSpPr>
          <p:nvPr>
            <p:ph type="body" idx="1"/>
          </p:nvPr>
        </p:nvSpPr>
        <p:spPr/>
        <p:txBody>
          <a:bodyPr/>
          <a:lstStyle/>
          <a:p>
            <a:r>
              <a:rPr lang="en-US" dirty="0"/>
              <a:t>Decomposition Plot highlighting trend with 30 days seasonality</a:t>
            </a:r>
          </a:p>
        </p:txBody>
      </p:sp>
      <p:sp>
        <p:nvSpPr>
          <p:cNvPr id="5" name="Text Placeholder 4">
            <a:extLst>
              <a:ext uri="{FF2B5EF4-FFF2-40B4-BE49-F238E27FC236}">
                <a16:creationId xmlns:a16="http://schemas.microsoft.com/office/drawing/2014/main" id="{E1FB078F-3D28-F3AA-C471-0346E1C11AA7}"/>
              </a:ext>
            </a:extLst>
          </p:cNvPr>
          <p:cNvSpPr>
            <a:spLocks noGrp="1"/>
          </p:cNvSpPr>
          <p:nvPr>
            <p:ph type="body" sz="quarter" idx="3"/>
          </p:nvPr>
        </p:nvSpPr>
        <p:spPr/>
        <p:txBody>
          <a:bodyPr/>
          <a:lstStyle/>
          <a:p>
            <a:r>
              <a:rPr lang="en-US" dirty="0"/>
              <a:t>Decomposition plot at showing Weekly seasonality</a:t>
            </a:r>
          </a:p>
        </p:txBody>
      </p:sp>
      <p:pic>
        <p:nvPicPr>
          <p:cNvPr id="7" name="Content Placeholder 6" descr="A screenshot of a graph&#10;&#10;AI-generated content may be incorrect.">
            <a:extLst>
              <a:ext uri="{FF2B5EF4-FFF2-40B4-BE49-F238E27FC236}">
                <a16:creationId xmlns:a16="http://schemas.microsoft.com/office/drawing/2014/main" id="{4E92082E-8294-A75D-8DBF-7BE278D98FB5}"/>
              </a:ext>
            </a:extLst>
          </p:cNvPr>
          <p:cNvPicPr>
            <a:picLocks noGrp="1" noChangeAspect="1"/>
          </p:cNvPicPr>
          <p:nvPr>
            <p:ph sz="half" idx="2"/>
          </p:nvPr>
        </p:nvPicPr>
        <p:blipFill>
          <a:blip r:embed="rId3"/>
          <a:stretch>
            <a:fillRect/>
          </a:stretch>
        </p:blipFill>
        <p:spPr>
          <a:xfrm>
            <a:off x="1210342" y="2505075"/>
            <a:ext cx="4416678" cy="3684588"/>
          </a:xfrm>
          <a:prstGeom prst="rect">
            <a:avLst/>
          </a:prstGeom>
        </p:spPr>
      </p:pic>
      <p:pic>
        <p:nvPicPr>
          <p:cNvPr id="8" name="Content Placeholder 7" descr="A screenshot of a graph&#10;&#10;AI-generated content may be incorrect.">
            <a:extLst>
              <a:ext uri="{FF2B5EF4-FFF2-40B4-BE49-F238E27FC236}">
                <a16:creationId xmlns:a16="http://schemas.microsoft.com/office/drawing/2014/main" id="{31333F9C-9F6B-7E09-71ED-AE36AEFB2D74}"/>
              </a:ext>
            </a:extLst>
          </p:cNvPr>
          <p:cNvPicPr>
            <a:picLocks noGrp="1" noChangeAspect="1"/>
          </p:cNvPicPr>
          <p:nvPr>
            <p:ph sz="quarter" idx="4"/>
          </p:nvPr>
        </p:nvPicPr>
        <p:blipFill>
          <a:blip r:embed="rId4"/>
          <a:stretch>
            <a:fillRect/>
          </a:stretch>
        </p:blipFill>
        <p:spPr>
          <a:xfrm>
            <a:off x="6555495" y="2505075"/>
            <a:ext cx="4416598" cy="3684588"/>
          </a:xfrm>
          <a:prstGeom prst="rect">
            <a:avLst/>
          </a:prstGeom>
        </p:spPr>
      </p:pic>
    </p:spTree>
    <p:extLst>
      <p:ext uri="{BB962C8B-B14F-4D97-AF65-F5344CB8AC3E}">
        <p14:creationId xmlns:p14="http://schemas.microsoft.com/office/powerpoint/2010/main" val="416443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5F1DA-D1A6-A653-9336-3A95C15E50D9}"/>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effectLst/>
              </a:rPr>
              <a:t>Auto correlation and Partial Auto Correlation plot of total sales.</a:t>
            </a:r>
            <a:endParaRPr lang="en-US" sz="2800">
              <a:solidFill>
                <a:srgbClr val="FFFFFF"/>
              </a:solidFill>
            </a:endParaRPr>
          </a:p>
        </p:txBody>
      </p:sp>
      <p:pic>
        <p:nvPicPr>
          <p:cNvPr id="6" name="Content Placeholder 5" descr="A graph with blue dots and lines&#10;&#10;AI-generated content may be incorrect.">
            <a:extLst>
              <a:ext uri="{FF2B5EF4-FFF2-40B4-BE49-F238E27FC236}">
                <a16:creationId xmlns:a16="http://schemas.microsoft.com/office/drawing/2014/main" id="{7866DA8A-545E-83DC-7F05-B3A14F1CB92E}"/>
              </a:ext>
            </a:extLst>
          </p:cNvPr>
          <p:cNvPicPr>
            <a:picLocks noGrp="1" noChangeAspect="1"/>
          </p:cNvPicPr>
          <p:nvPr>
            <p:ph sz="half" idx="1"/>
          </p:nvPr>
        </p:nvPicPr>
        <p:blipFill>
          <a:blip r:embed="rId3"/>
          <a:stretch>
            <a:fillRect/>
          </a:stretch>
        </p:blipFill>
        <p:spPr>
          <a:xfrm>
            <a:off x="715748" y="2203894"/>
            <a:ext cx="5131088" cy="3952701"/>
          </a:xfrm>
          <a:prstGeom prst="rect">
            <a:avLst/>
          </a:prstGeom>
        </p:spPr>
      </p:pic>
      <p:pic>
        <p:nvPicPr>
          <p:cNvPr id="7" name="Content Placeholder 6" descr="A graph with blue dots and numbers&#10;&#10;AI-generated content may be incorrect.">
            <a:extLst>
              <a:ext uri="{FF2B5EF4-FFF2-40B4-BE49-F238E27FC236}">
                <a16:creationId xmlns:a16="http://schemas.microsoft.com/office/drawing/2014/main" id="{A0BACB55-E003-51EC-09EB-C137B78C20A1}"/>
              </a:ext>
            </a:extLst>
          </p:cNvPr>
          <p:cNvPicPr>
            <a:picLocks noGrp="1" noChangeAspect="1"/>
          </p:cNvPicPr>
          <p:nvPr>
            <p:ph sz="half" idx="2"/>
          </p:nvPr>
        </p:nvPicPr>
        <p:blipFill>
          <a:blip r:embed="rId4"/>
          <a:stretch>
            <a:fillRect/>
          </a:stretch>
        </p:blipFill>
        <p:spPr>
          <a:xfrm>
            <a:off x="6345165" y="2222021"/>
            <a:ext cx="5131087" cy="3989418"/>
          </a:xfrm>
          <a:prstGeom prst="rect">
            <a:avLst/>
          </a:prstGeom>
        </p:spPr>
      </p:pic>
    </p:spTree>
    <p:extLst>
      <p:ext uri="{BB962C8B-B14F-4D97-AF65-F5344CB8AC3E}">
        <p14:creationId xmlns:p14="http://schemas.microsoft.com/office/powerpoint/2010/main" val="215169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C7530-62B0-DB7E-B6F3-8700FB95E26C}"/>
              </a:ext>
            </a:extLst>
          </p:cNvPr>
          <p:cNvSpPr>
            <a:spLocks noGrp="1"/>
          </p:cNvSpPr>
          <p:nvPr>
            <p:ph type="title"/>
          </p:nvPr>
        </p:nvSpPr>
        <p:spPr>
          <a:xfrm>
            <a:off x="1136397" y="502020"/>
            <a:ext cx="5323715" cy="1642970"/>
          </a:xfrm>
        </p:spPr>
        <p:txBody>
          <a:bodyPr anchor="b">
            <a:normAutofit/>
          </a:bodyPr>
          <a:lstStyle/>
          <a:p>
            <a:endParaRPr lang="en-US" sz="4000"/>
          </a:p>
        </p:txBody>
      </p:sp>
      <p:sp>
        <p:nvSpPr>
          <p:cNvPr id="8" name="Content Placeholder 7">
            <a:extLst>
              <a:ext uri="{FF2B5EF4-FFF2-40B4-BE49-F238E27FC236}">
                <a16:creationId xmlns:a16="http://schemas.microsoft.com/office/drawing/2014/main" id="{84B9A51F-D624-0467-1E7D-51040FBEF5B3}"/>
              </a:ext>
            </a:extLst>
          </p:cNvPr>
          <p:cNvSpPr>
            <a:spLocks noGrp="1"/>
          </p:cNvSpPr>
          <p:nvPr>
            <p:ph idx="1"/>
          </p:nvPr>
        </p:nvSpPr>
        <p:spPr>
          <a:xfrm>
            <a:off x="1144923" y="2405894"/>
            <a:ext cx="5315189" cy="3535083"/>
          </a:xfrm>
        </p:spPr>
        <p:txBody>
          <a:bodyPr anchor="t">
            <a:normAutofit/>
          </a:bodyPr>
          <a:lstStyle/>
          <a:p>
            <a:endParaRPr lang="en-US" sz="2000"/>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shot of a computer screen&#10;&#10;AI-generated content may be incorrect.">
            <a:extLst>
              <a:ext uri="{FF2B5EF4-FFF2-40B4-BE49-F238E27FC236}">
                <a16:creationId xmlns:a16="http://schemas.microsoft.com/office/drawing/2014/main" id="{DC7F8A88-F340-B4E8-2B77-ED4B1063616B}"/>
              </a:ext>
            </a:extLst>
          </p:cNvPr>
          <p:cNvPicPr>
            <a:picLocks noChangeAspect="1"/>
          </p:cNvPicPr>
          <p:nvPr/>
        </p:nvPicPr>
        <p:blipFill>
          <a:blip r:embed="rId2"/>
          <a:stretch>
            <a:fillRect/>
          </a:stretch>
        </p:blipFill>
        <p:spPr>
          <a:xfrm>
            <a:off x="7075967" y="1289633"/>
            <a:ext cx="4170530" cy="4310626"/>
          </a:xfrm>
          <a:prstGeom prst="rect">
            <a:avLst/>
          </a:prstGeom>
        </p:spPr>
      </p:pic>
    </p:spTree>
    <p:extLst>
      <p:ext uri="{BB962C8B-B14F-4D97-AF65-F5344CB8AC3E}">
        <p14:creationId xmlns:p14="http://schemas.microsoft.com/office/powerpoint/2010/main" val="106866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74F87-AC9D-FA37-B10D-33769BADFC48}"/>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dirty="0">
                <a:solidFill>
                  <a:schemeClr val="tx1"/>
                </a:solidFill>
                <a:latin typeface="+mj-lt"/>
                <a:ea typeface="+mj-ea"/>
                <a:cs typeface="+mj-cs"/>
              </a:rPr>
              <a:t>Implementing ETS model.</a:t>
            </a:r>
          </a:p>
        </p:txBody>
      </p:sp>
      <p:sp>
        <p:nvSpPr>
          <p:cNvPr id="4" name="Text Placeholder 3">
            <a:extLst>
              <a:ext uri="{FF2B5EF4-FFF2-40B4-BE49-F238E27FC236}">
                <a16:creationId xmlns:a16="http://schemas.microsoft.com/office/drawing/2014/main" id="{C3A2A1FC-DA4E-E895-62D5-DB725119D478}"/>
              </a:ext>
            </a:extLst>
          </p:cNvPr>
          <p:cNvSpPr>
            <a:spLocks noGrp="1"/>
          </p:cNvSpPr>
          <p:nvPr>
            <p:ph type="body" sz="half" idx="2"/>
          </p:nvPr>
        </p:nvSpPr>
        <p:spPr>
          <a:xfrm>
            <a:off x="838199" y="2686323"/>
            <a:ext cx="4783697" cy="3433583"/>
          </a:xfrm>
        </p:spPr>
        <p:txBody>
          <a:bodyPr vert="horz" lIns="91440" tIns="45720" rIns="91440" bIns="45720" rtlCol="0">
            <a:normAutofit/>
          </a:bodyPr>
          <a:lstStyle/>
          <a:p>
            <a:r>
              <a:rPr lang="en-US" sz="2400" i="1" dirty="0">
                <a:effectLst/>
                <a:latin typeface="Times New Roman" panose="02020603050405020304" pitchFamily="18" charset="0"/>
                <a:cs typeface="Times New Roman" panose="02020603050405020304" pitchFamily="18" charset="0"/>
              </a:rPr>
              <a:t>For each pair of store number and product family, I infer the most appropriate trend, period, and error from the train data. Then use those to fit a model and save the results to a csv file. This approach ensures that a model is fit that captures the specifics of the data.</a:t>
            </a:r>
            <a:endParaRPr lang="en-US" sz="2400" dirty="0">
              <a:latin typeface="Times New Roman" panose="02020603050405020304" pitchFamily="18" charset="0"/>
              <a:cs typeface="Times New Roman" panose="02020603050405020304" pitchFamily="18" charset="0"/>
            </a:endParaRPr>
          </a:p>
        </p:txBody>
      </p:sp>
      <p:pic>
        <p:nvPicPr>
          <p:cNvPr id="5" name="Content Placeholder 4" descr="A screenshot of a computer screen&#10;&#10;AI-generated content may be incorrect.">
            <a:extLst>
              <a:ext uri="{FF2B5EF4-FFF2-40B4-BE49-F238E27FC236}">
                <a16:creationId xmlns:a16="http://schemas.microsoft.com/office/drawing/2014/main" id="{44F90417-1AA5-6C28-DE34-DF3E6FBF9099}"/>
              </a:ext>
            </a:extLst>
          </p:cNvPr>
          <p:cNvPicPr>
            <a:picLocks noGrp="1" noChangeAspect="1"/>
          </p:cNvPicPr>
          <p:nvPr>
            <p:ph idx="1"/>
          </p:nvPr>
        </p:nvPicPr>
        <p:blipFill>
          <a:blip r:embed="rId3"/>
          <a:stretch>
            <a:fillRect/>
          </a:stretch>
        </p:blipFill>
        <p:spPr>
          <a:xfrm>
            <a:off x="5332164" y="146159"/>
            <a:ext cx="6021636" cy="6451652"/>
          </a:xfrm>
          <a:prstGeom prst="rect">
            <a:avLst/>
          </a:prstGeom>
        </p:spPr>
      </p:pic>
    </p:spTree>
    <p:extLst>
      <p:ext uri="{BB962C8B-B14F-4D97-AF65-F5344CB8AC3E}">
        <p14:creationId xmlns:p14="http://schemas.microsoft.com/office/powerpoint/2010/main" val="3141499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1fe1289-78a0-486e-8f9b-90c68f5be146}" enabled="1" method="Standard" siteId="{c4a5ff7a-f87c-4d21-a0d9-08a2ff3dbdc7}" contentBits="0" removed="0"/>
</clbl:labelList>
</file>

<file path=docProps/app.xml><?xml version="1.0" encoding="utf-8"?>
<Properties xmlns="http://schemas.openxmlformats.org/officeDocument/2006/extended-properties" xmlns:vt="http://schemas.openxmlformats.org/officeDocument/2006/docPropsVTypes">
  <TotalTime>1016</TotalTime>
  <Words>2564</Words>
  <Application>Microsoft Office PowerPoint</Application>
  <PresentationFormat>Widescreen</PresentationFormat>
  <Paragraphs>139</Paragraphs>
  <Slides>28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vt:lpstr>
      <vt:lpstr>Aptos Display</vt:lpstr>
      <vt:lpstr>Arial</vt:lpstr>
      <vt:lpstr>Calibri</vt:lpstr>
      <vt:lpstr>Cambria Math</vt:lpstr>
      <vt:lpstr>Symbol</vt:lpstr>
      <vt:lpstr>Times New Roman</vt:lpstr>
      <vt:lpstr>Office Theme</vt:lpstr>
      <vt:lpstr>Executive Summary of Predictive Analytics  (DDS 8555) Final Project.</vt:lpstr>
      <vt:lpstr>Project overview</vt:lpstr>
      <vt:lpstr>Store Sales Forecasting - Objective &amp; Data</vt:lpstr>
      <vt:lpstr>Store Sales - Time Series Analysis</vt:lpstr>
      <vt:lpstr>Time series plot for various product families and Periodogram</vt:lpstr>
      <vt:lpstr>Decomposition Plots of Sales Time Series</vt:lpstr>
      <vt:lpstr>Auto correlation and Partial Auto Correlation plot of total sales.</vt:lpstr>
      <vt:lpstr>PowerPoint Presentation</vt:lpstr>
      <vt:lpstr>Implementing ETS model.</vt:lpstr>
      <vt:lpstr>Predictions from ARIMA model</vt:lpstr>
      <vt:lpstr>Visuallizing predictions</vt:lpstr>
      <vt:lpstr>Proof of submission.</vt:lpstr>
      <vt:lpstr>House Prices - Objective &amp; Data Preparation</vt:lpstr>
      <vt:lpstr>Feature Engineering Code snippet.</vt:lpstr>
      <vt:lpstr>Correlation Matrix of Numerical Features</vt:lpstr>
      <vt:lpstr>Removing Highly correlated Variables to prevent multi collinearity</vt:lpstr>
      <vt:lpstr>Selecting Features using PCA</vt:lpstr>
      <vt:lpstr>Using Lasso Regression to choose features</vt:lpstr>
      <vt:lpstr>Feature Importance and Variance Inflation Factor from Best Polynomial</vt:lpstr>
      <vt:lpstr>Investigation of Model Assumptions.</vt:lpstr>
      <vt:lpstr>Bibliography</vt:lpstr>
      <vt:lpstr>Looking Forward</vt:lpstr>
      <vt:lpstr>Proof of Participation in Competition.</vt:lpstr>
      <vt:lpstr>San Francisco Crime - Objective &amp; Data Analysis</vt:lpstr>
      <vt:lpstr>Data imbalance and Distribution of Crime by District</vt:lpstr>
      <vt:lpstr>Choosing the optimal number of Trees for Random Forest Classification - ROC AUC for test/training datasets by number of estimators for Random Forest Classifier.</vt:lpstr>
      <vt:lpstr>Feature importance of Gradient Boosting vs Random Forest Classifier</vt:lpstr>
      <vt:lpstr>Proof of Participation in competition.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Nde, Samuel</dc:creator>
  <cp:lastModifiedBy>Nde, Samuel</cp:lastModifiedBy>
  <cp:revision>10</cp:revision>
  <dcterms:created xsi:type="dcterms:W3CDTF">2025-03-21T03:20:07Z</dcterms:created>
  <dcterms:modified xsi:type="dcterms:W3CDTF">2025-03-22T04:00:30Z</dcterms:modified>
</cp:coreProperties>
</file>