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5" r:id="rId4"/>
    <p:sldId id="263" r:id="rId5"/>
    <p:sldId id="262" r:id="rId6"/>
    <p:sldId id="258"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GB"/>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B8913FF7-5919-417F-9557-D51635596AE5}" type="slidenum">
              <a:rPr lang="en-GB" smtClean="0"/>
              <a:t>‹#›</a:t>
            </a:fld>
            <a:endParaRPr lang="en-GB"/>
          </a:p>
        </p:txBody>
      </p:sp>
    </p:spTree>
    <p:extLst>
      <p:ext uri="{BB962C8B-B14F-4D97-AF65-F5344CB8AC3E}">
        <p14:creationId xmlns:p14="http://schemas.microsoft.com/office/powerpoint/2010/main" val="27532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09CE1-3C34-4DCE-81D7-6611AD9B0E07}"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209623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163957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4008922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2068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A09CE1-3C34-4DCE-81D7-6611AD9B0E07}" type="datetimeFigureOut">
              <a:rPr lang="en-GB" smtClean="0"/>
              <a:t>03/11/2021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360237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A09CE1-3C34-4DCE-81D7-6611AD9B0E07}" type="datetimeFigureOut">
              <a:rPr lang="en-GB" smtClean="0"/>
              <a:t>03/11/2021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2285417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2579384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351732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1693774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A09CE1-3C34-4DCE-81D7-6611AD9B0E07}" type="datetimeFigureOut">
              <a:rPr lang="en-GB" smtClean="0"/>
              <a:t>03/11/2021</a:t>
            </a:fld>
            <a:endParaRPr lang="en-GB"/>
          </a:p>
        </p:txBody>
      </p:sp>
      <p:sp>
        <p:nvSpPr>
          <p:cNvPr id="5" name="Footer Placeholder 4"/>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51982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A09CE1-3C34-4DCE-81D7-6611AD9B0E07}"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415033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A09CE1-3C34-4DCE-81D7-6611AD9B0E07}" type="datetimeFigureOut">
              <a:rPr lang="en-GB" smtClean="0"/>
              <a:t>03/11/2021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238098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A09CE1-3C34-4DCE-81D7-6611AD9B0E07}" type="datetimeFigureOut">
              <a:rPr lang="en-GB" smtClean="0"/>
              <a:t>03/11/2021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349332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09CE1-3C34-4DCE-81D7-6611AD9B0E07}" type="datetimeFigureOut">
              <a:rPr lang="en-GB" smtClean="0"/>
              <a:t>03/11/2021</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58056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09CE1-3C34-4DCE-81D7-6611AD9B0E07}"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92803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09CE1-3C34-4DCE-81D7-6611AD9B0E07}" type="datetimeFigureOut">
              <a:rPr lang="en-GB" smtClean="0"/>
              <a:t>03/11/2021</a:t>
            </a:fld>
            <a:endParaRPr lang="en-GB"/>
          </a:p>
        </p:txBody>
      </p:sp>
      <p:sp>
        <p:nvSpPr>
          <p:cNvPr id="6" name="Footer Placeholder 5"/>
          <p:cNvSpPr>
            <a:spLocks noGrp="1"/>
          </p:cNvSpPr>
          <p:nvPr>
            <p:ph type="ftr" sz="quarter" idx="11"/>
          </p:nvPr>
        </p:nvSpPr>
        <p:spPr/>
        <p:txBody>
          <a:bodyPr/>
          <a:lstStyle/>
          <a:p>
            <a:endParaRPr lang="en-GB"/>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913FF7-5919-417F-9557-D51635596AE5}" type="slidenum">
              <a:rPr lang="en-GB" smtClean="0"/>
              <a:t>‹#›</a:t>
            </a:fld>
            <a:endParaRPr lang="en-GB"/>
          </a:p>
        </p:txBody>
      </p:sp>
    </p:spTree>
    <p:extLst>
      <p:ext uri="{BB962C8B-B14F-4D97-AF65-F5344CB8AC3E}">
        <p14:creationId xmlns:p14="http://schemas.microsoft.com/office/powerpoint/2010/main" val="114223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A09CE1-3C34-4DCE-81D7-6611AD9B0E07}" type="datetimeFigureOut">
              <a:rPr lang="en-GB" smtClean="0"/>
              <a:t>03/11/2021</a:t>
            </a:fld>
            <a:endParaRPr lang="en-GB"/>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913FF7-5919-417F-9557-D51635596AE5}" type="slidenum">
              <a:rPr lang="en-GB" smtClean="0"/>
              <a:t>‹#›</a:t>
            </a:fld>
            <a:endParaRPr lang="en-GB"/>
          </a:p>
        </p:txBody>
      </p:sp>
    </p:spTree>
    <p:extLst>
      <p:ext uri="{BB962C8B-B14F-4D97-AF65-F5344CB8AC3E}">
        <p14:creationId xmlns:p14="http://schemas.microsoft.com/office/powerpoint/2010/main" val="22855441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y.clevelandclinic.org/health/diseases/17116-hypertrophic-cardiomyopath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6C5-ED3E-4FEF-82A1-B36AB22F1F40}"/>
              </a:ext>
            </a:extLst>
          </p:cNvPr>
          <p:cNvSpPr>
            <a:spLocks noGrp="1"/>
          </p:cNvSpPr>
          <p:nvPr>
            <p:ph type="ctrTitle"/>
          </p:nvPr>
        </p:nvSpPr>
        <p:spPr/>
        <p:txBody>
          <a:bodyPr>
            <a:normAutofit fontScale="90000"/>
          </a:bodyPr>
          <a:lstStyle/>
          <a:p>
            <a:r>
              <a:rPr lang="en-US" dirty="0"/>
              <a:t>Python Labs Proposal:</a:t>
            </a:r>
            <a:br>
              <a:rPr lang="en-US" dirty="0"/>
            </a:br>
            <a:r>
              <a:rPr lang="en-US" dirty="0"/>
              <a:t>Identification of Hypertrophic Cardiomyopathy in Asymptomatic Athletes</a:t>
            </a:r>
            <a:endParaRPr lang="en-GB" dirty="0"/>
          </a:p>
        </p:txBody>
      </p:sp>
      <p:sp>
        <p:nvSpPr>
          <p:cNvPr id="3" name="Subtitle 2">
            <a:extLst>
              <a:ext uri="{FF2B5EF4-FFF2-40B4-BE49-F238E27FC236}">
                <a16:creationId xmlns:a16="http://schemas.microsoft.com/office/drawing/2014/main" id="{2B840F84-C872-4D45-A9F1-95DF3C5D83A8}"/>
              </a:ext>
            </a:extLst>
          </p:cNvPr>
          <p:cNvSpPr>
            <a:spLocks noGrp="1"/>
          </p:cNvSpPr>
          <p:nvPr>
            <p:ph type="subTitle" idx="1"/>
          </p:nvPr>
        </p:nvSpPr>
        <p:spPr/>
        <p:txBody>
          <a:bodyPr/>
          <a:lstStyle/>
          <a:p>
            <a:r>
              <a:rPr lang="en-US" dirty="0"/>
              <a:t>Nathalie </a:t>
            </a:r>
            <a:r>
              <a:rPr lang="en-US" dirty="0" err="1"/>
              <a:t>descusse-brown</a:t>
            </a:r>
            <a:endParaRPr lang="en-GB" dirty="0"/>
          </a:p>
        </p:txBody>
      </p:sp>
      <p:sp>
        <p:nvSpPr>
          <p:cNvPr id="4" name="TextBox 3">
            <a:extLst>
              <a:ext uri="{FF2B5EF4-FFF2-40B4-BE49-F238E27FC236}">
                <a16:creationId xmlns:a16="http://schemas.microsoft.com/office/drawing/2014/main" id="{6ED5072A-ED72-4B8A-B425-DC02DC306CB2}"/>
              </a:ext>
            </a:extLst>
          </p:cNvPr>
          <p:cNvSpPr txBox="1"/>
          <p:nvPr/>
        </p:nvSpPr>
        <p:spPr>
          <a:xfrm>
            <a:off x="7873508" y="2070585"/>
            <a:ext cx="2725426" cy="1107996"/>
          </a:xfrm>
          <a:prstGeom prst="rect">
            <a:avLst/>
          </a:prstGeom>
          <a:noFill/>
        </p:spPr>
        <p:txBody>
          <a:bodyPr wrap="none" rtlCol="0">
            <a:spAutoFit/>
          </a:bodyPr>
          <a:lstStyle/>
          <a:p>
            <a:r>
              <a:rPr lang="en-US" sz="6600" dirty="0">
                <a:solidFill>
                  <a:srgbClr val="FF0000"/>
                </a:solidFill>
              </a:rPr>
              <a:t>DRAFT</a:t>
            </a:r>
            <a:endParaRPr lang="en-GB" sz="6600" dirty="0">
              <a:solidFill>
                <a:srgbClr val="FF0000"/>
              </a:solidFill>
            </a:endParaRPr>
          </a:p>
        </p:txBody>
      </p:sp>
    </p:spTree>
    <p:extLst>
      <p:ext uri="{BB962C8B-B14F-4D97-AF65-F5344CB8AC3E}">
        <p14:creationId xmlns:p14="http://schemas.microsoft.com/office/powerpoint/2010/main" val="34321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0AFE06-033D-450E-BB4D-42EC70EAE75B}"/>
              </a:ext>
            </a:extLst>
          </p:cNvPr>
          <p:cNvPicPr>
            <a:picLocks noChangeAspect="1"/>
          </p:cNvPicPr>
          <p:nvPr/>
        </p:nvPicPr>
        <p:blipFill>
          <a:blip r:embed="rId2"/>
          <a:stretch>
            <a:fillRect/>
          </a:stretch>
        </p:blipFill>
        <p:spPr>
          <a:xfrm>
            <a:off x="4544301" y="177933"/>
            <a:ext cx="5298687" cy="2342518"/>
          </a:xfrm>
          <a:prstGeom prst="rect">
            <a:avLst/>
          </a:prstGeom>
        </p:spPr>
      </p:pic>
      <p:sp>
        <p:nvSpPr>
          <p:cNvPr id="2" name="Title 1">
            <a:extLst>
              <a:ext uri="{FF2B5EF4-FFF2-40B4-BE49-F238E27FC236}">
                <a16:creationId xmlns:a16="http://schemas.microsoft.com/office/drawing/2014/main" id="{9F5E86C5-ED3E-4FEF-82A1-B36AB22F1F40}"/>
              </a:ext>
            </a:extLst>
          </p:cNvPr>
          <p:cNvSpPr>
            <a:spLocks noGrp="1"/>
          </p:cNvSpPr>
          <p:nvPr>
            <p:ph type="title"/>
          </p:nvPr>
        </p:nvSpPr>
        <p:spPr/>
        <p:txBody>
          <a:bodyPr>
            <a:normAutofit/>
          </a:bodyPr>
          <a:lstStyle/>
          <a:p>
            <a:r>
              <a:rPr lang="en-US" dirty="0"/>
              <a:t>The problem</a:t>
            </a:r>
            <a:endParaRPr lang="en-GB" dirty="0"/>
          </a:p>
        </p:txBody>
      </p:sp>
      <p:sp>
        <p:nvSpPr>
          <p:cNvPr id="8" name="Content Placeholder 7">
            <a:extLst>
              <a:ext uri="{FF2B5EF4-FFF2-40B4-BE49-F238E27FC236}">
                <a16:creationId xmlns:a16="http://schemas.microsoft.com/office/drawing/2014/main" id="{B7548267-0916-4AA1-806F-BAD18341C78D}"/>
              </a:ext>
            </a:extLst>
          </p:cNvPr>
          <p:cNvSpPr>
            <a:spLocks noGrp="1"/>
          </p:cNvSpPr>
          <p:nvPr>
            <p:ph idx="1"/>
          </p:nvPr>
        </p:nvSpPr>
        <p:spPr>
          <a:xfrm>
            <a:off x="396094" y="2744183"/>
            <a:ext cx="11486709" cy="3234586"/>
          </a:xfrm>
        </p:spPr>
        <p:txBody>
          <a:bodyPr>
            <a:normAutofit fontScale="92500" lnSpcReduction="10000"/>
          </a:bodyPr>
          <a:lstStyle/>
          <a:p>
            <a:r>
              <a:rPr lang="en-US" dirty="0"/>
              <a:t>What is hypertrophic cardiomyopathy (HCM)?</a:t>
            </a:r>
          </a:p>
          <a:p>
            <a:pPr lvl="1"/>
            <a:r>
              <a:rPr lang="en-US" dirty="0"/>
              <a:t>HCM is most often caused by abnormal genes in the heart muscle. These genes cause the walls of the heart chamber (left ventricle) to contract harder and become thicker than normal. </a:t>
            </a:r>
          </a:p>
          <a:p>
            <a:pPr lvl="1"/>
            <a:r>
              <a:rPr lang="en-US" dirty="0"/>
              <a:t>The thickened walls become stiff. This reduces the amount of blood taken in and pumped out to the body with each heartbeat.</a:t>
            </a:r>
          </a:p>
          <a:p>
            <a:pPr lvl="1"/>
            <a:r>
              <a:rPr lang="en-US" dirty="0"/>
              <a:t>As HCM progresses, it can cause other health problems. People with HCM are at higher risk for developing atrial fibrillation, which can lead to blood clots, stroke and other heart-related complications. HCM may also lead to heart failure. It can also lead to sudden cardiac arrest, but this is rare. </a:t>
            </a:r>
          </a:p>
          <a:p>
            <a:pPr lvl="1"/>
            <a:r>
              <a:rPr lang="en-US" dirty="0"/>
              <a:t>HCM has been cited as the most common reason for sudden cardiac death in young people and athletes under the age of 35 although some more recent paper disputes this.</a:t>
            </a:r>
          </a:p>
          <a:p>
            <a:pPr lvl="1"/>
            <a:r>
              <a:rPr lang="en-US" dirty="0"/>
              <a:t>HCM can be obstructive or non-obstructive</a:t>
            </a:r>
          </a:p>
          <a:p>
            <a:endParaRPr lang="en-GB" dirty="0"/>
          </a:p>
        </p:txBody>
      </p:sp>
      <p:sp>
        <p:nvSpPr>
          <p:cNvPr id="5" name="TextBox 4">
            <a:extLst>
              <a:ext uri="{FF2B5EF4-FFF2-40B4-BE49-F238E27FC236}">
                <a16:creationId xmlns:a16="http://schemas.microsoft.com/office/drawing/2014/main" id="{DFE2A381-01E8-4EDA-BA9C-C21B27E91A3C}"/>
              </a:ext>
            </a:extLst>
          </p:cNvPr>
          <p:cNvSpPr txBox="1"/>
          <p:nvPr/>
        </p:nvSpPr>
        <p:spPr>
          <a:xfrm>
            <a:off x="7781192" y="2494254"/>
            <a:ext cx="3875049" cy="246221"/>
          </a:xfrm>
          <a:prstGeom prst="rect">
            <a:avLst/>
          </a:prstGeom>
          <a:noFill/>
        </p:spPr>
        <p:txBody>
          <a:bodyPr wrap="square" rtlCol="0">
            <a:spAutoFit/>
          </a:bodyPr>
          <a:lstStyle/>
          <a:p>
            <a:r>
              <a:rPr lang="en-US" sz="1000" dirty="0"/>
              <a:t>Source: www.heart.org</a:t>
            </a:r>
            <a:endParaRPr lang="en-GB" sz="1000" dirty="0"/>
          </a:p>
        </p:txBody>
      </p:sp>
    </p:spTree>
    <p:extLst>
      <p:ext uri="{BB962C8B-B14F-4D97-AF65-F5344CB8AC3E}">
        <p14:creationId xmlns:p14="http://schemas.microsoft.com/office/powerpoint/2010/main" val="357087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6C5-ED3E-4FEF-82A1-B36AB22F1F40}"/>
              </a:ext>
            </a:extLst>
          </p:cNvPr>
          <p:cNvSpPr>
            <a:spLocks noGrp="1"/>
          </p:cNvSpPr>
          <p:nvPr>
            <p:ph type="title"/>
          </p:nvPr>
        </p:nvSpPr>
        <p:spPr/>
        <p:txBody>
          <a:bodyPr>
            <a:normAutofit/>
          </a:bodyPr>
          <a:lstStyle/>
          <a:p>
            <a:r>
              <a:rPr lang="en-US" dirty="0"/>
              <a:t>The problem (cont’d)</a:t>
            </a:r>
            <a:endParaRPr lang="en-GB" dirty="0"/>
          </a:p>
        </p:txBody>
      </p:sp>
      <p:sp>
        <p:nvSpPr>
          <p:cNvPr id="8" name="Content Placeholder 7">
            <a:extLst>
              <a:ext uri="{FF2B5EF4-FFF2-40B4-BE49-F238E27FC236}">
                <a16:creationId xmlns:a16="http://schemas.microsoft.com/office/drawing/2014/main" id="{B7548267-0916-4AA1-806F-BAD18341C78D}"/>
              </a:ext>
            </a:extLst>
          </p:cNvPr>
          <p:cNvSpPr>
            <a:spLocks noGrp="1"/>
          </p:cNvSpPr>
          <p:nvPr>
            <p:ph idx="1"/>
          </p:nvPr>
        </p:nvSpPr>
        <p:spPr>
          <a:xfrm>
            <a:off x="1154954" y="2603499"/>
            <a:ext cx="9505719" cy="3933581"/>
          </a:xfrm>
        </p:spPr>
        <p:txBody>
          <a:bodyPr>
            <a:normAutofit fontScale="70000" lnSpcReduction="20000"/>
          </a:bodyPr>
          <a:lstStyle/>
          <a:p>
            <a:r>
              <a:rPr lang="en-US" dirty="0"/>
              <a:t>Symptoms:</a:t>
            </a:r>
          </a:p>
          <a:p>
            <a:pPr lvl="1">
              <a:lnSpc>
                <a:spcPct val="120000"/>
              </a:lnSpc>
              <a:spcBef>
                <a:spcPts val="0"/>
              </a:spcBef>
            </a:pPr>
            <a:r>
              <a:rPr lang="en-US" dirty="0"/>
              <a:t>Chest pain, especially with physical exertion</a:t>
            </a:r>
          </a:p>
          <a:p>
            <a:pPr lvl="1">
              <a:lnSpc>
                <a:spcPct val="120000"/>
              </a:lnSpc>
              <a:spcBef>
                <a:spcPts val="0"/>
              </a:spcBef>
            </a:pPr>
            <a:r>
              <a:rPr lang="en-US" dirty="0"/>
              <a:t>Shortness of breath, especially with physical exertion</a:t>
            </a:r>
          </a:p>
          <a:p>
            <a:pPr lvl="1">
              <a:lnSpc>
                <a:spcPct val="120000"/>
              </a:lnSpc>
              <a:spcBef>
                <a:spcPts val="0"/>
              </a:spcBef>
            </a:pPr>
            <a:r>
              <a:rPr lang="en-US" dirty="0"/>
              <a:t>Fatigue</a:t>
            </a:r>
          </a:p>
          <a:p>
            <a:pPr lvl="1">
              <a:lnSpc>
                <a:spcPct val="120000"/>
              </a:lnSpc>
              <a:spcBef>
                <a:spcPts val="0"/>
              </a:spcBef>
            </a:pPr>
            <a:r>
              <a:rPr lang="en-US" dirty="0"/>
              <a:t>Arrhythmias (abnormal heart rhythms)</a:t>
            </a:r>
          </a:p>
          <a:p>
            <a:pPr lvl="1">
              <a:lnSpc>
                <a:spcPct val="120000"/>
              </a:lnSpc>
              <a:spcBef>
                <a:spcPts val="0"/>
              </a:spcBef>
            </a:pPr>
            <a:r>
              <a:rPr lang="en-US" dirty="0"/>
              <a:t>Dizziness</a:t>
            </a:r>
          </a:p>
          <a:p>
            <a:pPr lvl="1">
              <a:lnSpc>
                <a:spcPct val="120000"/>
              </a:lnSpc>
              <a:spcBef>
                <a:spcPts val="0"/>
              </a:spcBef>
            </a:pPr>
            <a:r>
              <a:rPr lang="en-US" dirty="0"/>
              <a:t>Lightheadedness</a:t>
            </a:r>
          </a:p>
          <a:p>
            <a:pPr lvl="1">
              <a:lnSpc>
                <a:spcPct val="120000"/>
              </a:lnSpc>
              <a:spcBef>
                <a:spcPts val="0"/>
              </a:spcBef>
            </a:pPr>
            <a:r>
              <a:rPr lang="en-US" dirty="0"/>
              <a:t>Fainting (syncope)</a:t>
            </a:r>
          </a:p>
          <a:p>
            <a:pPr lvl="1">
              <a:lnSpc>
                <a:spcPct val="120000"/>
              </a:lnSpc>
              <a:spcBef>
                <a:spcPts val="0"/>
              </a:spcBef>
            </a:pPr>
            <a:r>
              <a:rPr lang="en-US" dirty="0"/>
              <a:t>Swelling in the ankles, feet, legs, abdomen and veins in the neck</a:t>
            </a:r>
          </a:p>
          <a:p>
            <a:pPr marL="400050" lvl="1" indent="0">
              <a:buNone/>
            </a:pPr>
            <a:endParaRPr lang="en-GB" dirty="0">
              <a:solidFill>
                <a:srgbClr val="0563C1"/>
              </a:solidFill>
              <a:effectLst/>
              <a:latin typeface="Calibri" panose="020F0502020204030204" pitchFamily="34" charset="0"/>
              <a:ea typeface="Calibri" panose="020F0502020204030204" pitchFamily="34" charset="0"/>
              <a:hlinkClick r:id="rId2"/>
            </a:endParaRPr>
          </a:p>
          <a:p>
            <a:r>
              <a:rPr lang="en-US" dirty="0"/>
              <a:t>Why is it an issue particularly for athletes?</a:t>
            </a:r>
          </a:p>
          <a:p>
            <a:pPr lvl="1"/>
            <a:r>
              <a:rPr lang="en-US" dirty="0"/>
              <a:t>Athletes typically will not exhibit the symptoms above as self-selected (i.e. they have been able to reach a certain level of fitness BECAUSE of the absence of symptoms).</a:t>
            </a:r>
          </a:p>
          <a:p>
            <a:pPr lvl="1"/>
            <a:r>
              <a:rPr lang="en-US" dirty="0"/>
              <a:t>If misdiagnosed, HCM will typically lead to the end of intensive training for an athlete, possibly even career.</a:t>
            </a:r>
          </a:p>
          <a:p>
            <a:pPr lvl="1"/>
            <a:r>
              <a:rPr lang="en-US" dirty="0"/>
              <a:t>For some athletes the thickness of the septal wall is in the ‘grey zone’ (end-diastolic wall thickness in the 13-16mm range), meaning there is uncertainty around whether it is caused by HCM or Exercise-induced cardiac remodeling (EICR), also known as athlete's heart as both conditions cause hypertrophy of the left ventricle (LVH).</a:t>
            </a:r>
          </a:p>
          <a:p>
            <a:pPr lvl="1"/>
            <a:r>
              <a:rPr lang="en-US" dirty="0"/>
              <a:t>Exercise cessation for a period of time (detraining) has been prescribed until now to help identify the actual cause of LVH but some study have shown this not to be consistently reliable [1].</a:t>
            </a:r>
            <a:endParaRPr lang="en-GB" dirty="0"/>
          </a:p>
        </p:txBody>
      </p:sp>
    </p:spTree>
    <p:extLst>
      <p:ext uri="{BB962C8B-B14F-4D97-AF65-F5344CB8AC3E}">
        <p14:creationId xmlns:p14="http://schemas.microsoft.com/office/powerpoint/2010/main" val="763381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6C5-ED3E-4FEF-82A1-B36AB22F1F40}"/>
              </a:ext>
            </a:extLst>
          </p:cNvPr>
          <p:cNvSpPr>
            <a:spLocks noGrp="1"/>
          </p:cNvSpPr>
          <p:nvPr>
            <p:ph type="title"/>
          </p:nvPr>
        </p:nvSpPr>
        <p:spPr/>
        <p:txBody>
          <a:bodyPr>
            <a:normAutofit/>
          </a:bodyPr>
          <a:lstStyle/>
          <a:p>
            <a:r>
              <a:rPr lang="en-US" dirty="0"/>
              <a:t>Existing literature</a:t>
            </a:r>
            <a:endParaRPr lang="en-GB" dirty="0"/>
          </a:p>
        </p:txBody>
      </p:sp>
      <p:sp>
        <p:nvSpPr>
          <p:cNvPr id="4" name="Content Placeholder 3">
            <a:extLst>
              <a:ext uri="{FF2B5EF4-FFF2-40B4-BE49-F238E27FC236}">
                <a16:creationId xmlns:a16="http://schemas.microsoft.com/office/drawing/2014/main" id="{9C372A38-CA55-43E0-9A76-8BED2E29381B}"/>
              </a:ext>
            </a:extLst>
          </p:cNvPr>
          <p:cNvSpPr>
            <a:spLocks noGrp="1"/>
          </p:cNvSpPr>
          <p:nvPr>
            <p:ph idx="1"/>
          </p:nvPr>
        </p:nvSpPr>
        <p:spPr>
          <a:xfrm>
            <a:off x="1154954" y="2603499"/>
            <a:ext cx="8761413" cy="3726963"/>
          </a:xfrm>
        </p:spPr>
        <p:txBody>
          <a:bodyPr>
            <a:normAutofit fontScale="70000" lnSpcReduction="20000"/>
          </a:bodyPr>
          <a:lstStyle/>
          <a:p>
            <a:pPr marL="0" indent="0">
              <a:buNone/>
            </a:pPr>
            <a:r>
              <a:rPr lang="en-US" dirty="0"/>
              <a:t>The below is an unexhaustive list of available references around this issue:</a:t>
            </a:r>
          </a:p>
          <a:p>
            <a:r>
              <a:rPr lang="en-US" dirty="0"/>
              <a:t>[1] “Athlete's heart or hypertrophic cardiomyopathy?” by </a:t>
            </a:r>
            <a:r>
              <a:rPr lang="de-DE" dirty="0"/>
              <a:t>Jörg Lauschke 1, Bernhard Maisch, Clinical Research in Cardiology: The Official Journal of German Cardiac Society, Feb 2009.</a:t>
            </a:r>
            <a:endParaRPr lang="en-US" dirty="0"/>
          </a:p>
          <a:p>
            <a:r>
              <a:rPr lang="en-US" dirty="0"/>
              <a:t>[2] “Hypertrophic Cardiomyopathy, Athlete’s Heart, or Both” by Kalie Y. </a:t>
            </a:r>
            <a:r>
              <a:rPr lang="en-US" dirty="0" err="1"/>
              <a:t>Kebed</a:t>
            </a:r>
            <a:r>
              <a:rPr lang="en-US" dirty="0"/>
              <a:t>, J. </a:t>
            </a:r>
            <a:r>
              <a:rPr lang="en-US" dirty="0" err="1"/>
              <a:t>Martijn</a:t>
            </a:r>
            <a:r>
              <a:rPr lang="en-US" dirty="0"/>
              <a:t> Bos, Nandan S. </a:t>
            </a:r>
            <a:r>
              <a:rPr lang="en-US" dirty="0" err="1"/>
              <a:t>Anavekar</a:t>
            </a:r>
            <a:r>
              <a:rPr lang="en-US" dirty="0"/>
              <a:t>, Sharon L. </a:t>
            </a:r>
            <a:r>
              <a:rPr lang="en-US" dirty="0" err="1"/>
              <a:t>Mulvagh</a:t>
            </a:r>
            <a:r>
              <a:rPr lang="en-US" dirty="0"/>
              <a:t>, Michael J. Ackerman, and Steve R. </a:t>
            </a:r>
            <a:r>
              <a:rPr lang="en-US" dirty="0" err="1"/>
              <a:t>Ommen</a:t>
            </a:r>
            <a:r>
              <a:rPr lang="en-US" dirty="0"/>
              <a:t>, Circulation – Cardiovascular Imaging Journal, Vol.8, Issue 7, July 2015.</a:t>
            </a:r>
          </a:p>
          <a:p>
            <a:r>
              <a:rPr lang="en-US" dirty="0"/>
              <a:t>[3] “The demanding grey zone: Sport indices by cardiac magnetic resonance imaging differentiate hypertrophic cardiomyopathy from athlete’s heart” by </a:t>
            </a:r>
            <a:r>
              <a:rPr lang="en-US" dirty="0" err="1"/>
              <a:t>Csilla</a:t>
            </a:r>
            <a:r>
              <a:rPr lang="en-US" dirty="0"/>
              <a:t> </a:t>
            </a:r>
            <a:r>
              <a:rPr lang="en-US" dirty="0" err="1"/>
              <a:t>Czimbalmos,Ibolya</a:t>
            </a:r>
            <a:r>
              <a:rPr lang="en-US" dirty="0"/>
              <a:t> </a:t>
            </a:r>
            <a:r>
              <a:rPr lang="en-US" dirty="0" err="1"/>
              <a:t>Csecs,Attila</a:t>
            </a:r>
            <a:r>
              <a:rPr lang="en-US" dirty="0"/>
              <a:t> </a:t>
            </a:r>
            <a:r>
              <a:rPr lang="en-US" dirty="0" err="1"/>
              <a:t>Toth,Orsolya</a:t>
            </a:r>
            <a:r>
              <a:rPr lang="en-US" dirty="0"/>
              <a:t> </a:t>
            </a:r>
            <a:r>
              <a:rPr lang="en-US" dirty="0" err="1"/>
              <a:t>Kiss,Ferenc</a:t>
            </a:r>
            <a:r>
              <a:rPr lang="en-US" dirty="0"/>
              <a:t> </a:t>
            </a:r>
            <a:r>
              <a:rPr lang="en-US" dirty="0" err="1"/>
              <a:t>Imre</a:t>
            </a:r>
            <a:r>
              <a:rPr lang="en-US" dirty="0"/>
              <a:t> </a:t>
            </a:r>
            <a:r>
              <a:rPr lang="en-US" dirty="0" err="1"/>
              <a:t>Suhai,Nora</a:t>
            </a:r>
            <a:r>
              <a:rPr lang="en-US" dirty="0"/>
              <a:t> </a:t>
            </a:r>
            <a:r>
              <a:rPr lang="en-US" dirty="0" err="1"/>
              <a:t>Sydo,Zsofia</a:t>
            </a:r>
            <a:r>
              <a:rPr lang="en-US" dirty="0"/>
              <a:t> </a:t>
            </a:r>
            <a:r>
              <a:rPr lang="en-US" dirty="0" err="1"/>
              <a:t>Dohy,Astrid</a:t>
            </a:r>
            <a:r>
              <a:rPr lang="en-US" dirty="0"/>
              <a:t> </a:t>
            </a:r>
            <a:r>
              <a:rPr lang="en-US" dirty="0" err="1"/>
              <a:t>Apor,Bela</a:t>
            </a:r>
            <a:r>
              <a:rPr lang="en-US" dirty="0"/>
              <a:t> </a:t>
            </a:r>
            <a:r>
              <a:rPr lang="en-US" dirty="0" err="1"/>
              <a:t>Merkely</a:t>
            </a:r>
            <a:r>
              <a:rPr lang="en-US" dirty="0"/>
              <a:t> ,</a:t>
            </a:r>
            <a:r>
              <a:rPr lang="en-US" dirty="0" err="1"/>
              <a:t>Hajnalka</a:t>
            </a:r>
            <a:r>
              <a:rPr lang="en-US" dirty="0"/>
              <a:t> </a:t>
            </a:r>
            <a:r>
              <a:rPr lang="en-US" dirty="0" err="1"/>
              <a:t>Vago</a:t>
            </a:r>
            <a:r>
              <a:rPr lang="en-US" dirty="0"/>
              <a:t>, PLOS ONE, Feb 2019. </a:t>
            </a:r>
          </a:p>
          <a:p>
            <a:r>
              <a:rPr lang="en-US" dirty="0"/>
              <a:t>[4] “Exercise in hypertrophic cardiomyopathy: restrict or rethink by Exercise in hypertrophic cardiomyopathy: restrict or rethink” by </a:t>
            </a:r>
            <a:r>
              <a:rPr lang="en-US" dirty="0" err="1"/>
              <a:t>Adaya</a:t>
            </a:r>
            <a:r>
              <a:rPr lang="en-US" dirty="0"/>
              <a:t> Weissler </a:t>
            </a:r>
            <a:r>
              <a:rPr lang="en-US" dirty="0" err="1"/>
              <a:t>Snir</a:t>
            </a:r>
            <a:r>
              <a:rPr lang="en-US" dirty="0"/>
              <a:t>, Kim A. Connelly, Jack M. Goodman, David Dorian and Paul Dorian, American Journal of Physiology, Mar 2021.</a:t>
            </a:r>
          </a:p>
          <a:p>
            <a:r>
              <a:rPr lang="en-US" dirty="0"/>
              <a:t>[5] “Left ventricular hypertrophy in athletes” by John Rawlins, Amit </a:t>
            </a:r>
            <a:r>
              <a:rPr lang="en-US" dirty="0" err="1"/>
              <a:t>Bhan</a:t>
            </a:r>
            <a:r>
              <a:rPr lang="en-US" dirty="0"/>
              <a:t>, Sanjay Sharma, European Journal of Echocardiography, Volume 10, Issue 3, May 2009</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 </a:t>
            </a:r>
          </a:p>
        </p:txBody>
      </p:sp>
    </p:spTree>
    <p:extLst>
      <p:ext uri="{BB962C8B-B14F-4D97-AF65-F5344CB8AC3E}">
        <p14:creationId xmlns:p14="http://schemas.microsoft.com/office/powerpoint/2010/main" val="316402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6C5-ED3E-4FEF-82A1-B36AB22F1F40}"/>
              </a:ext>
            </a:extLst>
          </p:cNvPr>
          <p:cNvSpPr>
            <a:spLocks noGrp="1"/>
          </p:cNvSpPr>
          <p:nvPr>
            <p:ph type="title"/>
          </p:nvPr>
        </p:nvSpPr>
        <p:spPr/>
        <p:txBody>
          <a:bodyPr>
            <a:normAutofit/>
          </a:bodyPr>
          <a:lstStyle/>
          <a:p>
            <a:r>
              <a:rPr lang="en-US" dirty="0"/>
              <a:t>Status of research</a:t>
            </a:r>
            <a:endParaRPr lang="en-GB" dirty="0"/>
          </a:p>
        </p:txBody>
      </p:sp>
      <p:sp>
        <p:nvSpPr>
          <p:cNvPr id="4" name="Content Placeholder 3">
            <a:extLst>
              <a:ext uri="{FF2B5EF4-FFF2-40B4-BE49-F238E27FC236}">
                <a16:creationId xmlns:a16="http://schemas.microsoft.com/office/drawing/2014/main" id="{9C372A38-CA55-43E0-9A76-8BED2E29381B}"/>
              </a:ext>
            </a:extLst>
          </p:cNvPr>
          <p:cNvSpPr>
            <a:spLocks noGrp="1"/>
          </p:cNvSpPr>
          <p:nvPr>
            <p:ph idx="1"/>
          </p:nvPr>
        </p:nvSpPr>
        <p:spPr/>
        <p:txBody>
          <a:bodyPr/>
          <a:lstStyle/>
          <a:p>
            <a:r>
              <a:rPr lang="en-US" dirty="0"/>
              <a:t>Most of the research in the field appears to be relatively recent (in past 10 years).</a:t>
            </a:r>
          </a:p>
          <a:p>
            <a:r>
              <a:rPr lang="en-US" dirty="0"/>
              <a:t>Athlete’s heart appears to be associated with eccentric biventricular hypertrophy with wall thicknesses under 15 mm and a moderately dilated left ventricle (LVEDD up to 58 mm). Also it appears that although systolic function in normal in non-HCM athletes and the majority of HCM patients, </a:t>
            </a:r>
            <a:r>
              <a:rPr lang="en-US" b="1" dirty="0"/>
              <a:t>there are significant differences in </a:t>
            </a:r>
            <a:r>
              <a:rPr lang="en-US" b="1" dirty="0" err="1"/>
              <a:t>dystolic</a:t>
            </a:r>
            <a:r>
              <a:rPr lang="en-US" b="1" dirty="0"/>
              <a:t> function </a:t>
            </a:r>
            <a:r>
              <a:rPr lang="en-US" dirty="0"/>
              <a:t>[1].</a:t>
            </a:r>
          </a:p>
          <a:p>
            <a:r>
              <a:rPr lang="en-US" dirty="0"/>
              <a:t>Cardiac Magnetic Resonance appears to be the most reliable technique in order to assess heart characteristics needed to classify HCM.</a:t>
            </a:r>
            <a:endParaRPr lang="en-GB" dirty="0"/>
          </a:p>
        </p:txBody>
      </p:sp>
    </p:spTree>
    <p:extLst>
      <p:ext uri="{BB962C8B-B14F-4D97-AF65-F5344CB8AC3E}">
        <p14:creationId xmlns:p14="http://schemas.microsoft.com/office/powerpoint/2010/main" val="98965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6C5-ED3E-4FEF-82A1-B36AB22F1F40}"/>
              </a:ext>
            </a:extLst>
          </p:cNvPr>
          <p:cNvSpPr>
            <a:spLocks noGrp="1"/>
          </p:cNvSpPr>
          <p:nvPr>
            <p:ph type="title"/>
          </p:nvPr>
        </p:nvSpPr>
        <p:spPr/>
        <p:txBody>
          <a:bodyPr>
            <a:normAutofit/>
          </a:bodyPr>
          <a:lstStyle/>
          <a:p>
            <a:r>
              <a:rPr lang="en-US" dirty="0"/>
              <a:t>Data</a:t>
            </a:r>
            <a:endParaRPr lang="en-GB" dirty="0"/>
          </a:p>
        </p:txBody>
      </p:sp>
      <p:sp>
        <p:nvSpPr>
          <p:cNvPr id="4" name="Content Placeholder 3">
            <a:extLst>
              <a:ext uri="{FF2B5EF4-FFF2-40B4-BE49-F238E27FC236}">
                <a16:creationId xmlns:a16="http://schemas.microsoft.com/office/drawing/2014/main" id="{9C372A38-CA55-43E0-9A76-8BED2E29381B}"/>
              </a:ext>
            </a:extLst>
          </p:cNvPr>
          <p:cNvSpPr>
            <a:spLocks noGrp="1"/>
          </p:cNvSpPr>
          <p:nvPr>
            <p:ph idx="1"/>
          </p:nvPr>
        </p:nvSpPr>
        <p:spPr/>
        <p:txBody>
          <a:bodyPr/>
          <a:lstStyle/>
          <a:p>
            <a:r>
              <a:rPr lang="en-US" dirty="0"/>
              <a:t>The data proposed for this project comes from literature source [3] and consists of heart and heart function </a:t>
            </a:r>
            <a:r>
              <a:rPr lang="en-US" dirty="0" err="1"/>
              <a:t>function</a:t>
            </a:r>
            <a:r>
              <a:rPr lang="en-US" dirty="0"/>
              <a:t> measurements issued from Cardiac Magnetic Resonance images for 354 patients including 3 types:</a:t>
            </a:r>
          </a:p>
          <a:p>
            <a:pPr lvl="1">
              <a:spcBef>
                <a:spcPts val="0"/>
              </a:spcBef>
            </a:pPr>
            <a:r>
              <a:rPr lang="en-US" dirty="0"/>
              <a:t>Athletes</a:t>
            </a:r>
          </a:p>
          <a:p>
            <a:pPr lvl="1">
              <a:spcBef>
                <a:spcPts val="0"/>
              </a:spcBef>
            </a:pPr>
            <a:r>
              <a:rPr lang="en-US" dirty="0"/>
              <a:t>HCM patients</a:t>
            </a:r>
          </a:p>
          <a:p>
            <a:pPr lvl="1">
              <a:spcBef>
                <a:spcPts val="0"/>
              </a:spcBef>
            </a:pPr>
            <a:r>
              <a:rPr lang="en-US" dirty="0"/>
              <a:t>Athletes with HCM</a:t>
            </a:r>
          </a:p>
          <a:p>
            <a:pPr>
              <a:spcBef>
                <a:spcPts val="0"/>
              </a:spcBef>
            </a:pPr>
            <a:endParaRPr lang="en-US" dirty="0"/>
          </a:p>
          <a:p>
            <a:endParaRPr lang="en-GB" dirty="0"/>
          </a:p>
        </p:txBody>
      </p:sp>
      <p:pic>
        <p:nvPicPr>
          <p:cNvPr id="5" name="Picture 4">
            <a:extLst>
              <a:ext uri="{FF2B5EF4-FFF2-40B4-BE49-F238E27FC236}">
                <a16:creationId xmlns:a16="http://schemas.microsoft.com/office/drawing/2014/main" id="{E9A71016-A3D1-44EE-856E-B2A9A334A048}"/>
              </a:ext>
            </a:extLst>
          </p:cNvPr>
          <p:cNvPicPr>
            <a:picLocks noChangeAspect="1"/>
          </p:cNvPicPr>
          <p:nvPr/>
        </p:nvPicPr>
        <p:blipFill>
          <a:blip r:embed="rId2"/>
          <a:stretch>
            <a:fillRect/>
          </a:stretch>
        </p:blipFill>
        <p:spPr>
          <a:xfrm>
            <a:off x="0" y="4382965"/>
            <a:ext cx="12192000" cy="2431383"/>
          </a:xfrm>
          <a:prstGeom prst="rect">
            <a:avLst/>
          </a:prstGeom>
        </p:spPr>
      </p:pic>
    </p:spTree>
    <p:extLst>
      <p:ext uri="{BB962C8B-B14F-4D97-AF65-F5344CB8AC3E}">
        <p14:creationId xmlns:p14="http://schemas.microsoft.com/office/powerpoint/2010/main" val="185247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6C5-ED3E-4FEF-82A1-B36AB22F1F40}"/>
              </a:ext>
            </a:extLst>
          </p:cNvPr>
          <p:cNvSpPr>
            <a:spLocks noGrp="1"/>
          </p:cNvSpPr>
          <p:nvPr>
            <p:ph type="title"/>
          </p:nvPr>
        </p:nvSpPr>
        <p:spPr/>
        <p:txBody>
          <a:bodyPr>
            <a:normAutofit/>
          </a:bodyPr>
          <a:lstStyle/>
          <a:p>
            <a:r>
              <a:rPr lang="en-US" dirty="0"/>
              <a:t>Potential Challenges</a:t>
            </a:r>
            <a:endParaRPr lang="en-GB" dirty="0"/>
          </a:p>
        </p:txBody>
      </p:sp>
      <p:sp>
        <p:nvSpPr>
          <p:cNvPr id="4" name="Content Placeholder 3">
            <a:extLst>
              <a:ext uri="{FF2B5EF4-FFF2-40B4-BE49-F238E27FC236}">
                <a16:creationId xmlns:a16="http://schemas.microsoft.com/office/drawing/2014/main" id="{9C372A38-CA55-43E0-9A76-8BED2E29381B}"/>
              </a:ext>
            </a:extLst>
          </p:cNvPr>
          <p:cNvSpPr>
            <a:spLocks noGrp="1"/>
          </p:cNvSpPr>
          <p:nvPr>
            <p:ph idx="1"/>
          </p:nvPr>
        </p:nvSpPr>
        <p:spPr/>
        <p:txBody>
          <a:bodyPr/>
          <a:lstStyle/>
          <a:p>
            <a:r>
              <a:rPr lang="en-US" dirty="0"/>
              <a:t>Not much challenge in terms of data cleaning / preparation.</a:t>
            </a:r>
          </a:p>
          <a:p>
            <a:r>
              <a:rPr lang="en-US" dirty="0"/>
              <a:t>Potential risk that the project will not identify anything new compared to existing research.</a:t>
            </a:r>
          </a:p>
          <a:p>
            <a:r>
              <a:rPr lang="en-US" dirty="0"/>
              <a:t>Potential risk of misinterpreting the results if no medical background within </a:t>
            </a:r>
            <a:r>
              <a:rPr lang="en-US"/>
              <a:t>the team.</a:t>
            </a:r>
            <a:endParaRPr lang="en-GB" dirty="0"/>
          </a:p>
        </p:txBody>
      </p:sp>
    </p:spTree>
    <p:extLst>
      <p:ext uri="{BB962C8B-B14F-4D97-AF65-F5344CB8AC3E}">
        <p14:creationId xmlns:p14="http://schemas.microsoft.com/office/powerpoint/2010/main" val="189474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6C5-ED3E-4FEF-82A1-B36AB22F1F40}"/>
              </a:ext>
            </a:extLst>
          </p:cNvPr>
          <p:cNvSpPr>
            <a:spLocks noGrp="1"/>
          </p:cNvSpPr>
          <p:nvPr>
            <p:ph type="title"/>
          </p:nvPr>
        </p:nvSpPr>
        <p:spPr/>
        <p:txBody>
          <a:bodyPr>
            <a:normAutofit/>
          </a:bodyPr>
          <a:lstStyle/>
          <a:p>
            <a:r>
              <a:rPr lang="en-US" dirty="0"/>
              <a:t>The Team</a:t>
            </a:r>
            <a:endParaRPr lang="en-GB" dirty="0"/>
          </a:p>
        </p:txBody>
      </p:sp>
      <p:sp>
        <p:nvSpPr>
          <p:cNvPr id="4" name="Content Placeholder 3">
            <a:extLst>
              <a:ext uri="{FF2B5EF4-FFF2-40B4-BE49-F238E27FC236}">
                <a16:creationId xmlns:a16="http://schemas.microsoft.com/office/drawing/2014/main" id="{9C372A38-CA55-43E0-9A76-8BED2E29381B}"/>
              </a:ext>
            </a:extLst>
          </p:cNvPr>
          <p:cNvSpPr>
            <a:spLocks noGrp="1"/>
          </p:cNvSpPr>
          <p:nvPr>
            <p:ph idx="1"/>
          </p:nvPr>
        </p:nvSpPr>
        <p:spPr/>
        <p:txBody>
          <a:bodyPr/>
          <a:lstStyle/>
          <a:p>
            <a:r>
              <a:rPr lang="en-US" dirty="0"/>
              <a:t>Combination of DS and DE (2 of each).</a:t>
            </a:r>
          </a:p>
          <a:p>
            <a:r>
              <a:rPr lang="en-US" dirty="0"/>
              <a:t>Ideally someone with medical background.</a:t>
            </a:r>
            <a:endParaRPr lang="en-GB" dirty="0"/>
          </a:p>
        </p:txBody>
      </p:sp>
    </p:spTree>
    <p:extLst>
      <p:ext uri="{BB962C8B-B14F-4D97-AF65-F5344CB8AC3E}">
        <p14:creationId xmlns:p14="http://schemas.microsoft.com/office/powerpoint/2010/main" val="4084692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
  <TotalTime>695</TotalTime>
  <Words>855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Python Labs Proposal: Identification of Hypertrophic Cardiomyopathy in Asymptomatic Athletes</vt:lpstr>
      <vt:lpstr>The problem</vt:lpstr>
      <vt:lpstr>The problem (cont’d)</vt:lpstr>
      <vt:lpstr>Existing literature</vt:lpstr>
      <vt:lpstr>Status of research</vt:lpstr>
      <vt:lpstr>Data</vt:lpstr>
      <vt:lpstr>Potential Challenges</vt:lpstr>
      <vt:lpstr>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Hypertrophic Cardiomyopathy in Asymptomatic Athletes</dc:title>
  <dc:creator>Nathalie Descusse-Brown</dc:creator>
  <cp:lastModifiedBy>Nathalie Descusse-Brown</cp:lastModifiedBy>
  <cp:revision>35</cp:revision>
  <dcterms:created xsi:type="dcterms:W3CDTF">2021-11-03T08:05:23Z</dcterms:created>
  <dcterms:modified xsi:type="dcterms:W3CDTF">2021-11-03T20:39:20Z</dcterms:modified>
</cp:coreProperties>
</file>