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96D634-1E31-4F71-A329-BE54061EA1B0}" v="14" dt="2017-03-18T03:58:38.648"/>
    <p1510:client id="{6287BC4F-D44E-4DB1-BB93-338DBDECBFAC}" v="196" dt="2017-03-18T03:48:43.990"/>
    <p1510:client id="{C63B954C-6025-4363-9F9E-9DE1B039CD8A}" v="52" dt="2017-03-18T04:05:13.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0436"/>
        <p:guide orient="horz" pos="281"/>
        <p:guide pos="27370"/>
        <p:guide pos="280"/>
        <p:guide pos="7046"/>
        <p:guide pos="20608"/>
        <p:guide pos="7449"/>
        <p:guide pos="20206"/>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If tri-fold</a:t>
            </a:r>
            <a:r>
              <a:rPr lang="en-US" baseline="0"/>
              <a:t> mounting at SMS – make sure no text or image is in-between</a:t>
            </a:r>
            <a:r>
              <a:rPr lang="en-US"/>
              <a:t> the two vertical guide</a:t>
            </a:r>
            <a:r>
              <a:rPr lang="en-US" baseline="0"/>
              <a:t> lines; this space will be cut away. 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a:solidFill>
                  <a:schemeClr val="bg1"/>
                </a:solidFill>
              </a:rPr>
              <a:t>COLLEGE OF ENGINEERING</a:t>
            </a:r>
            <a:endParaRPr lang="en-US" sz="400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3/18/2017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3/18/2017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3/18/2017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3/18/2017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a:t>Big Data Analytics:</a:t>
            </a:r>
          </a:p>
        </p:txBody>
      </p:sp>
      <p:sp>
        <p:nvSpPr>
          <p:cNvPr id="3" name="Subtitle 2"/>
          <p:cNvSpPr>
            <a:spLocks noGrp="1"/>
          </p:cNvSpPr>
          <p:nvPr>
            <p:ph type="subTitle" idx="4294967295"/>
          </p:nvPr>
        </p:nvSpPr>
        <p:spPr>
          <a:xfrm>
            <a:off x="12469125" y="3849610"/>
            <a:ext cx="18951755" cy="1991672"/>
          </a:xfrm>
        </p:spPr>
        <p:txBody>
          <a:bodyPr lIns="0" tIns="0" rIns="0" bIns="0">
            <a:normAutofit/>
          </a:bodyPr>
          <a:lstStyle/>
          <a:p>
            <a:pPr marL="0" indent="0" algn="l">
              <a:buNone/>
            </a:pPr>
            <a:r>
              <a:rPr lang="en-US" sz="5400">
                <a:solidFill>
                  <a:srgbClr val="F37321"/>
                </a:solidFill>
              </a:rPr>
              <a:t>Effects of Memory Management and Parallelism</a:t>
            </a:r>
          </a:p>
        </p:txBody>
      </p:sp>
      <p:sp>
        <p:nvSpPr>
          <p:cNvPr id="13" name="TextBox 12"/>
          <p:cNvSpPr txBox="1"/>
          <p:nvPr/>
        </p:nvSpPr>
        <p:spPr>
          <a:xfrm>
            <a:off x="12442645" y="5671612"/>
            <a:ext cx="9222475" cy="26380513"/>
          </a:xfrm>
          <a:prstGeom prst="rect">
            <a:avLst/>
          </a:prstGeom>
          <a:noFill/>
        </p:spPr>
        <p:txBody>
          <a:bodyPr wrap="square" rtlCol="0" anchor="t" anchorCtr="0">
            <a:noAutofit/>
          </a:bodyPr>
          <a:lstStyle/>
          <a:p>
            <a:pPr>
              <a:spcAft>
                <a:spcPts val="1800"/>
              </a:spcAft>
            </a:pPr>
            <a:r>
              <a:rPr lang="en-US" sz="3600" b="1">
                <a:solidFill>
                  <a:srgbClr val="5D87A1"/>
                </a:solidFill>
              </a:rPr>
              <a:t>Program Global Area (PGA) Parameters</a:t>
            </a:r>
          </a:p>
          <a:p>
            <a:pPr>
              <a:spcAft>
                <a:spcPts val="1800"/>
              </a:spcAft>
            </a:pPr>
            <a:r>
              <a:rPr lang="en-US" sz="3000"/>
              <a:t>Emphasis was placed on both documented and undocumented parameters focused on managing work area size. A specified work area provides the allotment of memory used to complete an operation such as sort or hash. If a work area size is surpassed, the operation spills to disk to complete to work which causes drastic increase in execution time.</a:t>
            </a:r>
          </a:p>
          <a:p>
            <a:pPr>
              <a:spcAft>
                <a:spcPts val="1800"/>
              </a:spcAft>
            </a:pPr>
            <a:r>
              <a:rPr lang="en-US" sz="3600" b="1">
                <a:solidFill>
                  <a:srgbClr val="5D87A1"/>
                </a:solidFill>
              </a:rPr>
              <a:t>Automatic Big Table Cache</a:t>
            </a:r>
          </a:p>
          <a:p>
            <a:pPr>
              <a:spcAft>
                <a:spcPts val="1800"/>
              </a:spcAft>
            </a:pPr>
            <a:r>
              <a:rPr lang="en-US" sz="3000"/>
              <a:t>New feature as of Oracle 12c, uses a temperature based algorithm to determine which tables considered large should be stored in a cache store located in the SGA. When enabled, stores table after initial scan so benefits are seen upon replicate samples.</a:t>
            </a:r>
          </a:p>
          <a:p>
            <a:pPr>
              <a:spcAft>
                <a:spcPts val="1800"/>
              </a:spcAft>
            </a:pPr>
            <a:endParaRPr lang="en-US" sz="3600" b="1">
              <a:solidFill>
                <a:srgbClr val="5D87A1"/>
              </a:solidFill>
            </a:endParaRPr>
          </a:p>
          <a:p>
            <a:pPr>
              <a:spcAft>
                <a:spcPts val="1800"/>
              </a:spcAft>
            </a:pPr>
            <a:endParaRPr lang="en-US" sz="3600" b="1">
              <a:solidFill>
                <a:srgbClr val="5D87A1"/>
              </a:solidFill>
            </a:endParaRPr>
          </a:p>
          <a:p>
            <a:pPr>
              <a:spcAft>
                <a:spcPts val="1800"/>
              </a:spcAft>
            </a:pPr>
            <a:endParaRPr lang="en-US" sz="3600" b="1">
              <a:solidFill>
                <a:srgbClr val="5D87A1"/>
              </a:solidFill>
            </a:endParaRPr>
          </a:p>
          <a:p>
            <a:pPr>
              <a:spcAft>
                <a:spcPts val="1800"/>
              </a:spcAft>
            </a:pPr>
            <a:endParaRPr lang="en-US" sz="3600" b="1">
              <a:solidFill>
                <a:srgbClr val="5D87A1"/>
              </a:solidFill>
            </a:endParaRPr>
          </a:p>
          <a:p>
            <a:pPr>
              <a:spcAft>
                <a:spcPts val="1800"/>
              </a:spcAft>
            </a:pPr>
            <a:endParaRPr lang="en-US" sz="3600" b="1">
              <a:solidFill>
                <a:srgbClr val="5D87A1"/>
              </a:solidFill>
            </a:endParaRPr>
          </a:p>
          <a:p>
            <a:pPr>
              <a:spcAft>
                <a:spcPts val="1800"/>
              </a:spcAft>
            </a:pPr>
            <a:endParaRPr lang="en-US" sz="3600" b="1">
              <a:solidFill>
                <a:srgbClr val="5D87A1"/>
              </a:solidFill>
            </a:endParaRPr>
          </a:p>
          <a:p>
            <a:pPr>
              <a:spcAft>
                <a:spcPts val="1800"/>
              </a:spcAft>
            </a:pPr>
            <a:endParaRPr lang="en-US" sz="3600" b="1">
              <a:solidFill>
                <a:srgbClr val="5D87A1"/>
              </a:solidFill>
            </a:endParaRPr>
          </a:p>
          <a:p>
            <a:pPr>
              <a:spcAft>
                <a:spcPts val="1800"/>
              </a:spcAft>
            </a:pPr>
            <a:endParaRPr lang="en-US" sz="2800" b="1">
              <a:solidFill>
                <a:srgbClr val="5D87A1"/>
              </a:solidFill>
            </a:endParaRPr>
          </a:p>
          <a:p>
            <a:pPr>
              <a:spcAft>
                <a:spcPts val="1800"/>
              </a:spcAft>
            </a:pPr>
            <a:endParaRPr lang="en-US" sz="2800" b="1">
              <a:solidFill>
                <a:srgbClr val="000000"/>
              </a:solidFill>
            </a:endParaRPr>
          </a:p>
          <a:p>
            <a:pPr>
              <a:spcAft>
                <a:spcPts val="1800"/>
              </a:spcAft>
            </a:pPr>
            <a:r>
              <a:rPr lang="en-US" sz="2800" b="1"/>
              <a:t>Figure 2: BT Cache Experiment</a:t>
            </a:r>
          </a:p>
          <a:p>
            <a:pPr>
              <a:spcAft>
                <a:spcPts val="1800"/>
              </a:spcAft>
            </a:pPr>
            <a:r>
              <a:rPr lang="en-US" sz="3600" b="1">
                <a:solidFill>
                  <a:srgbClr val="5D87A1"/>
                </a:solidFill>
              </a:rPr>
              <a:t>In-Memory Column Store</a:t>
            </a:r>
            <a:endParaRPr lang="en-US" sz="3600" b="1"/>
          </a:p>
          <a:p>
            <a:pPr>
              <a:spcAft>
                <a:spcPts val="1800"/>
              </a:spcAft>
            </a:pPr>
            <a:r>
              <a:rPr lang="en-US" sz="3000"/>
              <a:t>New feature as of Oracle 12c, stores data in column format. Objects as specific as columns from a table can be flagged for storage. Blocks from In-Memory storage can be scanned without decompression. Unit headers house </a:t>
            </a:r>
            <a:r>
              <a:rPr lang="en-US" sz="3000" err="1"/>
              <a:t>preaggregated</a:t>
            </a:r>
            <a:r>
              <a:rPr lang="en-US" sz="3000"/>
              <a:t> values about data within column, thus providing the benefit of indexed tables.</a:t>
            </a:r>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r>
              <a:rPr lang="en-US" sz="2800" b="1"/>
              <a:t>Figure 3: In-Memory Experiment</a:t>
            </a:r>
            <a:endParaRPr lang="en-US" sz="2800"/>
          </a:p>
          <a:p>
            <a:pPr>
              <a:spcAft>
                <a:spcPts val="1800"/>
              </a:spcAft>
            </a:pPr>
            <a:endParaRPr lang="en-US" sz="3000"/>
          </a:p>
        </p:txBody>
      </p:sp>
      <p:sp>
        <p:nvSpPr>
          <p:cNvPr id="14" name="TextBox 13"/>
          <p:cNvSpPr txBox="1"/>
          <p:nvPr/>
        </p:nvSpPr>
        <p:spPr>
          <a:xfrm>
            <a:off x="22224885" y="11996847"/>
            <a:ext cx="9222475" cy="13512801"/>
          </a:xfrm>
          <a:prstGeom prst="rect">
            <a:avLst/>
          </a:prstGeom>
          <a:noFill/>
        </p:spPr>
        <p:txBody>
          <a:bodyPr wrap="square" rtlCol="0" anchor="t">
            <a:noAutofit/>
          </a:bodyPr>
          <a:lstStyle/>
          <a:p>
            <a:pPr>
              <a:spcAft>
                <a:spcPts val="1800"/>
              </a:spcAft>
            </a:pPr>
            <a:r>
              <a:rPr lang="en-US" sz="2800" b="1"/>
              <a:t>Figure 4: PGA Experiment</a:t>
            </a:r>
          </a:p>
          <a:p>
            <a:pPr>
              <a:spcAft>
                <a:spcPts val="1800"/>
              </a:spcAft>
            </a:pPr>
            <a:r>
              <a:rPr lang="en-US" sz="3600" b="1">
                <a:solidFill>
                  <a:srgbClr val="5D87A1"/>
                </a:solidFill>
              </a:rPr>
              <a:t>Overall Results</a:t>
            </a:r>
            <a:endParaRPr lang="en-US" sz="3600" b="1"/>
          </a:p>
          <a:p>
            <a:pPr marL="457200" indent="-457200">
              <a:spcAft>
                <a:spcPts val="1800"/>
              </a:spcAft>
              <a:buFont typeface="Arial"/>
              <a:buChar char="•"/>
            </a:pPr>
            <a:r>
              <a:rPr lang="en-US" sz="3000" err="1"/>
              <a:t>Nullam</a:t>
            </a:r>
            <a:r>
              <a:rPr lang="en-US" sz="3000"/>
              <a:t> </a:t>
            </a:r>
            <a:r>
              <a:rPr lang="en-US" sz="3000" err="1"/>
              <a:t>vehicula</a:t>
            </a:r>
            <a:r>
              <a:rPr lang="en-US" sz="3000"/>
              <a:t> </a:t>
            </a:r>
            <a:r>
              <a:rPr lang="en-US" sz="3000" err="1"/>
              <a:t>luctus</a:t>
            </a:r>
            <a:r>
              <a:rPr lang="en-US" sz="3000"/>
              <a:t> </a:t>
            </a:r>
            <a:r>
              <a:rPr lang="en-US" sz="3000" err="1"/>
              <a:t>augue</a:t>
            </a:r>
            <a:r>
              <a:rPr lang="en-US" sz="3000"/>
              <a:t>, </a:t>
            </a:r>
            <a:r>
              <a:rPr lang="en-US" sz="3000" err="1"/>
              <a:t>rutrum</a:t>
            </a:r>
            <a:r>
              <a:rPr lang="en-US" sz="3000"/>
              <a:t> </a:t>
            </a:r>
            <a:r>
              <a:rPr lang="en-US" sz="3000" err="1"/>
              <a:t>faucibus</a:t>
            </a:r>
            <a:r>
              <a:rPr lang="en-US" sz="3000"/>
              <a:t> </a:t>
            </a:r>
            <a:r>
              <a:rPr lang="en-US" sz="3000" err="1"/>
              <a:t>massa</a:t>
            </a:r>
            <a:r>
              <a:rPr lang="en-US" sz="3000"/>
              <a:t> pharetra </a:t>
            </a:r>
            <a:r>
              <a:rPr lang="en-US" sz="3000" err="1"/>
              <a:t>eu</a:t>
            </a:r>
            <a:r>
              <a:rPr lang="en-US" sz="3000"/>
              <a:t>. </a:t>
            </a:r>
            <a:r>
              <a:rPr lang="en-US" sz="3000" err="1"/>
              <a:t>Nulla</a:t>
            </a:r>
            <a:r>
              <a:rPr lang="en-US" sz="3000"/>
              <a:t> </a:t>
            </a:r>
            <a:r>
              <a:rPr lang="en-US" sz="3000" err="1"/>
              <a:t>facilisi</a:t>
            </a:r>
            <a:r>
              <a:rPr lang="en-US" sz="3000"/>
              <a:t>. </a:t>
            </a:r>
          </a:p>
          <a:p>
            <a:pPr marL="457200" indent="-457200">
              <a:spcAft>
                <a:spcPts val="1800"/>
              </a:spcAft>
              <a:buFont typeface="Arial"/>
              <a:buChar char="•"/>
            </a:pPr>
            <a:r>
              <a:rPr lang="en-US" sz="3000" err="1"/>
              <a:t>Sed</a:t>
            </a:r>
            <a:r>
              <a:rPr lang="en-US" sz="3000"/>
              <a:t> </a:t>
            </a:r>
            <a:r>
              <a:rPr lang="en-US" sz="3000" err="1"/>
              <a:t>posuere</a:t>
            </a:r>
            <a:r>
              <a:rPr lang="en-US" sz="3000"/>
              <a:t> gravida </a:t>
            </a:r>
            <a:r>
              <a:rPr lang="en-US" sz="3000" err="1"/>
              <a:t>felis</a:t>
            </a:r>
            <a:r>
              <a:rPr lang="en-US" sz="3000"/>
              <a:t>, </a:t>
            </a:r>
            <a:r>
              <a:rPr lang="en-US" sz="3000" err="1"/>
              <a:t>sed</a:t>
            </a:r>
            <a:r>
              <a:rPr lang="en-US" sz="3000"/>
              <a:t> pulvinar </a:t>
            </a:r>
            <a:r>
              <a:rPr lang="en-US" sz="3000" err="1"/>
              <a:t>urna</a:t>
            </a:r>
            <a:r>
              <a:rPr lang="en-US" sz="3000"/>
              <a:t> </a:t>
            </a:r>
            <a:r>
              <a:rPr lang="en-US" sz="3000" err="1"/>
              <a:t>suscipit</a:t>
            </a:r>
            <a:r>
              <a:rPr lang="en-US" sz="3000"/>
              <a:t> et. </a:t>
            </a:r>
            <a:r>
              <a:rPr lang="en-US" sz="3000" err="1"/>
              <a:t>Suspendisse</a:t>
            </a:r>
            <a:r>
              <a:rPr lang="en-US" sz="3000"/>
              <a:t> </a:t>
            </a:r>
            <a:r>
              <a:rPr lang="en-US" sz="3000" err="1"/>
              <a:t>diam</a:t>
            </a:r>
            <a:r>
              <a:rPr lang="en-US" sz="3000"/>
              <a:t> </a:t>
            </a:r>
            <a:r>
              <a:rPr lang="en-US" sz="3000" err="1"/>
              <a:t>tortor</a:t>
            </a:r>
            <a:r>
              <a:rPr lang="en-US" sz="3000"/>
              <a:t>, </a:t>
            </a:r>
            <a:r>
              <a:rPr lang="en-US" sz="3000" err="1"/>
              <a:t>mollis</a:t>
            </a:r>
            <a:r>
              <a:rPr lang="en-US" sz="3000"/>
              <a:t> </a:t>
            </a:r>
            <a:r>
              <a:rPr lang="en-US" sz="3000" err="1"/>
              <a:t>eu</a:t>
            </a:r>
            <a:r>
              <a:rPr lang="en-US" sz="3000"/>
              <a:t> </a:t>
            </a:r>
            <a:r>
              <a:rPr lang="en-US" sz="3000" err="1"/>
              <a:t>accumsan</a:t>
            </a:r>
            <a:r>
              <a:rPr lang="en-US" sz="3000"/>
              <a:t> </a:t>
            </a:r>
            <a:r>
              <a:rPr lang="en-US" sz="3000" err="1"/>
              <a:t>eget</a:t>
            </a:r>
            <a:r>
              <a:rPr lang="en-US" sz="3000"/>
              <a:t>, </a:t>
            </a:r>
            <a:r>
              <a:rPr lang="en-US" sz="3000" err="1"/>
              <a:t>elementum</a:t>
            </a:r>
            <a:r>
              <a:rPr lang="en-US" sz="3000"/>
              <a:t> id </a:t>
            </a:r>
            <a:r>
              <a:rPr lang="en-US" sz="3000" err="1"/>
              <a:t>justo</a:t>
            </a:r>
            <a:r>
              <a:rPr lang="en-US" sz="3000"/>
              <a:t>. </a:t>
            </a:r>
          </a:p>
          <a:p>
            <a:pPr marL="457200" indent="-457200">
              <a:spcAft>
                <a:spcPts val="1800"/>
              </a:spcAft>
              <a:buFont typeface="Arial"/>
              <a:buChar char="•"/>
            </a:pPr>
            <a:r>
              <a:rPr lang="en-US" sz="3000" err="1"/>
              <a:t>Vivamus</a:t>
            </a:r>
            <a:r>
              <a:rPr lang="en-US" sz="3000"/>
              <a:t> pulvinar </a:t>
            </a:r>
            <a:r>
              <a:rPr lang="en-US" sz="3000" err="1"/>
              <a:t>varius</a:t>
            </a:r>
            <a:r>
              <a:rPr lang="en-US" sz="3000"/>
              <a:t> </a:t>
            </a:r>
            <a:r>
              <a:rPr lang="en-US" sz="3000" err="1"/>
              <a:t>lacus</a:t>
            </a:r>
            <a:r>
              <a:rPr lang="en-US" sz="3000"/>
              <a:t>, </a:t>
            </a:r>
            <a:r>
              <a:rPr lang="en-US" sz="3000" err="1"/>
              <a:t>vel</a:t>
            </a:r>
            <a:r>
              <a:rPr lang="en-US" sz="3000"/>
              <a:t> </a:t>
            </a:r>
            <a:r>
              <a:rPr lang="en-US" sz="3000" err="1"/>
              <a:t>egestas</a:t>
            </a:r>
            <a:r>
              <a:rPr lang="en-US" sz="3000"/>
              <a:t> ligula gravida </a:t>
            </a:r>
            <a:r>
              <a:rPr lang="en-US" sz="3000" err="1"/>
              <a:t>volutpat</a:t>
            </a:r>
            <a:r>
              <a:rPr lang="en-US" sz="3000"/>
              <a:t>. </a:t>
            </a:r>
          </a:p>
          <a:p>
            <a:pPr marL="457200" indent="-457200">
              <a:spcAft>
                <a:spcPts val="1800"/>
              </a:spcAft>
              <a:buFont typeface="Arial"/>
              <a:buChar char="•"/>
            </a:pPr>
            <a:r>
              <a:rPr lang="en-US" sz="3000" err="1"/>
              <a:t>Aliquam</a:t>
            </a:r>
            <a:r>
              <a:rPr lang="en-US" sz="3000"/>
              <a:t> </a:t>
            </a:r>
            <a:r>
              <a:rPr lang="en-US" sz="3000" err="1"/>
              <a:t>varius</a:t>
            </a:r>
            <a:r>
              <a:rPr lang="en-US" sz="3000"/>
              <a:t> </a:t>
            </a:r>
            <a:r>
              <a:rPr lang="en-US" sz="3000" err="1"/>
              <a:t>augue</a:t>
            </a:r>
            <a:r>
              <a:rPr lang="en-US" sz="3000"/>
              <a:t> at dui pulvinar </a:t>
            </a:r>
            <a:r>
              <a:rPr lang="en-US" sz="3000" err="1"/>
              <a:t>iaculis</a:t>
            </a:r>
            <a:r>
              <a:rPr lang="en-US" sz="3000"/>
              <a:t>. </a:t>
            </a:r>
            <a:r>
              <a:rPr lang="en-US" sz="3000" err="1"/>
              <a:t>Nullam</a:t>
            </a:r>
            <a:r>
              <a:rPr lang="en-US" sz="3000"/>
              <a:t> a </a:t>
            </a:r>
            <a:r>
              <a:rPr lang="en-US" sz="3000" err="1"/>
              <a:t>nisl</a:t>
            </a:r>
            <a:r>
              <a:rPr lang="en-US" sz="3000"/>
              <a:t> </a:t>
            </a:r>
            <a:r>
              <a:rPr lang="en-US" sz="3000" err="1"/>
              <a:t>quam</a:t>
            </a:r>
            <a:r>
              <a:rPr lang="en-US" sz="3000"/>
              <a:t>, </a:t>
            </a:r>
            <a:r>
              <a:rPr lang="en-US" sz="3000" err="1"/>
              <a:t>quis</a:t>
            </a:r>
            <a:r>
              <a:rPr lang="en-US" sz="3000"/>
              <a:t> </a:t>
            </a:r>
            <a:r>
              <a:rPr lang="en-US" sz="3000" err="1"/>
              <a:t>lacinia</a:t>
            </a:r>
            <a:r>
              <a:rPr lang="en-US" sz="3000"/>
              <a:t> </a:t>
            </a:r>
            <a:r>
              <a:rPr lang="en-US" sz="3000" err="1"/>
              <a:t>augue</a:t>
            </a:r>
            <a:r>
              <a:rPr lang="en-US" sz="3000"/>
              <a:t>. </a:t>
            </a:r>
          </a:p>
          <a:p>
            <a:pPr marL="457200" indent="-457200">
              <a:spcAft>
                <a:spcPts val="1800"/>
              </a:spcAft>
              <a:buFont typeface="Arial"/>
              <a:buChar char="•"/>
            </a:pPr>
            <a:r>
              <a:rPr lang="en-US" sz="3000"/>
              <a:t>Nam </a:t>
            </a:r>
            <a:r>
              <a:rPr lang="en-US" sz="3000" err="1"/>
              <a:t>tristique</a:t>
            </a:r>
            <a:r>
              <a:rPr lang="en-US" sz="3000"/>
              <a:t> </a:t>
            </a:r>
            <a:r>
              <a:rPr lang="en-US" sz="3000" err="1"/>
              <a:t>porttitor</a:t>
            </a:r>
            <a:r>
              <a:rPr lang="en-US" sz="3000"/>
              <a:t> </a:t>
            </a:r>
            <a:r>
              <a:rPr lang="en-US" sz="3000" err="1"/>
              <a:t>quam</a:t>
            </a:r>
            <a:r>
              <a:rPr lang="en-US" sz="3000"/>
              <a:t>, in </a:t>
            </a:r>
            <a:r>
              <a:rPr lang="en-US" sz="3000" err="1"/>
              <a:t>consequat</a:t>
            </a:r>
            <a:r>
              <a:rPr lang="en-US" sz="3000"/>
              <a:t> </a:t>
            </a:r>
            <a:r>
              <a:rPr lang="en-US" sz="3000" err="1"/>
              <a:t>urna</a:t>
            </a:r>
            <a:r>
              <a:rPr lang="en-US" sz="3000"/>
              <a:t> </a:t>
            </a:r>
            <a:r>
              <a:rPr lang="en-US" sz="3000" err="1"/>
              <a:t>condimentum</a:t>
            </a:r>
            <a:r>
              <a:rPr lang="en-US" sz="3000"/>
              <a:t> </a:t>
            </a:r>
            <a:r>
              <a:rPr lang="en-US" sz="3000" err="1"/>
              <a:t>eu</a:t>
            </a:r>
            <a:r>
              <a:rPr lang="en-US" sz="3000"/>
              <a:t>. </a:t>
            </a:r>
          </a:p>
          <a:p>
            <a:pPr>
              <a:spcAft>
                <a:spcPts val="1800"/>
              </a:spcAft>
            </a:pPr>
            <a:r>
              <a:rPr lang="en-US" sz="3000"/>
              <a:t>Lorem ipsum dolor sit </a:t>
            </a:r>
            <a:r>
              <a:rPr lang="en-US" sz="3000" err="1"/>
              <a:t>amet</a:t>
            </a:r>
            <a:r>
              <a:rPr lang="en-US" sz="3000"/>
              <a:t>, </a:t>
            </a:r>
            <a:r>
              <a:rPr lang="en-US" sz="3000" err="1"/>
              <a:t>consectetur</a:t>
            </a:r>
            <a:r>
              <a:rPr lang="en-US" sz="3000"/>
              <a:t> </a:t>
            </a:r>
            <a:r>
              <a:rPr lang="en-US" sz="3000" err="1"/>
              <a:t>adipiscing</a:t>
            </a:r>
            <a:r>
              <a:rPr lang="en-US" sz="3000"/>
              <a:t> </a:t>
            </a:r>
            <a:r>
              <a:rPr lang="en-US" sz="3000" err="1"/>
              <a:t>elit</a:t>
            </a:r>
            <a:r>
              <a:rPr lang="en-US" sz="3000"/>
              <a:t>. </a:t>
            </a:r>
            <a:r>
              <a:rPr lang="en-US" sz="3000" err="1"/>
              <a:t>Nulla</a:t>
            </a:r>
            <a:r>
              <a:rPr lang="en-US" sz="3000"/>
              <a:t> </a:t>
            </a:r>
            <a:r>
              <a:rPr lang="en-US" sz="3000" err="1"/>
              <a:t>facilisi</a:t>
            </a:r>
            <a:r>
              <a:rPr lang="en-US" sz="3000"/>
              <a:t>. Maecenas </a:t>
            </a:r>
            <a:r>
              <a:rPr lang="en-US" sz="3000" err="1"/>
              <a:t>feugiat</a:t>
            </a:r>
            <a:r>
              <a:rPr lang="en-US" sz="3000"/>
              <a:t> </a:t>
            </a:r>
            <a:r>
              <a:rPr lang="en-US" sz="3000" err="1"/>
              <a:t>bibendum</a:t>
            </a:r>
            <a:r>
              <a:rPr lang="en-US" sz="3000"/>
              <a:t> convallis. </a:t>
            </a:r>
            <a:r>
              <a:rPr lang="en-US" sz="3000" err="1"/>
              <a:t>Praesent</a:t>
            </a:r>
            <a:r>
              <a:rPr lang="en-US" sz="3000"/>
              <a:t> et dui </a:t>
            </a:r>
            <a:r>
              <a:rPr lang="en-US" sz="3000" err="1"/>
              <a:t>mauris</a:t>
            </a:r>
            <a:r>
              <a:rPr lang="en-US" sz="3000"/>
              <a:t>, </a:t>
            </a:r>
            <a:r>
              <a:rPr lang="en-US" sz="3000" err="1"/>
              <a:t>ullamcorper</a:t>
            </a:r>
            <a:r>
              <a:rPr lang="en-US" sz="3000"/>
              <a:t> semper </a:t>
            </a:r>
            <a:r>
              <a:rPr lang="en-US" sz="3000" err="1"/>
              <a:t>justo</a:t>
            </a:r>
            <a:r>
              <a:rPr lang="en-US" sz="3000"/>
              <a:t>. </a:t>
            </a:r>
            <a:r>
              <a:rPr lang="en-US" sz="3000" err="1"/>
              <a:t>Curabitur</a:t>
            </a:r>
            <a:r>
              <a:rPr lang="en-US" sz="3000"/>
              <a:t> sit </a:t>
            </a:r>
            <a:r>
              <a:rPr lang="en-US" sz="3000" err="1"/>
              <a:t>amet</a:t>
            </a:r>
            <a:r>
              <a:rPr lang="en-US" sz="3000"/>
              <a:t> </a:t>
            </a:r>
            <a:r>
              <a:rPr lang="en-US" sz="3000" err="1"/>
              <a:t>orci</a:t>
            </a:r>
            <a:r>
              <a:rPr lang="en-US" sz="3000"/>
              <a:t> non magna </a:t>
            </a:r>
            <a:r>
              <a:rPr lang="en-US" sz="3000" err="1"/>
              <a:t>mattis</a:t>
            </a:r>
            <a:r>
              <a:rPr lang="en-US" sz="3000"/>
              <a:t> </a:t>
            </a:r>
            <a:r>
              <a:rPr lang="en-US" sz="3000" err="1"/>
              <a:t>accumsan</a:t>
            </a:r>
            <a:r>
              <a:rPr lang="en-US" sz="3000"/>
              <a:t> </a:t>
            </a:r>
            <a:r>
              <a:rPr lang="en-US" sz="3000" err="1"/>
              <a:t>quis</a:t>
            </a:r>
            <a:r>
              <a:rPr lang="en-US" sz="3000"/>
              <a:t> </a:t>
            </a:r>
            <a:r>
              <a:rPr lang="en-US" sz="3000" err="1"/>
              <a:t>vel</a:t>
            </a:r>
            <a:r>
              <a:rPr lang="en-US" sz="3000"/>
              <a:t> sem. Duis </a:t>
            </a:r>
            <a:r>
              <a:rPr lang="en-US" sz="3000" err="1"/>
              <a:t>leo</a:t>
            </a:r>
            <a:r>
              <a:rPr lang="en-US" sz="3000"/>
              <a:t> </a:t>
            </a:r>
            <a:r>
              <a:rPr lang="en-US" sz="3000" err="1"/>
              <a:t>massa</a:t>
            </a:r>
            <a:r>
              <a:rPr lang="en-US" sz="3000"/>
              <a:t>, </a:t>
            </a:r>
            <a:r>
              <a:rPr lang="en-US" sz="3000" err="1"/>
              <a:t>tristique</a:t>
            </a:r>
            <a:r>
              <a:rPr lang="en-US" sz="3000"/>
              <a:t> a </a:t>
            </a:r>
            <a:r>
              <a:rPr lang="en-US" sz="3000" err="1"/>
              <a:t>porttitor</a:t>
            </a:r>
            <a:r>
              <a:rPr lang="en-US" sz="3000"/>
              <a:t> id, </a:t>
            </a:r>
            <a:r>
              <a:rPr lang="en-US" sz="3000" err="1"/>
              <a:t>mattis</a:t>
            </a:r>
            <a:r>
              <a:rPr lang="en-US" sz="3000"/>
              <a:t> in </a:t>
            </a:r>
            <a:r>
              <a:rPr lang="en-US" sz="3000" err="1"/>
              <a:t>velit</a:t>
            </a:r>
            <a:r>
              <a:rPr lang="en-US" sz="3000"/>
              <a:t>. </a:t>
            </a:r>
            <a:r>
              <a:rPr lang="en-US" sz="3000" err="1"/>
              <a:t>Aliquam</a:t>
            </a:r>
            <a:r>
              <a:rPr lang="en-US" sz="3000"/>
              <a:t> </a:t>
            </a:r>
            <a:r>
              <a:rPr lang="en-US" sz="3000" err="1"/>
              <a:t>vel</a:t>
            </a:r>
            <a:r>
              <a:rPr lang="en-US" sz="3000"/>
              <a:t> </a:t>
            </a:r>
            <a:r>
              <a:rPr lang="en-US" sz="3000" err="1"/>
              <a:t>tortor</a:t>
            </a:r>
            <a:r>
              <a:rPr lang="en-US" sz="3000"/>
              <a:t> </a:t>
            </a:r>
            <a:r>
              <a:rPr lang="en-US" sz="3000" err="1"/>
              <a:t>quam</a:t>
            </a:r>
            <a:r>
              <a:rPr lang="en-US" sz="3000"/>
              <a:t>, ac </a:t>
            </a:r>
            <a:r>
              <a:rPr lang="en-US" sz="3000" err="1"/>
              <a:t>porttitor</a:t>
            </a:r>
            <a:r>
              <a:rPr lang="en-US" sz="3000"/>
              <a:t> </a:t>
            </a:r>
            <a:r>
              <a:rPr lang="en-US" sz="3000" err="1"/>
              <a:t>metus</a:t>
            </a:r>
            <a:r>
              <a:rPr lang="en-US" sz="3000"/>
              <a:t>. </a:t>
            </a:r>
            <a:r>
              <a:rPr lang="en-US" sz="3000" err="1"/>
              <a:t>Suspendisse</a:t>
            </a:r>
            <a:r>
              <a:rPr lang="en-US" sz="3000"/>
              <a:t> et dui diam. </a:t>
            </a:r>
            <a:r>
              <a:rPr lang="en-US" sz="3000" err="1"/>
              <a:t>Quisque</a:t>
            </a:r>
            <a:r>
              <a:rPr lang="en-US" sz="3000"/>
              <a:t> </a:t>
            </a:r>
            <a:r>
              <a:rPr lang="en-US" sz="3000" err="1"/>
              <a:t>posuere</a:t>
            </a:r>
            <a:r>
              <a:rPr lang="en-US" sz="3000"/>
              <a:t> </a:t>
            </a:r>
            <a:r>
              <a:rPr lang="en-US" sz="3000" err="1"/>
              <a:t>diam</a:t>
            </a:r>
            <a:r>
              <a:rPr lang="en-US" sz="3000"/>
              <a:t> </a:t>
            </a:r>
            <a:r>
              <a:rPr lang="en-US" sz="3000" err="1"/>
              <a:t>hendrerit</a:t>
            </a:r>
            <a:r>
              <a:rPr lang="en-US" sz="3000"/>
              <a:t> ipsum </a:t>
            </a:r>
            <a:r>
              <a:rPr lang="en-US" sz="3000" err="1"/>
              <a:t>condimentum</a:t>
            </a:r>
            <a:r>
              <a:rPr lang="en-US" sz="3000"/>
              <a:t> </a:t>
            </a:r>
            <a:r>
              <a:rPr lang="en-US" sz="3000" err="1"/>
              <a:t>nec</a:t>
            </a:r>
            <a:r>
              <a:rPr lang="en-US" sz="3000"/>
              <a:t> convallis </a:t>
            </a:r>
            <a:r>
              <a:rPr lang="en-US" sz="3000" err="1"/>
              <a:t>massa</a:t>
            </a:r>
            <a:r>
              <a:rPr lang="en-US" sz="3000"/>
              <a:t> </a:t>
            </a:r>
            <a:r>
              <a:rPr lang="en-US" sz="3000" err="1"/>
              <a:t>congue</a:t>
            </a:r>
            <a:r>
              <a:rPr lang="en-US" sz="3000"/>
              <a:t>. </a:t>
            </a:r>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r>
              <a:rPr lang="en-US" sz="2800" b="1"/>
              <a:t>Figure 4: Summary of Results</a:t>
            </a:r>
          </a:p>
          <a:p>
            <a:pPr>
              <a:spcAft>
                <a:spcPts val="1800"/>
              </a:spcAft>
            </a:pPr>
            <a:endParaRPr lang="en-US" sz="3000"/>
          </a:p>
        </p:txBody>
      </p:sp>
      <p:sp>
        <p:nvSpPr>
          <p:cNvPr id="15" name="Rectangle 14"/>
          <p:cNvSpPr/>
          <p:nvPr/>
        </p:nvSpPr>
        <p:spPr>
          <a:xfrm>
            <a:off x="22198405" y="24954659"/>
            <a:ext cx="9222475"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85900" y="5646813"/>
            <a:ext cx="8550648" cy="18962798"/>
          </a:xfrm>
          <a:prstGeom prst="rect">
            <a:avLst/>
          </a:prstGeom>
          <a:noFill/>
        </p:spPr>
        <p:txBody>
          <a:bodyPr wrap="square" rtlCol="0" anchor="t" anchorCtr="0">
            <a:noAutofit/>
          </a:bodyPr>
          <a:lstStyle/>
          <a:p>
            <a:pPr>
              <a:spcAft>
                <a:spcPts val="1800"/>
              </a:spcAft>
            </a:pPr>
            <a:r>
              <a:rPr lang="en-US" sz="3600" b="1">
                <a:solidFill>
                  <a:srgbClr val="5D87A1"/>
                </a:solidFill>
              </a:rPr>
              <a:t>Background</a:t>
            </a:r>
          </a:p>
          <a:p>
            <a:pPr>
              <a:spcAft>
                <a:spcPts val="1800"/>
              </a:spcAft>
            </a:pPr>
            <a:r>
              <a:rPr lang="en-US" sz="3000"/>
              <a:t>Computational efficiency and performance are paramount to being able to quickly and effectively analyze data within a reasonable time frame when working with very large data sets. Oracle 12c performs sub-optimally out of the box when it comes to analyzing the massive amount of telemetry data gathered from HP </a:t>
            </a:r>
            <a:r>
              <a:rPr lang="en-US" sz="3000" err="1"/>
              <a:t>PageWide</a:t>
            </a:r>
            <a:r>
              <a:rPr lang="en-US" sz="3000"/>
              <a:t> Web Press printers. </a:t>
            </a:r>
          </a:p>
          <a:p>
            <a:pPr>
              <a:spcAft>
                <a:spcPts val="1800"/>
              </a:spcAft>
            </a:pPr>
            <a:r>
              <a:rPr lang="en-US" sz="3000"/>
              <a:t>Our clients were only utilizing a portion of the hardware they had available. Could you imagine waiting at a bank for hours for your transaction to complete? The answer is often an astounding no, especially when you can see that there are numerous tellers who are not helping any customers. This scenario is analogous to the problem our clients were encountering. </a:t>
            </a:r>
          </a:p>
          <a:p>
            <a:pPr>
              <a:spcAft>
                <a:spcPts val="1800"/>
              </a:spcAft>
            </a:pPr>
            <a:r>
              <a:rPr lang="en-US" sz="3000"/>
              <a:t>Oracle database is setup for Online Transaction Processing (OLTP) workloads by default, which caters to handling many queries returning relatively few amounts of data. This configuration does not perform optimally for Decision Support System (DSS) workloads which involve aggregations over very large sets of data. This leads to very poor query performance out of the box when scanning over several terabytes of data.</a:t>
            </a:r>
          </a:p>
          <a:p>
            <a:pPr>
              <a:spcAft>
                <a:spcPts val="1800"/>
              </a:spcAft>
            </a:pPr>
            <a:r>
              <a:rPr lang="en-US" sz="3600" b="1">
                <a:solidFill>
                  <a:srgbClr val="5D87A1"/>
                </a:solidFill>
              </a:rPr>
              <a:t>Project Description</a:t>
            </a:r>
          </a:p>
          <a:p>
            <a:pPr>
              <a:spcAft>
                <a:spcPts val="1800"/>
              </a:spcAft>
            </a:pPr>
            <a:r>
              <a:rPr lang="en-US" sz="3000"/>
              <a:t>The primary purpose of this project is to research concepts of Oracle database relating to increasing query performance for DSS workloads, experiment with turning internal performance knobs in the database, and develop a plan of changes to implement in the production database to improve database performance for our client's use cases. </a:t>
            </a:r>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endParaRPr lang="en-US" sz="3000"/>
          </a:p>
          <a:p>
            <a:pPr>
              <a:spcAft>
                <a:spcPts val="1800"/>
              </a:spcAft>
            </a:pPr>
            <a:r>
              <a:rPr lang="en-US" sz="2800" b="1"/>
              <a:t>                Figure 1: Database Overview</a:t>
            </a:r>
          </a:p>
        </p:txBody>
      </p:sp>
      <p:sp>
        <p:nvSpPr>
          <p:cNvPr id="28" name="Subtitle 2"/>
          <p:cNvSpPr txBox="1">
            <a:spLocks/>
          </p:cNvSpPr>
          <p:nvPr/>
        </p:nvSpPr>
        <p:spPr>
          <a:xfrm>
            <a:off x="1406151" y="2778448"/>
            <a:ext cx="8550648" cy="2146611"/>
          </a:xfrm>
          <a:prstGeom prst="rect">
            <a:avLst/>
          </a:prstGeom>
        </p:spPr>
        <p:txBody>
          <a:bodyPr vert="horz" lIns="0" tIns="0" rIns="0" bIns="0" rtlCol="0" anchor="t">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5400">
                <a:solidFill>
                  <a:srgbClr val="F37321"/>
                </a:solidFill>
              </a:rPr>
              <a:t>Drive your server like you stole it</a:t>
            </a:r>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a:solidFill>
                  <a:schemeClr val="bg1"/>
                </a:solidFill>
              </a:rPr>
              <a:t>Though we may be few, we are crafty…</a:t>
            </a:r>
          </a:p>
        </p:txBody>
      </p:sp>
      <p:sp>
        <p:nvSpPr>
          <p:cNvPr id="31" name="TextBox 30"/>
          <p:cNvSpPr txBox="1"/>
          <p:nvPr/>
        </p:nvSpPr>
        <p:spPr>
          <a:xfrm>
            <a:off x="34493201" y="12674612"/>
            <a:ext cx="7827420" cy="15628638"/>
          </a:xfrm>
          <a:prstGeom prst="rect">
            <a:avLst/>
          </a:prstGeom>
          <a:noFill/>
        </p:spPr>
        <p:txBody>
          <a:bodyPr wrap="square" rtlCol="0" anchor="t">
            <a:noAutofit/>
          </a:bodyPr>
          <a:lstStyle/>
          <a:p>
            <a:pPr>
              <a:spcAft>
                <a:spcPts val="1800"/>
              </a:spcAft>
            </a:pPr>
            <a:r>
              <a:rPr lang="en-US" sz="3600" b="1">
                <a:solidFill>
                  <a:srgbClr val="F37321"/>
                </a:solidFill>
              </a:rPr>
              <a:t>Team Members:</a:t>
            </a:r>
          </a:p>
          <a:p>
            <a:pPr marL="457200" indent="-457200">
              <a:spcAft>
                <a:spcPts val="1800"/>
              </a:spcAft>
              <a:buFont typeface="Arial"/>
              <a:buChar char="•"/>
            </a:pPr>
            <a:r>
              <a:rPr lang="en-US" sz="3000" err="1">
                <a:solidFill>
                  <a:schemeClr val="bg1"/>
                </a:solidFill>
              </a:rPr>
              <a:t>Nic</a:t>
            </a:r>
            <a:r>
              <a:rPr lang="en-US" sz="3000">
                <a:solidFill>
                  <a:schemeClr val="bg1"/>
                </a:solidFill>
              </a:rPr>
              <a:t> </a:t>
            </a:r>
            <a:r>
              <a:rPr lang="en-US" sz="3000" err="1">
                <a:solidFill>
                  <a:schemeClr val="bg1"/>
                </a:solidFill>
              </a:rPr>
              <a:t>Desilets</a:t>
            </a:r>
            <a:br>
              <a:rPr lang="en-US" sz="3000"/>
            </a:br>
            <a:r>
              <a:rPr lang="en-US" sz="3000">
                <a:solidFill>
                  <a:schemeClr val="bg1"/>
                </a:solidFill>
              </a:rPr>
              <a:t>desiletn@oregonstate.edu</a:t>
            </a:r>
          </a:p>
          <a:p>
            <a:pPr marL="457200" indent="-457200">
              <a:spcAft>
                <a:spcPts val="1800"/>
              </a:spcAft>
              <a:buFont typeface="Arial"/>
              <a:buChar char="•"/>
            </a:pPr>
            <a:r>
              <a:rPr lang="en-US" sz="3000">
                <a:solidFill>
                  <a:schemeClr val="bg1"/>
                </a:solidFill>
              </a:rPr>
              <a:t>Nathaniel Whitlock</a:t>
            </a:r>
            <a:br>
              <a:rPr lang="en-US" sz="3000"/>
            </a:br>
            <a:r>
              <a:rPr lang="en-US" sz="3000">
                <a:solidFill>
                  <a:schemeClr val="bg1"/>
                </a:solidFill>
              </a:rPr>
              <a:t>whitlocn@oregonstate.edu</a:t>
            </a:r>
            <a:endParaRPr lang="en-US" sz="3200" b="1">
              <a:solidFill>
                <a:srgbClr val="F37321"/>
              </a:solidFill>
            </a:endParaRPr>
          </a:p>
          <a:p>
            <a:pPr>
              <a:spcAft>
                <a:spcPts val="1800"/>
              </a:spcAft>
            </a:pPr>
            <a:r>
              <a:rPr lang="en-US" sz="3600" b="1">
                <a:solidFill>
                  <a:srgbClr val="F37321"/>
                </a:solidFill>
              </a:rPr>
              <a:t>Clients:</a:t>
            </a:r>
          </a:p>
          <a:p>
            <a:pPr marL="457200" indent="-457200">
              <a:spcAft>
                <a:spcPts val="1800"/>
              </a:spcAft>
              <a:buFont typeface="Arial"/>
              <a:buChar char="•"/>
            </a:pPr>
            <a:r>
              <a:rPr lang="en-US" sz="3000">
                <a:solidFill>
                  <a:schemeClr val="bg1"/>
                </a:solidFill>
              </a:rPr>
              <a:t>Kirby Sand</a:t>
            </a:r>
            <a:br>
              <a:rPr lang="en-US" sz="3000"/>
            </a:br>
            <a:r>
              <a:rPr lang="en-US" sz="3000">
                <a:solidFill>
                  <a:schemeClr val="bg1"/>
                </a:solidFill>
              </a:rPr>
              <a:t>Data Analyst</a:t>
            </a:r>
          </a:p>
          <a:p>
            <a:pPr marL="457200" indent="-457200">
              <a:spcAft>
                <a:spcPts val="1800"/>
              </a:spcAft>
              <a:buFont typeface="Arial"/>
              <a:buChar char="•"/>
            </a:pPr>
            <a:r>
              <a:rPr lang="en-US" sz="3000">
                <a:solidFill>
                  <a:schemeClr val="bg1"/>
                </a:solidFill>
              </a:rPr>
              <a:t>Andy Weiss</a:t>
            </a:r>
            <a:br>
              <a:rPr lang="en-US" sz="3000"/>
            </a:br>
            <a:r>
              <a:rPr lang="en-US" sz="3000">
                <a:solidFill>
                  <a:schemeClr val="bg1"/>
                </a:solidFill>
              </a:rPr>
              <a:t>Database Administrator</a:t>
            </a:r>
            <a:endParaRPr lang="en-US" sz="3000" b="1">
              <a:solidFill>
                <a:schemeClr val="bg1"/>
              </a:solidFill>
            </a:endParaRPr>
          </a:p>
          <a:p>
            <a:pPr>
              <a:spcAft>
                <a:spcPts val="1800"/>
              </a:spcAft>
            </a:pPr>
            <a:r>
              <a:rPr lang="en-US" sz="3600" b="1">
                <a:solidFill>
                  <a:srgbClr val="F37321"/>
                </a:solidFill>
              </a:rPr>
              <a:t>Affiliation:</a:t>
            </a:r>
          </a:p>
          <a:p>
            <a:pPr marL="457200" indent="-457200">
              <a:spcAft>
                <a:spcPts val="1800"/>
              </a:spcAft>
              <a:buFont typeface="Arial"/>
              <a:buChar char="•"/>
            </a:pPr>
            <a:r>
              <a:rPr lang="en-US" sz="3000">
                <a:solidFill>
                  <a:schemeClr val="bg1"/>
                </a:solidFill>
              </a:rPr>
              <a:t>Hewlett-Packard Inc.</a:t>
            </a:r>
            <a:br>
              <a:rPr lang="en-US" sz="3000"/>
            </a:br>
            <a:r>
              <a:rPr lang="en-US" sz="3000" err="1">
                <a:solidFill>
                  <a:schemeClr val="bg1"/>
                </a:solidFill>
              </a:rPr>
              <a:t>PageWide</a:t>
            </a:r>
            <a:r>
              <a:rPr lang="en-US" sz="3000">
                <a:solidFill>
                  <a:schemeClr val="bg1"/>
                </a:solidFill>
              </a:rPr>
              <a:t> Web Press</a:t>
            </a:r>
          </a:p>
          <a:p>
            <a:pPr>
              <a:spcAft>
                <a:spcPts val="1800"/>
              </a:spcAft>
            </a:pPr>
            <a:r>
              <a:rPr lang="en-US" sz="3200" b="1">
                <a:solidFill>
                  <a:srgbClr val="F37321"/>
                </a:solidFill>
              </a:rPr>
              <a:t>Outcomes:</a:t>
            </a:r>
            <a:endParaRPr lang="en-US" sz="3000">
              <a:solidFill>
                <a:schemeClr val="bg1"/>
              </a:solidFill>
            </a:endParaRPr>
          </a:p>
          <a:p>
            <a:pPr marL="457200" indent="-457200">
              <a:spcAft>
                <a:spcPts val="1800"/>
              </a:spcAft>
              <a:buFont typeface="Arial"/>
              <a:buChar char="•"/>
            </a:pPr>
            <a:r>
              <a:rPr lang="en-US" sz="3000">
                <a:solidFill>
                  <a:schemeClr val="bg1"/>
                </a:solidFill>
              </a:rPr>
              <a:t>4 x speed improvements</a:t>
            </a:r>
          </a:p>
          <a:p>
            <a:pPr marL="457200" indent="-457200">
              <a:spcAft>
                <a:spcPts val="1800"/>
              </a:spcAft>
              <a:buFont typeface="Arial"/>
              <a:buChar char="•"/>
            </a:pPr>
            <a:r>
              <a:rPr lang="en-US" sz="3000">
                <a:solidFill>
                  <a:schemeClr val="bg1"/>
                </a:solidFill>
              </a:rPr>
              <a:t>More resource utilization</a:t>
            </a:r>
          </a:p>
          <a:p>
            <a:pPr marL="457200" indent="-457200">
              <a:spcAft>
                <a:spcPts val="1800"/>
              </a:spcAft>
              <a:buFont typeface="Arial"/>
              <a:buChar char="•"/>
            </a:pPr>
            <a:r>
              <a:rPr lang="en-US" sz="3000">
                <a:solidFill>
                  <a:schemeClr val="bg1"/>
                </a:solidFill>
              </a:rPr>
              <a:t>Increased query throughput</a:t>
            </a:r>
          </a:p>
          <a:p>
            <a:pPr>
              <a:spcAft>
                <a:spcPts val="1800"/>
              </a:spcAft>
            </a:pPr>
            <a:r>
              <a:rPr lang="en-US" sz="3000">
                <a:solidFill>
                  <a:schemeClr val="bg1"/>
                </a:solidFill>
              </a:rPr>
              <a:t>Overall we were able to significantly increase query performance by optimizing the database to handle analytical workloads typical to a Data Warehouse.</a:t>
            </a:r>
            <a:endParaRPr lang="en-US" sz="3000">
              <a:solidFill>
                <a:srgbClr val="FFFFFF"/>
              </a:solidFill>
            </a:endParaRPr>
          </a:p>
          <a:p>
            <a:pPr>
              <a:spcAft>
                <a:spcPts val="1800"/>
              </a:spcAft>
            </a:pPr>
            <a:endParaRPr lang="en-US" sz="3000">
              <a:solidFill>
                <a:schemeClr val="bg1"/>
              </a:solidFill>
            </a:endParaRPr>
          </a:p>
          <a:p>
            <a:pPr marL="457200" indent="-457200">
              <a:spcAft>
                <a:spcPts val="1800"/>
              </a:spcAft>
              <a:buFont typeface="Arial" panose="020B0604020202020204" pitchFamily="34" charset="0"/>
              <a:buChar char="•"/>
            </a:pPr>
            <a:endParaRPr lang="en-US" sz="3000">
              <a:solidFill>
                <a:schemeClr val="bg1"/>
              </a:solidFill>
            </a:endParaRPr>
          </a:p>
          <a:p>
            <a:pPr marL="457200" indent="-457200">
              <a:spcAft>
                <a:spcPts val="1800"/>
              </a:spcAft>
              <a:buFont typeface="Arial"/>
              <a:buChar char="•"/>
            </a:pPr>
            <a:endParaRPr lang="en-US" sz="3000">
              <a:solidFill>
                <a:schemeClr val="bg1"/>
              </a:solidFill>
            </a:endParaRPr>
          </a:p>
        </p:txBody>
      </p:sp>
      <p:pic>
        <p:nvPicPr>
          <p:cNvPr id="1026" name="Picture 2" descr="Image result for stick picture with two 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5326" y="5305425"/>
            <a:ext cx="6311900" cy="628852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4"/>
          <a:stretch>
            <a:fillRect/>
          </a:stretch>
        </p:blipFill>
        <p:spPr>
          <a:xfrm>
            <a:off x="22317075" y="24954657"/>
            <a:ext cx="8802960" cy="6396528"/>
          </a:xfrm>
          <a:prstGeom prst="rect">
            <a:avLst/>
          </a:prstGeom>
        </p:spPr>
      </p:pic>
      <p:pic>
        <p:nvPicPr>
          <p:cNvPr id="20" name="Picture 19"/>
          <p:cNvPicPr>
            <a:picLocks noChangeAspect="1"/>
          </p:cNvPicPr>
          <p:nvPr/>
        </p:nvPicPr>
        <p:blipFill>
          <a:blip r:embed="rId5"/>
          <a:stretch>
            <a:fillRect/>
          </a:stretch>
        </p:blipFill>
        <p:spPr>
          <a:xfrm>
            <a:off x="12582525" y="24993601"/>
            <a:ext cx="8368540" cy="6076594"/>
          </a:xfrm>
          <a:prstGeom prst="rect">
            <a:avLst/>
          </a:prstGeom>
        </p:spPr>
      </p:pic>
      <p:pic>
        <p:nvPicPr>
          <p:cNvPr id="21" name="Picture 20"/>
          <p:cNvPicPr>
            <a:picLocks noChangeAspect="1"/>
          </p:cNvPicPr>
          <p:nvPr/>
        </p:nvPicPr>
        <p:blipFill>
          <a:blip r:embed="rId6"/>
          <a:stretch>
            <a:fillRect/>
          </a:stretch>
        </p:blipFill>
        <p:spPr>
          <a:xfrm>
            <a:off x="12639675" y="13801725"/>
            <a:ext cx="8502219" cy="6173662"/>
          </a:xfrm>
          <a:prstGeom prst="rect">
            <a:avLst/>
          </a:prstGeom>
        </p:spPr>
      </p:pic>
      <p:pic>
        <p:nvPicPr>
          <p:cNvPr id="22" name="Picture 1" descr="Description of Figure 14-1 follow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3100" y="23831550"/>
            <a:ext cx="7817380" cy="80200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8"/>
          <a:stretch>
            <a:fillRect/>
          </a:stretch>
        </p:blipFill>
        <p:spPr>
          <a:xfrm>
            <a:off x="22250401" y="5562600"/>
            <a:ext cx="8745538" cy="6327556"/>
          </a:xfrm>
          <a:prstGeom prst="rect">
            <a:avLst/>
          </a:prstGeom>
        </p:spPr>
      </p:pic>
      <p:pic>
        <p:nvPicPr>
          <p:cNvPr id="6" name="Picture 5"/>
          <p:cNvPicPr>
            <a:picLocks noChangeAspect="1"/>
          </p:cNvPicPr>
          <p:nvPr/>
        </p:nvPicPr>
        <p:blipFill>
          <a:blip r:embed="rId9"/>
          <a:stretch>
            <a:fillRect/>
          </a:stretch>
        </p:blipFill>
        <p:spPr>
          <a:xfrm>
            <a:off x="7534275" y="3849610"/>
            <a:ext cx="2228850" cy="2216996"/>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Big Data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dc:title>
  <cp:revision>1</cp:revision>
  <dcterms:modified xsi:type="dcterms:W3CDTF">2017-03-18T04:05:18Z</dcterms:modified>
</cp:coreProperties>
</file>